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3"/>
  </p:notesMasterIdLst>
  <p:sldIdLst>
    <p:sldId id="1129" r:id="rId2"/>
    <p:sldId id="964" r:id="rId3"/>
    <p:sldId id="1442" r:id="rId4"/>
    <p:sldId id="1047" r:id="rId5"/>
    <p:sldId id="1048" r:id="rId6"/>
    <p:sldId id="1049" r:id="rId7"/>
    <p:sldId id="1443" r:id="rId8"/>
    <p:sldId id="1051" r:id="rId9"/>
    <p:sldId id="1050" r:id="rId10"/>
    <p:sldId id="1052" r:id="rId11"/>
    <p:sldId id="1196" r:id="rId12"/>
    <p:sldId id="1197" r:id="rId13"/>
    <p:sldId id="1198" r:id="rId14"/>
    <p:sldId id="1444" r:id="rId15"/>
    <p:sldId id="1055" r:id="rId16"/>
    <p:sldId id="1057" r:id="rId17"/>
    <p:sldId id="1445" r:id="rId18"/>
    <p:sldId id="1195" r:id="rId19"/>
    <p:sldId id="1199" r:id="rId20"/>
    <p:sldId id="1200" r:id="rId21"/>
    <p:sldId id="1201" r:id="rId22"/>
    <p:sldId id="1202" r:id="rId23"/>
    <p:sldId id="1066" r:id="rId24"/>
    <p:sldId id="1062" r:id="rId25"/>
    <p:sldId id="1063" r:id="rId26"/>
    <p:sldId id="1064" r:id="rId27"/>
    <p:sldId id="1289" r:id="rId28"/>
    <p:sldId id="1203" r:id="rId29"/>
    <p:sldId id="1290" r:id="rId30"/>
    <p:sldId id="1067" r:id="rId31"/>
    <p:sldId id="1449" r:id="rId32"/>
    <p:sldId id="1068" r:id="rId33"/>
    <p:sldId id="1447" r:id="rId34"/>
    <p:sldId id="1069" r:id="rId35"/>
    <p:sldId id="1070" r:id="rId36"/>
    <p:sldId id="1071" r:id="rId37"/>
    <p:sldId id="1072" r:id="rId38"/>
    <p:sldId id="1204" r:id="rId39"/>
    <p:sldId id="1073" r:id="rId40"/>
    <p:sldId id="1074" r:id="rId41"/>
    <p:sldId id="1205" r:id="rId42"/>
    <p:sldId id="1291" r:id="rId43"/>
    <p:sldId id="1292" r:id="rId44"/>
    <p:sldId id="1293" r:id="rId45"/>
    <p:sldId id="1446" r:id="rId46"/>
    <p:sldId id="1077" r:id="rId47"/>
    <p:sldId id="1078" r:id="rId48"/>
    <p:sldId id="1368" r:id="rId49"/>
    <p:sldId id="1369" r:id="rId50"/>
    <p:sldId id="1370" r:id="rId51"/>
    <p:sldId id="1081" r:id="rId52"/>
    <p:sldId id="1082" r:id="rId53"/>
    <p:sldId id="1083" r:id="rId54"/>
    <p:sldId id="1084" r:id="rId55"/>
    <p:sldId id="1085" r:id="rId56"/>
    <p:sldId id="1086" r:id="rId57"/>
    <p:sldId id="1439" r:id="rId58"/>
    <p:sldId id="1426" r:id="rId59"/>
    <p:sldId id="1087" r:id="rId60"/>
    <p:sldId id="1088" r:id="rId61"/>
    <p:sldId id="1089" r:id="rId62"/>
    <p:sldId id="1090" r:id="rId63"/>
    <p:sldId id="1091" r:id="rId64"/>
    <p:sldId id="1093" r:id="rId65"/>
    <p:sldId id="1092" r:id="rId66"/>
    <p:sldId id="1095" r:id="rId67"/>
    <p:sldId id="1096" r:id="rId68"/>
    <p:sldId id="1098" r:id="rId69"/>
    <p:sldId id="1214" r:id="rId70"/>
    <p:sldId id="1097" r:id="rId71"/>
    <p:sldId id="1099" r:id="rId72"/>
    <p:sldId id="1100" r:id="rId73"/>
    <p:sldId id="1102" r:id="rId74"/>
    <p:sldId id="1101" r:id="rId75"/>
    <p:sldId id="1103" r:id="rId76"/>
    <p:sldId id="1427" r:id="rId77"/>
    <p:sldId id="1434" r:id="rId78"/>
    <p:sldId id="1105" r:id="rId79"/>
    <p:sldId id="1107" r:id="rId80"/>
    <p:sldId id="1429" r:id="rId81"/>
    <p:sldId id="1430" r:id="rId82"/>
    <p:sldId id="1431" r:id="rId83"/>
    <p:sldId id="1428" r:id="rId84"/>
    <p:sldId id="1108" r:id="rId85"/>
    <p:sldId id="1109" r:id="rId86"/>
    <p:sldId id="1218" r:id="rId87"/>
    <p:sldId id="1216" r:id="rId88"/>
    <p:sldId id="1110" r:id="rId89"/>
    <p:sldId id="1219" r:id="rId90"/>
    <p:sldId id="1451" r:id="rId91"/>
    <p:sldId id="1112" r:id="rId92"/>
    <p:sldId id="1113" r:id="rId93"/>
    <p:sldId id="1114" r:id="rId94"/>
    <p:sldId id="1115" r:id="rId95"/>
    <p:sldId id="1116" r:id="rId96"/>
    <p:sldId id="1117" r:id="rId97"/>
    <p:sldId id="1118" r:id="rId98"/>
    <p:sldId id="1194" r:id="rId99"/>
    <p:sldId id="1119" r:id="rId100"/>
    <p:sldId id="1222" r:id="rId101"/>
    <p:sldId id="1450"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408">
          <p15:clr>
            <a:srgbClr val="A4A3A4"/>
          </p15:clr>
        </p15:guide>
        <p15:guide id="2" orient="horz" pos="35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F90"/>
    <a:srgbClr val="0000A8"/>
    <a:srgbClr val="B5E7FF"/>
    <a:srgbClr val="A2C1FF"/>
    <a:srgbClr val="8FAADC"/>
    <a:srgbClr val="E40000"/>
    <a:srgbClr val="FFB3D3"/>
    <a:srgbClr val="0000A3"/>
    <a:srgbClr val="9CE0FA"/>
    <a:srgbClr val="3C6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01" autoAdjust="0"/>
    <p:restoredTop sz="95114" autoAdjust="0"/>
  </p:normalViewPr>
  <p:slideViewPr>
    <p:cSldViewPr snapToGrid="0" snapToObjects="1">
      <p:cViewPr varScale="1">
        <p:scale>
          <a:sx n="82" d="100"/>
          <a:sy n="82" d="100"/>
        </p:scale>
        <p:origin x="972" y="36"/>
      </p:cViewPr>
      <p:guideLst>
        <p:guide pos="1408"/>
        <p:guide orient="horz" pos="3566"/>
      </p:guideLst>
    </p:cSldViewPr>
  </p:slideViewPr>
  <p:outlineViewPr>
    <p:cViewPr>
      <p:scale>
        <a:sx n="33" d="100"/>
        <a:sy n="33" d="100"/>
      </p:scale>
      <p:origin x="0" y="-25744"/>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6EA1AD-6EA3-1049-AB4E-FC15F4DC35F9}"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14</a:t>
            </a:fld>
            <a:endParaRPr lang="en-US"/>
          </a:p>
        </p:txBody>
      </p:sp>
    </p:spTree>
    <p:extLst>
      <p:ext uri="{BB962C8B-B14F-4D97-AF65-F5344CB8AC3E}">
        <p14:creationId xmlns:p14="http://schemas.microsoft.com/office/powerpoint/2010/main" val="416640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684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for this animation:</a:t>
            </a:r>
          </a:p>
          <a:p>
            <a:endParaRPr lang="en-US" dirty="0"/>
          </a:p>
          <a:p>
            <a:r>
              <a:rPr lang="en-US" sz="1200" kern="1200" dirty="0">
                <a:solidFill>
                  <a:schemeClr val="tx1"/>
                </a:solidFill>
                <a:effectLst/>
                <a:latin typeface="+mn-lt"/>
                <a:ea typeface="+mn-ea"/>
                <a:cs typeface="+mn-cs"/>
              </a:rPr>
              <a:t>This all works out pretty nice and looks pretty simple!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But of course the devil is in the details, as the saying goes.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What happens,  for example, when a subset of addresses say in this first range should go to say interface 3, rather than interface 0.  Well, of course we could split the first address range into multiple pieces, and add in this new subrange with its new destination output port.  But it turns out there’s a much simpler and elegant way to do this.  Known as longest prefix matching.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a:p>
        </p:txBody>
      </p:sp>
    </p:spTree>
    <p:extLst>
      <p:ext uri="{BB962C8B-B14F-4D97-AF65-F5344CB8AC3E}">
        <p14:creationId xmlns:p14="http://schemas.microsoft.com/office/powerpoint/2010/main" val="3646885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818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478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think that more buffering is a good thing.  Buffering is a bit like salt—just the right amount of salt makes food better, but too much makes it inedible!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45</a:t>
            </a:fld>
            <a:endParaRPr lang="en-US"/>
          </a:p>
        </p:txBody>
      </p:sp>
    </p:spTree>
    <p:extLst>
      <p:ext uri="{BB962C8B-B14F-4D97-AF65-F5344CB8AC3E}">
        <p14:creationId xmlns:p14="http://schemas.microsoft.com/office/powerpoint/2010/main" val="2768658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185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2981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90</a:t>
            </a:fld>
            <a:endParaRPr lang="en-US"/>
          </a:p>
        </p:txBody>
      </p:sp>
    </p:spTree>
    <p:extLst>
      <p:ext uri="{BB962C8B-B14F-4D97-AF65-F5344CB8AC3E}">
        <p14:creationId xmlns:p14="http://schemas.microsoft.com/office/powerpoint/2010/main" val="48072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91EEAC-CFEF-9647-876F-EABC6B8338D7}" type="slidenum">
              <a:rPr lang="en-US" smtClean="0"/>
              <a:t>100</a:t>
            </a:fld>
            <a:endParaRPr lang="en-US"/>
          </a:p>
        </p:txBody>
      </p:sp>
    </p:spTree>
    <p:extLst>
      <p:ext uri="{BB962C8B-B14F-4D97-AF65-F5344CB8AC3E}">
        <p14:creationId xmlns:p14="http://schemas.microsoft.com/office/powerpoint/2010/main" val="411176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Network Layer: 4-</a:t>
            </a:r>
            <a:fld id="{C4204591-24BD-A542-B9D5-F8D8A88D2FEE}"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www.icann.org/"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2.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6.em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Calibri" panose="020F0502020204030204" pitchFamily="34" charset="0"/>
              </a:rPr>
              <a:t>网络层：</a:t>
            </a:r>
            <a:r>
              <a:rPr lang="zh-CN" altLang="en-US" dirty="0">
                <a:solidFill>
                  <a:srgbClr val="C00000"/>
                </a:solidFill>
                <a:cs typeface="Calibri" panose="020F0502020204030204" pitchFamily="34" charset="0"/>
              </a:rPr>
              <a:t>数据平面</a:t>
            </a:r>
            <a:r>
              <a:rPr lang="en-US" altLang="zh-CN" dirty="0">
                <a:cs typeface="Calibri" panose="020F0502020204030204" pitchFamily="34" charset="0"/>
              </a:rPr>
              <a:t>+</a:t>
            </a:r>
            <a:r>
              <a:rPr lang="zh-CN" altLang="en-US" dirty="0">
                <a:cs typeface="Calibri" panose="020F0502020204030204" pitchFamily="34" charset="0"/>
              </a:rPr>
              <a:t>控制平面</a:t>
            </a:r>
            <a:endParaRPr lang="en-US" dirty="0"/>
          </a:p>
        </p:txBody>
      </p:sp>
      <p:sp>
        <p:nvSpPr>
          <p:cNvPr id="3" name="Content Placeholder 2"/>
          <p:cNvSpPr>
            <a:spLocks noGrp="1"/>
          </p:cNvSpPr>
          <p:nvPr>
            <p:ph sz="half" idx="1"/>
          </p:nvPr>
        </p:nvSpPr>
        <p:spPr>
          <a:xfrm>
            <a:off x="831518" y="1983474"/>
            <a:ext cx="5188282" cy="4698465"/>
          </a:xfrm>
        </p:spPr>
        <p:txBody>
          <a:bodyPr>
            <a:normAutofit/>
          </a:bodyPr>
          <a:lstStyle/>
          <a:p>
            <a:pPr marL="342900" indent="-212725">
              <a:buFont typeface="Wingdings" panose="05000000000000000000" pitchFamily="2" charset="2"/>
              <a:buChar char="§"/>
              <a:defRPr/>
            </a:pPr>
            <a:r>
              <a:rPr lang="zh-CN" altLang="en-US" sz="3200" dirty="0"/>
              <a:t>理解网络层服务的原理，首先关注</a:t>
            </a:r>
            <a:r>
              <a:rPr lang="en-US" sz="3200" dirty="0"/>
              <a:t> </a:t>
            </a:r>
            <a:r>
              <a:rPr lang="en-US" sz="3200" b="1" dirty="0">
                <a:solidFill>
                  <a:srgbClr val="C00000"/>
                </a:solidFill>
              </a:rPr>
              <a:t>data plane </a:t>
            </a:r>
            <a:r>
              <a:rPr lang="zh-CN" altLang="en-US" sz="3200" b="1" dirty="0">
                <a:solidFill>
                  <a:srgbClr val="C00000"/>
                </a:solidFill>
              </a:rPr>
              <a:t>（数据平面）</a:t>
            </a:r>
            <a:r>
              <a:rPr lang="en-US" sz="3200" dirty="0"/>
              <a:t>:</a:t>
            </a:r>
          </a:p>
          <a:p>
            <a:pPr lvl="1">
              <a:buFont typeface="Arial" panose="020B0604020202020204"/>
              <a:buChar char="•"/>
              <a:defRPr/>
            </a:pPr>
            <a:r>
              <a:rPr lang="zh-CN" altLang="en-US" sz="2800" b="1" dirty="0">
                <a:solidFill>
                  <a:srgbClr val="C00000"/>
                </a:solidFill>
              </a:rPr>
              <a:t>网络层服务模型</a:t>
            </a:r>
            <a:endParaRPr lang="en-US" sz="2800" b="1" dirty="0">
              <a:solidFill>
                <a:srgbClr val="C00000"/>
              </a:solidFill>
            </a:endParaRPr>
          </a:p>
          <a:p>
            <a:pPr lvl="1">
              <a:buFont typeface="Arial" panose="020B0604020202020204"/>
              <a:buChar char="•"/>
              <a:defRPr/>
            </a:pPr>
            <a:r>
              <a:rPr lang="zh-CN" altLang="en-US" sz="2800" b="1" dirty="0">
                <a:solidFill>
                  <a:srgbClr val="C00000"/>
                </a:solidFill>
              </a:rPr>
              <a:t>转发与路由</a:t>
            </a:r>
            <a:endParaRPr lang="en-US" sz="2800" b="1" dirty="0">
              <a:solidFill>
                <a:srgbClr val="C00000"/>
              </a:solidFill>
            </a:endParaRPr>
          </a:p>
          <a:p>
            <a:pPr lvl="1">
              <a:buFont typeface="Arial" panose="020B0604020202020204"/>
              <a:buChar char="•"/>
              <a:defRPr/>
            </a:pPr>
            <a:r>
              <a:rPr lang="zh-CN" altLang="en-US" sz="2800" dirty="0"/>
              <a:t>路由器如何工作</a:t>
            </a:r>
            <a:endParaRPr lang="en-US" sz="2800" dirty="0"/>
          </a:p>
          <a:p>
            <a:pPr lvl="1">
              <a:buFont typeface="Arial" panose="020B0604020202020204"/>
              <a:buChar char="•"/>
              <a:defRPr/>
            </a:pPr>
            <a:r>
              <a:rPr lang="zh-CN" altLang="en-US" sz="2800" dirty="0"/>
              <a:t>寻址</a:t>
            </a:r>
            <a:endParaRPr lang="en-US" altLang="zh-CN" sz="2800" dirty="0"/>
          </a:p>
          <a:p>
            <a:pPr lvl="1">
              <a:buFont typeface="Arial" panose="020B0604020202020204"/>
              <a:buChar char="•"/>
              <a:defRPr/>
            </a:pPr>
            <a:r>
              <a:rPr lang="zh-CN" altLang="en-US" sz="2800" dirty="0"/>
              <a:t>通用转发（</a:t>
            </a:r>
            <a:r>
              <a:rPr lang="en-US" sz="2800" dirty="0"/>
              <a:t>generalized forwarding</a:t>
            </a:r>
            <a:r>
              <a:rPr lang="zh-CN" altLang="en-US" sz="2800" dirty="0"/>
              <a:t>）</a:t>
            </a:r>
            <a:endParaRPr lang="en-US" sz="2800" dirty="0"/>
          </a:p>
          <a:p>
            <a:pPr lvl="1">
              <a:buFont typeface="Arial" panose="020B0604020202020204"/>
              <a:buChar char="•"/>
              <a:defRPr/>
            </a:pPr>
            <a:r>
              <a:rPr lang="zh-CN" altLang="en-US" sz="2800" dirty="0"/>
              <a:t>因特网架构</a:t>
            </a:r>
            <a:endParaRPr lang="en-US" sz="2800" dirty="0"/>
          </a:p>
          <a:p>
            <a:pPr marL="130175" indent="0">
              <a:buNone/>
            </a:pPr>
            <a:endParaRPr lang="en-US" dirty="0"/>
          </a:p>
        </p:txBody>
      </p:sp>
      <p:sp>
        <p:nvSpPr>
          <p:cNvPr id="4" name="Content Placeholder 3"/>
          <p:cNvSpPr>
            <a:spLocks noGrp="1"/>
          </p:cNvSpPr>
          <p:nvPr>
            <p:ph sz="half" idx="2"/>
          </p:nvPr>
        </p:nvSpPr>
        <p:spPr>
          <a:xfrm>
            <a:off x="6172199" y="1983475"/>
            <a:ext cx="5584371" cy="4351338"/>
          </a:xfrm>
        </p:spPr>
        <p:txBody>
          <a:bodyPr>
            <a:normAutofit/>
          </a:bodyPr>
          <a:lstStyle/>
          <a:p>
            <a:pPr marL="408305" indent="-278130"/>
            <a:r>
              <a:rPr lang="zh-CN" altLang="en-US" sz="3200" dirty="0"/>
              <a:t>协议</a:t>
            </a:r>
            <a:endParaRPr lang="en-US" altLang="zh-CN" sz="3200" dirty="0"/>
          </a:p>
          <a:p>
            <a:pPr marL="751205" lvl="1" indent="-278130"/>
            <a:r>
              <a:rPr lang="zh-CN" altLang="en-US" sz="2800" dirty="0"/>
              <a:t>网际协议（</a:t>
            </a:r>
            <a:r>
              <a:rPr lang="en-US" altLang="zh-CN" sz="2800" dirty="0"/>
              <a:t>IP protocol</a:t>
            </a:r>
            <a:r>
              <a:rPr lang="zh-CN" altLang="en-US" sz="2800" dirty="0"/>
              <a:t>）：</a:t>
            </a:r>
            <a:r>
              <a:rPr lang="en-US" altLang="zh-CN" sz="2800" dirty="0"/>
              <a:t>IPv4</a:t>
            </a:r>
            <a:r>
              <a:rPr lang="zh-CN" altLang="en-US" sz="2800" dirty="0"/>
              <a:t>和</a:t>
            </a:r>
            <a:r>
              <a:rPr lang="en-US" altLang="zh-CN" sz="2800" dirty="0"/>
              <a:t>IPv6</a:t>
            </a:r>
            <a:endParaRPr lang="en-US" sz="2800" dirty="0"/>
          </a:p>
          <a:p>
            <a:pPr lvl="1"/>
            <a:r>
              <a:rPr lang="zh-CN" altLang="en-US" sz="2800" dirty="0"/>
              <a:t>动态主机配置协议 </a:t>
            </a:r>
            <a:r>
              <a:rPr lang="en-US" altLang="zh-CN" sz="2800" dirty="0"/>
              <a:t>DHCP</a:t>
            </a:r>
          </a:p>
          <a:p>
            <a:pPr lvl="1"/>
            <a:r>
              <a:rPr lang="zh-CN" altLang="en-US" sz="2800" dirty="0"/>
              <a:t>网络地址转化 </a:t>
            </a:r>
            <a:r>
              <a:rPr lang="en-US" sz="2800" dirty="0"/>
              <a:t>NAT</a:t>
            </a:r>
          </a:p>
        </p:txBody>
      </p:sp>
      <p:sp>
        <p:nvSpPr>
          <p:cNvPr id="5"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a:t>
            </a:fld>
            <a:endParaRPr lang="en-US" dirty="0"/>
          </a:p>
        </p:txBody>
      </p:sp>
      <p:sp>
        <p:nvSpPr>
          <p:cNvPr id="6" name="文本框 5">
            <a:extLst>
              <a:ext uri="{FF2B5EF4-FFF2-40B4-BE49-F238E27FC236}">
                <a16:creationId xmlns:a16="http://schemas.microsoft.com/office/drawing/2014/main" id="{B4A09D4F-92DC-4D75-81A4-F39E00C2F0FE}"/>
              </a:ext>
            </a:extLst>
          </p:cNvPr>
          <p:cNvSpPr txBox="1"/>
          <p:nvPr/>
        </p:nvSpPr>
        <p:spPr>
          <a:xfrm>
            <a:off x="6648499" y="4634363"/>
            <a:ext cx="4205990" cy="1200329"/>
          </a:xfrm>
          <a:prstGeom prst="rect">
            <a:avLst/>
          </a:prstGeom>
          <a:noFill/>
          <a:ln>
            <a:solidFill>
              <a:schemeClr val="tx1"/>
            </a:solidFill>
          </a:ln>
        </p:spPr>
        <p:txBody>
          <a:bodyPr wrap="square" rtlCol="0">
            <a:spAutoFit/>
          </a:bodyPr>
          <a:lstStyle/>
          <a:p>
            <a:r>
              <a:rPr lang="zh-CN" altLang="en-US" sz="2400" dirty="0"/>
              <a:t>服务模型</a:t>
            </a:r>
            <a:endParaRPr lang="en-US" altLang="zh-CN" sz="2400" dirty="0"/>
          </a:p>
          <a:p>
            <a:r>
              <a:rPr lang="en-US" altLang="en-US" sz="2400" dirty="0">
                <a:solidFill>
                  <a:srgbClr val="CC0000"/>
                </a:solidFill>
              </a:rPr>
              <a:t>service </a:t>
            </a:r>
            <a:r>
              <a:rPr kumimoji="0" lang="en-US" altLang="en-US" sz="2400" b="0" u="none" strike="noStrike" kern="1200" cap="none" spc="0" normalizeH="0" baseline="0" noProof="0" dirty="0">
                <a:ln>
                  <a:noFill/>
                </a:ln>
                <a:solidFill>
                  <a:srgbClr val="CC0000"/>
                </a:solidFill>
                <a:effectLst/>
                <a:uLnTx/>
                <a:uFillTx/>
              </a:rPr>
              <a:t>model</a:t>
            </a:r>
          </a:p>
          <a:p>
            <a:r>
              <a:rPr lang="zh-CN" altLang="en-US" sz="2400" dirty="0"/>
              <a:t>某层向它的上一层提供的服务</a:t>
            </a:r>
          </a:p>
        </p:txBody>
      </p:sp>
      <p:cxnSp>
        <p:nvCxnSpPr>
          <p:cNvPr id="8" name="直接箭头连接符 7">
            <a:extLst>
              <a:ext uri="{FF2B5EF4-FFF2-40B4-BE49-F238E27FC236}">
                <a16:creationId xmlns:a16="http://schemas.microsoft.com/office/drawing/2014/main" id="{834FFDA0-A9DB-4694-BF0E-6AA4A71F2241}"/>
              </a:ext>
            </a:extLst>
          </p:cNvPr>
          <p:cNvCxnSpPr>
            <a:cxnSpLocks/>
            <a:stCxn id="6" idx="1"/>
          </p:cNvCxnSpPr>
          <p:nvPr/>
        </p:nvCxnSpPr>
        <p:spPr>
          <a:xfrm flipH="1" flipV="1">
            <a:off x="5939589" y="4333364"/>
            <a:ext cx="708910" cy="901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对话气泡: 圆角矩形 8">
            <a:extLst>
              <a:ext uri="{FF2B5EF4-FFF2-40B4-BE49-F238E27FC236}">
                <a16:creationId xmlns:a16="http://schemas.microsoft.com/office/drawing/2014/main" id="{DF6430C7-50D0-4A05-8FAA-E64311E94599}"/>
              </a:ext>
            </a:extLst>
          </p:cNvPr>
          <p:cNvSpPr/>
          <p:nvPr/>
        </p:nvSpPr>
        <p:spPr>
          <a:xfrm>
            <a:off x="8582628" y="300942"/>
            <a:ext cx="3380187" cy="1163255"/>
          </a:xfrm>
          <a:prstGeom prst="wedgeRoundRectCallout">
            <a:avLst>
              <a:gd name="adj1" fmla="val -68129"/>
              <a:gd name="adj2" fmla="val -2177"/>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rPr>
              <a:t>主机</a:t>
            </a:r>
            <a:r>
              <a:rPr lang="zh-CN" altLang="en-US" sz="2400" dirty="0">
                <a:solidFill>
                  <a:schemeClr val="tx1"/>
                </a:solidFill>
              </a:rPr>
              <a:t>到</a:t>
            </a:r>
            <a:r>
              <a:rPr lang="zh-CN" altLang="en-US" sz="2400" b="1" dirty="0">
                <a:solidFill>
                  <a:srgbClr val="C00000"/>
                </a:solidFill>
              </a:rPr>
              <a:t>主机</a:t>
            </a:r>
            <a:r>
              <a:rPr lang="zh-CN" altLang="en-US" sz="2400" dirty="0">
                <a:solidFill>
                  <a:schemeClr val="tx1"/>
                </a:solidFill>
              </a:rPr>
              <a:t>的通信服务</a:t>
            </a:r>
          </a:p>
        </p:txBody>
      </p:sp>
      <p:sp>
        <p:nvSpPr>
          <p:cNvPr id="10" name="矩形 9">
            <a:extLst>
              <a:ext uri="{FF2B5EF4-FFF2-40B4-BE49-F238E27FC236}">
                <a16:creationId xmlns:a16="http://schemas.microsoft.com/office/drawing/2014/main" id="{918009FE-9E73-4938-A0E6-4C834E7BC350}"/>
              </a:ext>
            </a:extLst>
          </p:cNvPr>
          <p:cNvSpPr/>
          <p:nvPr/>
        </p:nvSpPr>
        <p:spPr>
          <a:xfrm>
            <a:off x="2673752" y="1338648"/>
            <a:ext cx="2662659" cy="569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每台路由器的功能</a:t>
            </a:r>
          </a:p>
        </p:txBody>
      </p:sp>
      <p:sp>
        <p:nvSpPr>
          <p:cNvPr id="11" name="矩形 10">
            <a:extLst>
              <a:ext uri="{FF2B5EF4-FFF2-40B4-BE49-F238E27FC236}">
                <a16:creationId xmlns:a16="http://schemas.microsoft.com/office/drawing/2014/main" id="{55EBA53A-B0C8-4243-B07D-E145F3074682}"/>
              </a:ext>
            </a:extLst>
          </p:cNvPr>
          <p:cNvSpPr/>
          <p:nvPr/>
        </p:nvSpPr>
        <p:spPr>
          <a:xfrm>
            <a:off x="5488811" y="1338648"/>
            <a:ext cx="2966495" cy="569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路由选择算法及协议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8812"/>
            <a:ext cx="10515600" cy="894622"/>
          </a:xfrm>
        </p:spPr>
        <p:txBody>
          <a:bodyPr>
            <a:normAutofit/>
          </a:bodyPr>
          <a:lstStyle/>
          <a:p>
            <a:r>
              <a:rPr lang="zh-CN" altLang="en-US" sz="4800" dirty="0"/>
              <a:t>网络层服务模型</a:t>
            </a:r>
            <a:endParaRPr lang="en-US" sz="4800" dirty="0"/>
          </a:p>
        </p:txBody>
      </p:sp>
      <p:sp>
        <p:nvSpPr>
          <p:cNvPr id="3" name="Content Placeholder 2"/>
          <p:cNvSpPr>
            <a:spLocks noGrp="1"/>
          </p:cNvSpPr>
          <p:nvPr>
            <p:ph sz="half" idx="1"/>
          </p:nvPr>
        </p:nvSpPr>
        <p:spPr>
          <a:xfrm>
            <a:off x="1050233" y="2623931"/>
            <a:ext cx="4621697" cy="3208477"/>
          </a:xfrm>
        </p:spPr>
        <p:txBody>
          <a:bodyPr>
            <a:normAutofit/>
          </a:bodyPr>
          <a:lstStyle/>
          <a:p>
            <a:pPr indent="0">
              <a:buFont typeface="Wingdings" panose="05000000000000000000" charset="0"/>
              <a:buNone/>
              <a:defRPr/>
            </a:pPr>
            <a:r>
              <a:rPr lang="zh-CN" altLang="en-US" sz="3200" dirty="0"/>
              <a:t>面向</a:t>
            </a:r>
            <a:r>
              <a:rPr lang="zh-CN" altLang="en-US" sz="3200" b="1" dirty="0">
                <a:solidFill>
                  <a:srgbClr val="C00000"/>
                </a:solidFill>
              </a:rPr>
              <a:t>单个数据包</a:t>
            </a:r>
            <a:r>
              <a:rPr lang="zh-CN" altLang="en-US" sz="3200" dirty="0"/>
              <a:t>的服务</a:t>
            </a:r>
            <a:r>
              <a:rPr lang="zh-CN" altLang="en-US" sz="3200" b="1" u="sng" dirty="0"/>
              <a:t>举例</a:t>
            </a:r>
            <a:r>
              <a:rPr lang="en-US" sz="3200" dirty="0"/>
              <a:t>:</a:t>
            </a:r>
          </a:p>
          <a:p>
            <a:pPr>
              <a:buFont typeface="Wingdings" panose="05000000000000000000" pitchFamily="2" charset="2"/>
              <a:buChar char="§"/>
              <a:defRPr/>
            </a:pPr>
            <a:r>
              <a:rPr lang="zh-CN" altLang="en-US" dirty="0"/>
              <a:t>确保交付</a:t>
            </a:r>
            <a:endParaRPr lang="en-US" altLang="zh-CN" dirty="0"/>
          </a:p>
          <a:p>
            <a:pPr>
              <a:buFont typeface="Wingdings" panose="05000000000000000000" pitchFamily="2" charset="2"/>
              <a:buChar char="§"/>
              <a:defRPr/>
            </a:pPr>
            <a:r>
              <a:rPr lang="zh-CN" altLang="en-US" dirty="0"/>
              <a:t>具有时延上界的确保交付</a:t>
            </a:r>
            <a:endParaRPr lang="en-US" altLang="zh-CN" dirty="0"/>
          </a:p>
          <a:p>
            <a:pPr>
              <a:buFont typeface="Wingdings" panose="05000000000000000000" pitchFamily="2" charset="2"/>
              <a:buChar char="§"/>
              <a:defRPr/>
            </a:pPr>
            <a:r>
              <a:rPr lang="en-US" dirty="0"/>
              <a:t>…</a:t>
            </a:r>
          </a:p>
          <a:p>
            <a:pPr marL="130175" indent="0">
              <a:buNone/>
            </a:pPr>
            <a:endParaRPr lang="en-US" dirty="0"/>
          </a:p>
        </p:txBody>
      </p:sp>
      <p:sp>
        <p:nvSpPr>
          <p:cNvPr id="4" name="Content Placeholder 3"/>
          <p:cNvSpPr>
            <a:spLocks noGrp="1"/>
          </p:cNvSpPr>
          <p:nvPr>
            <p:ph sz="half" idx="2"/>
          </p:nvPr>
        </p:nvSpPr>
        <p:spPr>
          <a:xfrm>
            <a:off x="6278216" y="2597426"/>
            <a:ext cx="5502965" cy="3564837"/>
          </a:xfrm>
        </p:spPr>
        <p:txBody>
          <a:bodyPr>
            <a:normAutofit/>
          </a:bodyPr>
          <a:lstStyle/>
          <a:p>
            <a:pPr>
              <a:buFont typeface="Wingdings" panose="05000000000000000000" charset="0"/>
              <a:buNone/>
              <a:defRPr/>
            </a:pPr>
            <a:r>
              <a:rPr lang="zh-CN" altLang="en-US" sz="3200" dirty="0"/>
              <a:t>面向</a:t>
            </a:r>
            <a:r>
              <a:rPr lang="zh-CN" altLang="en-US" sz="3200" b="1" dirty="0">
                <a:solidFill>
                  <a:srgbClr val="C00000"/>
                </a:solidFill>
              </a:rPr>
              <a:t>数据包流</a:t>
            </a:r>
            <a:r>
              <a:rPr lang="zh-CN" altLang="en-US" sz="3200" dirty="0"/>
              <a:t>的服务</a:t>
            </a:r>
            <a:r>
              <a:rPr lang="zh-CN" altLang="en-US" sz="3200" b="1" u="sng" dirty="0"/>
              <a:t>举例</a:t>
            </a:r>
            <a:r>
              <a:rPr lang="en-US" altLang="zh-CN" sz="3200" dirty="0"/>
              <a:t>:</a:t>
            </a:r>
          </a:p>
          <a:p>
            <a:r>
              <a:rPr lang="zh-CN" altLang="en-US" dirty="0">
                <a:latin typeface="+mn-ea"/>
                <a:cs typeface="MS PGothic" panose="020B0600070205080204" pitchFamily="34" charset="-128"/>
              </a:rPr>
              <a:t>有序分组交付</a:t>
            </a:r>
            <a:endParaRPr lang="en-US" altLang="zh-CN" dirty="0">
              <a:latin typeface="+mn-ea"/>
              <a:cs typeface="MS PGothic" panose="020B0600070205080204" pitchFamily="34" charset="-128"/>
            </a:endParaRPr>
          </a:p>
          <a:p>
            <a:r>
              <a:rPr lang="zh-CN" altLang="en-US" dirty="0">
                <a:latin typeface="+mn-ea"/>
                <a:cs typeface="MS PGothic" panose="020B0600070205080204" pitchFamily="34" charset="-128"/>
              </a:rPr>
              <a:t>确保最小带宽</a:t>
            </a:r>
            <a:endParaRPr lang="en-US" altLang="zh-CN" dirty="0">
              <a:latin typeface="+mn-ea"/>
              <a:cs typeface="MS PGothic" panose="020B0600070205080204" pitchFamily="34" charset="-128"/>
            </a:endParaRPr>
          </a:p>
          <a:p>
            <a:r>
              <a:rPr lang="zh-CN" altLang="en-US" dirty="0">
                <a:latin typeface="+mn-ea"/>
                <a:cs typeface="MS PGothic" panose="020B0600070205080204" pitchFamily="34" charset="-128"/>
              </a:rPr>
              <a:t>安全性</a:t>
            </a:r>
            <a:endParaRPr lang="en-US" altLang="zh-CN" dirty="0">
              <a:latin typeface="+mn-ea"/>
              <a:cs typeface="MS PGothic" panose="020B0600070205080204" pitchFamily="34" charset="-128"/>
            </a:endParaRPr>
          </a:p>
          <a:p>
            <a:r>
              <a:rPr lang="en-US" altLang="en-US" dirty="0">
                <a:latin typeface="+mn-ea"/>
                <a:cs typeface="MS PGothic" panose="020B0600070205080204" pitchFamily="34" charset="-128"/>
              </a:rPr>
              <a:t>…</a:t>
            </a:r>
          </a:p>
          <a:p>
            <a:endParaRPr lang="en-US" dirty="0"/>
          </a:p>
        </p:txBody>
      </p:sp>
      <p:sp>
        <p:nvSpPr>
          <p:cNvPr id="62" name="Rectangle 13"/>
          <p:cNvSpPr>
            <a:spLocks noChangeArrowheads="1"/>
          </p:cNvSpPr>
          <p:nvPr/>
        </p:nvSpPr>
        <p:spPr bwMode="auto">
          <a:xfrm>
            <a:off x="1033668" y="1403834"/>
            <a:ext cx="1078727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20000"/>
              </a:spcBef>
              <a:spcAft>
                <a:spcPts val="0"/>
              </a:spcAft>
              <a:buClr>
                <a:srgbClr val="ED7D31"/>
              </a:buClr>
              <a:buSzPct val="85000"/>
              <a:buFont typeface="ZapfDingbats" pitchFamily="82" charset="2"/>
              <a:buNone/>
              <a:defRPr/>
            </a:pPr>
            <a:r>
              <a:rPr kumimoji="0" lang="zh-CN" altLang="en-US" sz="3200" b="1" u="sng" strike="noStrike" kern="1200" cap="none" spc="0" normalizeH="0" baseline="0" noProof="0" dirty="0">
                <a:ln>
                  <a:noFill/>
                </a:ln>
                <a:effectLst/>
                <a:uLnTx/>
                <a:uFillTx/>
                <a:latin typeface="+mn-ea"/>
                <a:ea typeface="+mn-ea"/>
                <a:cs typeface="+mn-cs"/>
              </a:rPr>
              <a:t>网络服务模型</a:t>
            </a:r>
            <a:r>
              <a:rPr kumimoji="0" lang="zh-CN" altLang="en-US" sz="3200" b="0" u="none" strike="noStrike" kern="1200" cap="none" spc="0" normalizeH="0" baseline="0" noProof="0" dirty="0">
                <a:ln>
                  <a:noFill/>
                </a:ln>
                <a:effectLst/>
                <a:uLnTx/>
                <a:uFillTx/>
                <a:latin typeface="+mn-ea"/>
                <a:ea typeface="+mn-ea"/>
                <a:cs typeface="+mn-cs"/>
              </a:rPr>
              <a:t>定义了分组在</a:t>
            </a:r>
            <a:r>
              <a:rPr kumimoji="0" lang="zh-CN" altLang="en-US" sz="3200" b="1" u="sng" strike="noStrike" kern="1200" cap="none" spc="0" normalizeH="0" baseline="0" noProof="0" dirty="0">
                <a:ln>
                  <a:noFill/>
                </a:ln>
                <a:effectLst/>
                <a:uLnTx/>
                <a:uFillTx/>
                <a:latin typeface="+mn-ea"/>
                <a:ea typeface="+mn-ea"/>
                <a:cs typeface="+mn-cs"/>
              </a:rPr>
              <a:t>发送</a:t>
            </a:r>
            <a:r>
              <a:rPr kumimoji="0" lang="zh-CN" altLang="en-US" sz="3200" b="0" u="none" strike="noStrike" kern="1200" cap="none" spc="0" normalizeH="0" baseline="0" noProof="0" dirty="0">
                <a:ln>
                  <a:noFill/>
                </a:ln>
                <a:effectLst/>
                <a:uLnTx/>
                <a:uFillTx/>
                <a:latin typeface="+mn-ea"/>
                <a:ea typeface="+mn-ea"/>
                <a:cs typeface="+mn-cs"/>
              </a:rPr>
              <a:t>与</a:t>
            </a:r>
            <a:r>
              <a:rPr kumimoji="0" lang="zh-CN" altLang="en-US" sz="3200" b="1" u="sng" strike="noStrike" kern="1200" cap="none" spc="0" normalizeH="0" baseline="0" noProof="0" dirty="0">
                <a:ln>
                  <a:noFill/>
                </a:ln>
                <a:effectLst/>
                <a:uLnTx/>
                <a:uFillTx/>
                <a:latin typeface="+mn-ea"/>
                <a:ea typeface="+mn-ea"/>
                <a:cs typeface="+mn-cs"/>
              </a:rPr>
              <a:t>接收</a:t>
            </a:r>
            <a:r>
              <a:rPr kumimoji="0" lang="zh-CN" altLang="en-US" sz="3200" b="1" u="none" strike="noStrike" kern="1200" cap="none" spc="0" normalizeH="0" baseline="0" noProof="0" dirty="0">
                <a:ln>
                  <a:noFill/>
                </a:ln>
                <a:effectLst/>
                <a:uLnTx/>
                <a:uFillTx/>
                <a:latin typeface="+mn-ea"/>
                <a:ea typeface="+mn-ea"/>
                <a:cs typeface="+mn-cs"/>
              </a:rPr>
              <a:t>端系统</a:t>
            </a:r>
            <a:r>
              <a:rPr kumimoji="0" lang="zh-CN" altLang="en-US" sz="3200" b="0" u="none" strike="noStrike" kern="1200" cap="none" spc="0" normalizeH="0" baseline="0" noProof="0" dirty="0">
                <a:ln>
                  <a:noFill/>
                </a:ln>
                <a:effectLst/>
                <a:uLnTx/>
                <a:uFillTx/>
                <a:latin typeface="+mn-ea"/>
                <a:ea typeface="+mn-ea"/>
                <a:cs typeface="+mn-cs"/>
              </a:rPr>
              <a:t>之间的</a:t>
            </a:r>
            <a:r>
              <a:rPr kumimoji="0" lang="zh-CN" altLang="en-US" sz="3200" b="1" u="none" strike="noStrike" kern="1200" cap="none" spc="0" normalizeH="0" baseline="0" noProof="0" dirty="0">
                <a:ln>
                  <a:noFill/>
                </a:ln>
                <a:solidFill>
                  <a:srgbClr val="010F90"/>
                </a:solidFill>
                <a:effectLst/>
                <a:uLnTx/>
                <a:uFillTx/>
                <a:latin typeface="+mn-ea"/>
                <a:ea typeface="+mn-ea"/>
                <a:cs typeface="+mn-cs"/>
              </a:rPr>
              <a:t>端到端运输特性</a:t>
            </a:r>
            <a:r>
              <a:rPr kumimoji="0" lang="zh-CN" altLang="en-US" sz="3200" b="0" u="none" strike="noStrike" kern="1200" cap="none" spc="0" normalizeH="0" baseline="0" noProof="0" dirty="0">
                <a:ln>
                  <a:noFill/>
                </a:ln>
                <a:effectLst/>
                <a:uLnTx/>
                <a:uFillTx/>
                <a:latin typeface="+mn-ea"/>
                <a:ea typeface="+mn-ea"/>
                <a:cs typeface="+mn-cs"/>
              </a:rPr>
              <a:t>。</a:t>
            </a:r>
            <a:endParaRPr kumimoji="0" lang="en-US" altLang="en-US" sz="3200" b="0" u="none" strike="noStrike" kern="1200" cap="none" spc="0" normalizeH="0" baseline="0" noProof="0" dirty="0">
              <a:ln>
                <a:noFill/>
              </a:ln>
              <a:effectLst/>
              <a:uLnTx/>
              <a:uFillTx/>
              <a:latin typeface="+mn-ea"/>
              <a:ea typeface="+mn-ea"/>
              <a:cs typeface="+mn-cs"/>
            </a:endParaRPr>
          </a:p>
        </p:txBody>
      </p:sp>
      <p:sp>
        <p:nvSpPr>
          <p:cNvPr id="6"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10</a:t>
            </a:fld>
            <a:endParaRPr lang="en-US" dirty="0"/>
          </a:p>
        </p:txBody>
      </p:sp>
      <p:sp>
        <p:nvSpPr>
          <p:cNvPr id="7" name="文本框 6">
            <a:extLst>
              <a:ext uri="{FF2B5EF4-FFF2-40B4-BE49-F238E27FC236}">
                <a16:creationId xmlns:a16="http://schemas.microsoft.com/office/drawing/2014/main" id="{6DE502E1-3F29-4574-9BA8-C8AB215F3994}"/>
              </a:ext>
            </a:extLst>
          </p:cNvPr>
          <p:cNvSpPr txBox="1"/>
          <p:nvPr/>
        </p:nvSpPr>
        <p:spPr>
          <a:xfrm>
            <a:off x="1033668" y="5258859"/>
            <a:ext cx="4205990" cy="1200329"/>
          </a:xfrm>
          <a:prstGeom prst="rect">
            <a:avLst/>
          </a:prstGeom>
          <a:noFill/>
          <a:ln>
            <a:solidFill>
              <a:schemeClr val="tx1"/>
            </a:solidFill>
          </a:ln>
        </p:spPr>
        <p:txBody>
          <a:bodyPr wrap="square" rtlCol="0">
            <a:spAutoFit/>
          </a:bodyPr>
          <a:lstStyle/>
          <a:p>
            <a:r>
              <a:rPr lang="zh-CN" altLang="en-US" sz="2400" dirty="0"/>
              <a:t>服务模型</a:t>
            </a:r>
            <a:endParaRPr lang="en-US" altLang="zh-CN" sz="2400" dirty="0"/>
          </a:p>
          <a:p>
            <a:r>
              <a:rPr lang="en-US" altLang="en-US" sz="2400" dirty="0">
                <a:solidFill>
                  <a:srgbClr val="CC0000"/>
                </a:solidFill>
              </a:rPr>
              <a:t>service </a:t>
            </a:r>
            <a:r>
              <a:rPr kumimoji="0" lang="en-US" altLang="en-US" sz="2400" b="0" u="none" strike="noStrike" kern="1200" cap="none" spc="0" normalizeH="0" baseline="0" noProof="0" dirty="0">
                <a:ln>
                  <a:noFill/>
                </a:ln>
                <a:solidFill>
                  <a:srgbClr val="CC0000"/>
                </a:solidFill>
                <a:effectLst/>
                <a:uLnTx/>
                <a:uFillTx/>
              </a:rPr>
              <a:t>model</a:t>
            </a:r>
          </a:p>
          <a:p>
            <a:r>
              <a:rPr lang="zh-CN" altLang="en-US" sz="2400" dirty="0"/>
              <a:t>某层向它的上一层提供的服务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Content Placeholder 1"/>
          <p:cNvSpPr>
            <a:spLocks noGrp="1"/>
          </p:cNvSpPr>
          <p:nvPr>
            <p:ph sz="half" idx="1"/>
          </p:nvPr>
        </p:nvSpPr>
        <p:spPr>
          <a:xfrm>
            <a:off x="943897" y="4660822"/>
            <a:ext cx="10220632" cy="1798638"/>
          </a:xfrm>
        </p:spPr>
        <p:txBody>
          <a:bodyPr>
            <a:normAutofit/>
          </a:bodyPr>
          <a:lstStyle/>
          <a:p>
            <a:pPr marL="408305" indent="-393700">
              <a:buNone/>
            </a:pPr>
            <a:r>
              <a:rPr lang="en-US" altLang="en-US" dirty="0">
                <a:solidFill>
                  <a:srgbClr val="CC0000"/>
                </a:solidFill>
                <a:latin typeface="Times New Roman" panose="02020603050405020304" pitchFamily="18" charset="0"/>
                <a:cs typeface="Times New Roman" panose="02020603050405020304" pitchFamily="18" charset="0"/>
              </a:rPr>
              <a:t>Q</a:t>
            </a:r>
            <a:r>
              <a:rPr lang="zh-CN" altLang="en-US" dirty="0">
                <a:solidFill>
                  <a:srgbClr val="CC00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转发表（基于目的地转发）和流表（通用转发）如何计算？</a:t>
            </a:r>
            <a:endParaRPr lang="en-US" altLang="en-US" dirty="0">
              <a:latin typeface="Times New Roman" panose="02020603050405020304" pitchFamily="18" charset="0"/>
              <a:cs typeface="Times New Roman" panose="02020603050405020304" pitchFamily="18" charset="0"/>
            </a:endParaRPr>
          </a:p>
          <a:p>
            <a:pPr marL="0" indent="0">
              <a:buNone/>
            </a:pPr>
            <a:r>
              <a:rPr lang="en-US" altLang="zh-CN" dirty="0">
                <a:solidFill>
                  <a:srgbClr val="CC0000"/>
                </a:solidFill>
                <a:latin typeface="Times New Roman" panose="02020603050405020304" pitchFamily="18" charset="0"/>
                <a:cs typeface="Times New Roman" panose="02020603050405020304" pitchFamily="18" charset="0"/>
              </a:rPr>
              <a:t>A</a:t>
            </a:r>
            <a:r>
              <a:rPr lang="zh-CN" altLang="en-US" dirty="0">
                <a:solidFill>
                  <a:srgbClr val="CC0000"/>
                </a:solidFill>
                <a:latin typeface="Times New Roman" panose="02020603050405020304" pitchFamily="18" charset="0"/>
                <a:cs typeface="Times New Roman" panose="02020603050405020304" pitchFamily="18" charset="0"/>
              </a:rPr>
              <a:t>：</a:t>
            </a:r>
            <a:r>
              <a:rPr lang="zh-CN" altLang="en-US" dirty="0">
                <a:latin typeface="+mn-ea"/>
                <a:cs typeface="Times New Roman" panose="02020603050405020304" pitchFamily="18" charset="0"/>
              </a:rPr>
              <a:t>通过控制层面（下一章节）</a:t>
            </a:r>
            <a:endParaRPr lang="en-US" altLang="en-US" dirty="0">
              <a:latin typeface="+mn-ea"/>
              <a:cs typeface="Times New Roman" panose="02020603050405020304" pitchFamily="18" charset="0"/>
            </a:endParaRPr>
          </a:p>
        </p:txBody>
      </p:sp>
      <p:sp>
        <p:nvSpPr>
          <p:cNvPr id="9" name="Title 2"/>
          <p:cNvSpPr>
            <a:spLocks noGrp="1"/>
          </p:cNvSpPr>
          <p:nvPr>
            <p:ph type="title"/>
          </p:nvPr>
        </p:nvSpPr>
        <p:spPr>
          <a:xfrm>
            <a:off x="838200" y="451821"/>
            <a:ext cx="10515600" cy="894622"/>
          </a:xfrm>
        </p:spPr>
        <p:txBody>
          <a:bodyPr/>
          <a:lstStyle/>
          <a:p>
            <a:r>
              <a:rPr lang="zh-CN" altLang="en-US" dirty="0"/>
              <a:t>第四章</a:t>
            </a:r>
            <a:endParaRPr lang="en-US" dirty="0"/>
          </a:p>
        </p:txBody>
      </p:sp>
      <p:pic>
        <p:nvPicPr>
          <p:cNvPr id="11" name="Picture 10" descr="A train crossing a bridge over a body of water&#10;&#10;Description automatically generated"/>
          <p:cNvPicPr>
            <a:picLocks noChangeAspect="1"/>
          </p:cNvPicPr>
          <p:nvPr/>
        </p:nvPicPr>
        <p:blipFill>
          <a:blip r:embed="rId3"/>
          <a:stretch>
            <a:fillRect/>
          </a:stretch>
        </p:blipFill>
        <p:spPr>
          <a:xfrm>
            <a:off x="7720321" y="1098976"/>
            <a:ext cx="3102316" cy="2326737"/>
          </a:xfrm>
          <a:prstGeom prst="rect">
            <a:avLst/>
          </a:prstGeom>
        </p:spPr>
      </p:pic>
      <p:grpSp>
        <p:nvGrpSpPr>
          <p:cNvPr id="2" name="Group 1"/>
          <p:cNvGrpSpPr/>
          <p:nvPr/>
        </p:nvGrpSpPr>
        <p:grpSpPr>
          <a:xfrm>
            <a:off x="740443" y="1568091"/>
            <a:ext cx="6618109" cy="2679445"/>
            <a:chOff x="637204" y="2128530"/>
            <a:chExt cx="6618109" cy="2679445"/>
          </a:xfrm>
        </p:grpSpPr>
        <p:sp>
          <p:nvSpPr>
            <p:cNvPr id="12" name="Rectangle 4"/>
            <p:cNvSpPr txBox="1">
              <a:spLocks noChangeArrowheads="1"/>
            </p:cNvSpPr>
            <p:nvPr/>
          </p:nvSpPr>
          <p:spPr>
            <a:xfrm>
              <a:off x="641095" y="3687365"/>
              <a:ext cx="5479486" cy="112061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marR="0" lvl="0" indent="-2781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SDN</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：通用转发</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 name="Rectangle 4"/>
            <p:cNvSpPr txBox="1">
              <a:spLocks noChangeArrowheads="1"/>
            </p:cNvSpPr>
            <p:nvPr/>
          </p:nvSpPr>
          <p:spPr>
            <a:xfrm>
              <a:off x="637204" y="2128530"/>
              <a:ext cx="6618109" cy="1617559"/>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marR="0" lvl="0" indent="-278130" algn="l" defTabSz="914400" rtl="0" eaLnBrk="1" fontAlgn="auto" latinLnBrk="0" hangingPunct="1">
                <a:lnSpc>
                  <a:spcPct val="90000"/>
                </a:lnSpc>
                <a:spcBef>
                  <a:spcPts val="600"/>
                </a:spcBef>
                <a:spcAft>
                  <a:spcPts val="0"/>
                </a:spcAft>
                <a:buClr>
                  <a:srgbClr val="0000A3"/>
                </a:buClr>
                <a:buSzTx/>
                <a:buFont typeface="Wingdings" panose="05000000000000000000" pitchFamily="2" charset="2"/>
                <a:buChar char="§"/>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网络层概述</a:t>
              </a:r>
              <a:endPar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08305" marR="0" lvl="0" indent="-278130" algn="l" defTabSz="914400" rtl="0" eaLnBrk="1" fontAlgn="auto" latinLnBrk="0" hangingPunct="1">
                <a:lnSpc>
                  <a:spcPct val="90000"/>
                </a:lnSpc>
                <a:spcBef>
                  <a:spcPts val="600"/>
                </a:spcBef>
                <a:spcAft>
                  <a:spcPts val="0"/>
                </a:spcAft>
                <a:buClr>
                  <a:srgbClr val="0000A3"/>
                </a:buClr>
                <a:buSzTx/>
                <a:buFont typeface="Wingdings" panose="05000000000000000000" pitchFamily="2" charset="2"/>
                <a:buChar char="§"/>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路由器结构</a:t>
              </a:r>
              <a:endParaRPr kumimoji="0" lang="en-US" altLang="ja-JP"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08305" marR="0" lvl="0" indent="-278130" algn="l" defTabSz="914400" rtl="0" eaLnBrk="1" fontAlgn="auto" latinLnBrk="0" hangingPunct="1">
                <a:lnSpc>
                  <a:spcPct val="90000"/>
                </a:lnSpc>
                <a:spcBef>
                  <a:spcPts val="6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zh-CN" altLang="en-US" sz="3200" dirty="0">
                  <a:solidFill>
                    <a:prstClr val="black"/>
                  </a:solidFill>
                  <a:latin typeface="Times New Roman" panose="02020603050405020304" pitchFamily="18" charset="0"/>
                  <a:cs typeface="Times New Roman" panose="02020603050405020304" pitchFamily="18" charset="0"/>
                </a:rPr>
                <a:t>网际协议</a:t>
              </a:r>
              <a:endPar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9A12951-FADD-4447-BF52-5AA396EA4C1E}"/>
              </a:ext>
            </a:extLst>
          </p:cNvPr>
          <p:cNvSpPr>
            <a:spLocks noGrp="1"/>
          </p:cNvSpPr>
          <p:nvPr>
            <p:ph type="sldNum" sz="quarter" idx="4"/>
          </p:nvPr>
        </p:nvSpPr>
        <p:spPr/>
        <p:txBody>
          <a:bodyPr/>
          <a:lstStyle/>
          <a:p>
            <a:r>
              <a:rPr lang="en-US"/>
              <a:t>Network Layer: 4-</a:t>
            </a:r>
            <a:fld id="{C4204591-24BD-A542-B9D5-F8D8A88D2FEE}" type="slidenum">
              <a:rPr lang="en-US" smtClean="0"/>
              <a:t>101</a:t>
            </a:fld>
            <a:endParaRPr lang="en-US" dirty="0"/>
          </a:p>
        </p:txBody>
      </p:sp>
      <p:pic>
        <p:nvPicPr>
          <p:cNvPr id="6" name="图片 5">
            <a:extLst>
              <a:ext uri="{FF2B5EF4-FFF2-40B4-BE49-F238E27FC236}">
                <a16:creationId xmlns:a16="http://schemas.microsoft.com/office/drawing/2014/main" id="{6EFFFF89-137F-4ED3-B6B3-1868C2A45CCF}"/>
              </a:ext>
            </a:extLst>
          </p:cNvPr>
          <p:cNvPicPr>
            <a:picLocks noChangeAspect="1"/>
          </p:cNvPicPr>
          <p:nvPr/>
        </p:nvPicPr>
        <p:blipFill>
          <a:blip r:embed="rId2"/>
          <a:stretch>
            <a:fillRect/>
          </a:stretch>
        </p:blipFill>
        <p:spPr>
          <a:xfrm>
            <a:off x="1062037" y="514350"/>
            <a:ext cx="10067925" cy="4933950"/>
          </a:xfrm>
          <a:prstGeom prst="rect">
            <a:avLst/>
          </a:prstGeom>
        </p:spPr>
      </p:pic>
      <p:sp>
        <p:nvSpPr>
          <p:cNvPr id="7" name="文本框 6">
            <a:extLst>
              <a:ext uri="{FF2B5EF4-FFF2-40B4-BE49-F238E27FC236}">
                <a16:creationId xmlns:a16="http://schemas.microsoft.com/office/drawing/2014/main" id="{018C3830-E266-4667-9EFF-7FF153E072DA}"/>
              </a:ext>
            </a:extLst>
          </p:cNvPr>
          <p:cNvSpPr txBox="1"/>
          <p:nvPr/>
        </p:nvSpPr>
        <p:spPr>
          <a:xfrm>
            <a:off x="3423632" y="5738238"/>
            <a:ext cx="5344733" cy="523220"/>
          </a:xfrm>
          <a:prstGeom prst="rect">
            <a:avLst/>
          </a:prstGeom>
          <a:noFill/>
        </p:spPr>
        <p:txBody>
          <a:bodyPr wrap="none" rtlCol="0">
            <a:spAutoFit/>
          </a:bodyPr>
          <a:lstStyle/>
          <a:p>
            <a:r>
              <a:rPr lang="en-US" altLang="zh-CN" sz="2800" b="1" i="0" dirty="0">
                <a:solidFill>
                  <a:srgbClr val="FF0000"/>
                </a:solidFill>
                <a:effectLst/>
                <a:latin typeface="Microsoft YaHei" panose="020B0503020204020204" pitchFamily="34" charset="-122"/>
                <a:ea typeface="Microsoft YaHei" panose="020B0503020204020204" pitchFamily="34" charset="-122"/>
              </a:rPr>
              <a:t>2024-04-28 00:00:00</a:t>
            </a:r>
            <a:r>
              <a:rPr lang="zh-CN" altLang="en-US" sz="2800" b="1" i="0" dirty="0">
                <a:solidFill>
                  <a:srgbClr val="FF0000"/>
                </a:solidFill>
                <a:effectLst/>
                <a:latin typeface="Microsoft YaHei" panose="020B0503020204020204" pitchFamily="34" charset="-122"/>
                <a:ea typeface="Microsoft YaHei" panose="020B0503020204020204" pitchFamily="34" charset="-122"/>
              </a:rPr>
              <a:t>之前上传</a:t>
            </a:r>
            <a:endParaRPr lang="zh-CN" altLang="en-US" sz="2800" b="1" dirty="0">
              <a:solidFill>
                <a:srgbClr val="FF0000"/>
              </a:solidFill>
            </a:endParaRPr>
          </a:p>
        </p:txBody>
      </p:sp>
    </p:spTree>
    <p:extLst>
      <p:ext uri="{BB962C8B-B14F-4D97-AF65-F5344CB8AC3E}">
        <p14:creationId xmlns:p14="http://schemas.microsoft.com/office/powerpoint/2010/main" val="187876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8812"/>
            <a:ext cx="10515600" cy="894622"/>
          </a:xfrm>
        </p:spPr>
        <p:txBody>
          <a:bodyPr>
            <a:normAutofit/>
          </a:bodyPr>
          <a:lstStyle/>
          <a:p>
            <a:r>
              <a:rPr lang="zh-CN" altLang="en-US" sz="4800" dirty="0"/>
              <a:t>网络层服务模型</a:t>
            </a:r>
            <a:endParaRPr lang="en-US" sz="4800" dirty="0"/>
          </a:p>
        </p:txBody>
      </p:sp>
      <p:sp>
        <p:nvSpPr>
          <p:cNvPr id="9" name="Text Box 3"/>
          <p:cNvSpPr txBox="1">
            <a:spLocks noChangeArrowheads="1"/>
          </p:cNvSpPr>
          <p:nvPr/>
        </p:nvSpPr>
        <p:spPr bwMode="auto">
          <a:xfrm>
            <a:off x="1049932" y="1745078"/>
            <a:ext cx="1051955"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mn-ea"/>
                <a:ea typeface="+mn-ea"/>
              </a:rPr>
              <a:t>网络</a:t>
            </a:r>
            <a:endParaRPr lang="en-US" altLang="zh-CN" sz="2000" dirty="0">
              <a:solidFill>
                <a:prstClr val="black"/>
              </a:solidFill>
              <a:latin typeface="+mn-ea"/>
              <a:ea typeface="+mn-ea"/>
            </a:endParaRPr>
          </a:p>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mn-ea"/>
                <a:ea typeface="+mn-ea"/>
              </a:rPr>
              <a:t>架构</a:t>
            </a:r>
            <a:endParaRPr kumimoji="0" lang="en-US" altLang="en-US"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Internet</a:t>
            </a: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ATM</a:t>
            </a: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ATM</a:t>
            </a: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Internet</a:t>
            </a: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Internet</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0" name="Text Box 4"/>
          <p:cNvSpPr txBox="1">
            <a:spLocks noChangeArrowheads="1"/>
          </p:cNvSpPr>
          <p:nvPr/>
        </p:nvSpPr>
        <p:spPr bwMode="auto">
          <a:xfrm>
            <a:off x="2453424" y="1760576"/>
            <a:ext cx="2645518"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服务</a:t>
            </a:r>
            <a:endParaRPr kumimoji="0" lang="en-US" altLang="zh-CN"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模型</a:t>
            </a:r>
            <a:endParaRPr kumimoji="0" lang="en-US" altLang="zh-CN"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best effort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Constant Bit Rate</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Available Bit Rate</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Intserv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Guaranteed</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(RFC 1633</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p>
          <a:p>
            <a:pPr marL="0" marR="0" lvl="0" indent="0" algn="l" defTabSz="914400" rtl="0" eaLnBrk="1" fontAlgn="auto" latinLnBrk="0" hangingPunct="1">
              <a:lnSpc>
                <a:spcPct val="100000"/>
              </a:lnSpc>
              <a:spcBef>
                <a:spcPts val="1000"/>
              </a:spcBef>
              <a:spcAft>
                <a:spcPts val="0"/>
              </a:spcAft>
              <a:buClrTx/>
              <a:buSzTx/>
              <a:buFontTx/>
              <a:buNone/>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Diffserv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(RFC 2475</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 name="Text Box 5"/>
          <p:cNvSpPr txBox="1">
            <a:spLocks noChangeArrowheads="1"/>
          </p:cNvSpPr>
          <p:nvPr/>
        </p:nvSpPr>
        <p:spPr bwMode="auto">
          <a:xfrm>
            <a:off x="5253925" y="2071348"/>
            <a:ext cx="2137764"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带宽</a:t>
            </a:r>
            <a:endParaRPr kumimoji="0" lang="en-US" altLang="en-US"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none</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Constant rate</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Guaranteed min</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possible</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 name="Text Box 11"/>
          <p:cNvSpPr txBox="1">
            <a:spLocks noChangeArrowheads="1"/>
          </p:cNvSpPr>
          <p:nvPr/>
        </p:nvSpPr>
        <p:spPr bwMode="auto">
          <a:xfrm>
            <a:off x="7310368" y="2071348"/>
            <a:ext cx="1112805"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丢包</a:t>
            </a:r>
            <a:endParaRPr kumimoji="0" lang="en-US" altLang="en-US"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possibly</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3" name="Text Box 12"/>
          <p:cNvSpPr txBox="1">
            <a:spLocks noChangeArrowheads="1"/>
          </p:cNvSpPr>
          <p:nvPr/>
        </p:nvSpPr>
        <p:spPr bwMode="auto">
          <a:xfrm>
            <a:off x="8483715" y="2080873"/>
            <a:ext cx="1112805"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按序</a:t>
            </a:r>
            <a:endParaRPr kumimoji="0" lang="en-US" altLang="en-US"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possibly</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4" name="Text Box 13"/>
          <p:cNvSpPr txBox="1">
            <a:spLocks noChangeArrowheads="1"/>
          </p:cNvSpPr>
          <p:nvPr/>
        </p:nvSpPr>
        <p:spPr bwMode="auto">
          <a:xfrm>
            <a:off x="9712924" y="2080873"/>
            <a:ext cx="697627"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按时</a:t>
            </a:r>
            <a:endParaRPr kumimoji="0" lang="en-US" altLang="en-US"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8" name="Line 19"/>
          <p:cNvSpPr>
            <a:spLocks noChangeShapeType="1"/>
          </p:cNvSpPr>
          <p:nvPr/>
        </p:nvSpPr>
        <p:spPr bwMode="auto">
          <a:xfrm>
            <a:off x="1070632" y="2577761"/>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19"/>
          <p:cNvSpPr>
            <a:spLocks noChangeShapeType="1"/>
          </p:cNvSpPr>
          <p:nvPr/>
        </p:nvSpPr>
        <p:spPr bwMode="auto">
          <a:xfrm>
            <a:off x="1068049" y="3210609"/>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19"/>
          <p:cNvSpPr>
            <a:spLocks noChangeShapeType="1"/>
          </p:cNvSpPr>
          <p:nvPr/>
        </p:nvSpPr>
        <p:spPr bwMode="auto">
          <a:xfrm>
            <a:off x="1065466" y="3827958"/>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9"/>
          <p:cNvSpPr>
            <a:spLocks noChangeShapeType="1"/>
          </p:cNvSpPr>
          <p:nvPr/>
        </p:nvSpPr>
        <p:spPr bwMode="auto">
          <a:xfrm>
            <a:off x="1062883" y="4445307"/>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9"/>
          <p:cNvSpPr>
            <a:spLocks noChangeShapeType="1"/>
          </p:cNvSpPr>
          <p:nvPr/>
        </p:nvSpPr>
        <p:spPr bwMode="auto">
          <a:xfrm>
            <a:off x="1075798" y="5217639"/>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p:cNvSpPr/>
          <p:nvPr/>
        </p:nvSpPr>
        <p:spPr>
          <a:xfrm>
            <a:off x="821410" y="3093349"/>
            <a:ext cx="10120393" cy="290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Line 16"/>
          <p:cNvSpPr>
            <a:spLocks noChangeShapeType="1"/>
          </p:cNvSpPr>
          <p:nvPr/>
        </p:nvSpPr>
        <p:spPr bwMode="auto">
          <a:xfrm flipV="1">
            <a:off x="5315919" y="2007768"/>
            <a:ext cx="5362413"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7"/>
          <p:cNvGrpSpPr/>
          <p:nvPr/>
        </p:nvGrpSpPr>
        <p:grpSpPr>
          <a:xfrm>
            <a:off x="1859797" y="3440624"/>
            <a:ext cx="8105613" cy="2557221"/>
            <a:chOff x="852407" y="3270142"/>
            <a:chExt cx="8105613" cy="2557221"/>
          </a:xfrm>
        </p:grpSpPr>
        <p:sp>
          <p:nvSpPr>
            <p:cNvPr id="28" name="TextBox 27"/>
            <p:cNvSpPr txBox="1"/>
            <p:nvPr/>
          </p:nvSpPr>
          <p:spPr>
            <a:xfrm>
              <a:off x="1175287" y="3794500"/>
              <a:ext cx="5094856"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u="sng" strike="noStrike" kern="1200" cap="none" spc="0" normalizeH="0" baseline="0" noProof="0" dirty="0">
                  <a:ln>
                    <a:noFill/>
                  </a:ln>
                  <a:solidFill>
                    <a:srgbClr val="C00000"/>
                  </a:solidFill>
                  <a:effectLst/>
                  <a:uLnTx/>
                  <a:uFillTx/>
                  <a:latin typeface="Calibri" panose="020F0502020204030204"/>
                  <a:ea typeface="+mn-ea"/>
                  <a:cs typeface="+mn-cs"/>
                </a:rPr>
                <a:t>不</a:t>
              </a:r>
              <a:r>
                <a:rPr kumimoji="0" lang="zh-CN" altLang="en-US" sz="2800" b="1" u="sng" strike="noStrike" kern="1200" cap="none" spc="0" normalizeH="0" baseline="0" noProof="0" dirty="0">
                  <a:ln>
                    <a:noFill/>
                  </a:ln>
                  <a:solidFill>
                    <a:prstClr val="black"/>
                  </a:solidFill>
                  <a:effectLst/>
                  <a:uLnTx/>
                  <a:uFillTx/>
                  <a:latin typeface="Calibri" panose="020F0502020204030204"/>
                  <a:ea typeface="+mn-ea"/>
                  <a:cs typeface="+mn-cs"/>
                </a:rPr>
                <a:t>保证</a:t>
              </a:r>
              <a:r>
                <a:rPr kumimoji="0" lang="zh-CN" altLang="en-US" sz="2800" b="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u="none" strike="noStrike" kern="1200" cap="none" spc="0" normalizeH="0" baseline="0" noProof="0" dirty="0">
                  <a:ln>
                    <a:noFill/>
                  </a:ln>
                  <a:solidFill>
                    <a:prstClr val="black"/>
                  </a:solidFill>
                  <a:effectLst/>
                  <a:uLnTx/>
                  <a:uFillTx/>
                  <a:latin typeface="Calibri" panose="020F0502020204030204"/>
                  <a:ea typeface="+mn-ea"/>
                  <a:cs typeface="+mn-cs"/>
                </a:rPr>
                <a:t> </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defRPr/>
              </a:pPr>
              <a:r>
                <a:rPr kumimoji="0" lang="zh-CN" altLang="en-US" sz="2800" b="0" u="none" strike="noStrike" kern="1200" cap="none" spc="0" normalizeH="0" baseline="0" noProof="0" dirty="0">
                  <a:ln>
                    <a:noFill/>
                  </a:ln>
                  <a:solidFill>
                    <a:prstClr val="black"/>
                  </a:solidFill>
                  <a:effectLst/>
                  <a:uLnTx/>
                  <a:uFillTx/>
                  <a:latin typeface="Calibri" panose="020F0502020204030204"/>
                  <a:ea typeface="+mn-ea"/>
                  <a:cs typeface="+mn-cs"/>
                </a:rPr>
                <a:t>数据报成功交付给目的地</a:t>
              </a:r>
              <a:endParaRPr kumimoji="0" lang="en-US" sz="2800" b="0" u="none" strike="noStrike" kern="1200" cap="none" spc="0" normalizeH="0" baseline="0" noProof="0" dirty="0">
                <a:ln>
                  <a:noFill/>
                </a:ln>
                <a:solidFill>
                  <a:prstClr val="black"/>
                </a:solidFill>
                <a:effectLst/>
                <a:uLnTx/>
                <a:uFillTx/>
                <a:latin typeface="Calibri" panose="020F0502020204030204"/>
                <a:ea typeface="+mn-ea"/>
                <a:cs typeface="+mn-cs"/>
              </a:endParaRP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defRPr/>
              </a:pPr>
              <a:r>
                <a:rPr kumimoji="0" lang="zh-CN" altLang="en-US" sz="2800" b="0" u="none" strike="noStrike" kern="1200" cap="none" spc="0" normalizeH="0" baseline="0" noProof="0" dirty="0">
                  <a:ln>
                    <a:noFill/>
                  </a:ln>
                  <a:solidFill>
                    <a:prstClr val="black"/>
                  </a:solidFill>
                  <a:effectLst/>
                  <a:uLnTx/>
                  <a:uFillTx/>
                  <a:latin typeface="Calibri" panose="020F0502020204030204"/>
                  <a:ea typeface="+mn-ea"/>
                  <a:cs typeface="+mn-cs"/>
                </a:rPr>
                <a:t>按时或按序交付</a:t>
              </a:r>
              <a:endParaRPr kumimoji="0" lang="en-US" sz="2800" b="0" u="none" strike="noStrike" kern="1200" cap="none" spc="0" normalizeH="0" baseline="0" noProof="0" dirty="0">
                <a:ln>
                  <a:noFill/>
                </a:ln>
                <a:solidFill>
                  <a:prstClr val="black"/>
                </a:solidFill>
                <a:effectLst/>
                <a:uLnTx/>
                <a:uFillTx/>
                <a:latin typeface="Calibri" panose="020F0502020204030204"/>
                <a:ea typeface="+mn-ea"/>
                <a:cs typeface="+mn-cs"/>
              </a:endParaRP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defRPr/>
              </a:pPr>
              <a:r>
                <a:rPr kumimoji="0" lang="zh-CN" altLang="en-US" sz="2800" b="0" u="none" strike="noStrike" kern="1200" cap="none" spc="0" normalizeH="0" baseline="0" noProof="0" dirty="0">
                  <a:ln>
                    <a:noFill/>
                  </a:ln>
                  <a:solidFill>
                    <a:prstClr val="black"/>
                  </a:solidFill>
                  <a:effectLst/>
                  <a:uLnTx/>
                  <a:uFillTx/>
                  <a:latin typeface="Calibri" panose="020F0502020204030204"/>
                  <a:ea typeface="+mn-ea"/>
                  <a:cs typeface="+mn-cs"/>
                </a:rPr>
                <a:t>端到端数据流可用带宽</a:t>
              </a:r>
              <a:endParaRPr kumimoji="0" lang="en-US" sz="1800" b="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852407" y="3502617"/>
              <a:ext cx="8105613" cy="2324746"/>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1100380" y="3270142"/>
              <a:ext cx="6605398"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sng" strike="noStrike" kern="1200" cap="none" spc="0" normalizeH="0" baseline="0" noProof="0" dirty="0">
                  <a:ln>
                    <a:noFill/>
                  </a:ln>
                  <a:solidFill>
                    <a:srgbClr val="010F90"/>
                  </a:solidFill>
                  <a:effectLst/>
                  <a:uLnTx/>
                  <a:uFillTx/>
                  <a:latin typeface="Calibri" panose="020F0502020204030204"/>
                  <a:ea typeface="+mn-ea"/>
                  <a:cs typeface="+mn-cs"/>
                </a:rPr>
                <a:t>因特网</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尽力而为</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best effort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的</a:t>
              </a:r>
              <a:r>
                <a:rPr kumimoji="0" lang="zh-CN" altLang="en-US" sz="2800" b="1" i="0" u="sng" strike="noStrike" kern="1200" cap="none" spc="0" normalizeH="0" baseline="0" noProof="0" dirty="0">
                  <a:ln>
                    <a:noFill/>
                  </a:ln>
                  <a:solidFill>
                    <a:srgbClr val="010F90"/>
                  </a:solidFill>
                  <a:effectLst/>
                  <a:uLnTx/>
                  <a:uFillTx/>
                  <a:latin typeface="Calibri" panose="020F0502020204030204"/>
                  <a:ea typeface="+mn-ea"/>
                  <a:cs typeface="+mn-cs"/>
                </a:rPr>
                <a:t>服务模型</a:t>
              </a:r>
              <a:endParaRPr kumimoji="0" lang="en-US" sz="2800" b="1" i="0" u="sng" strike="noStrike" kern="1200" cap="none" spc="0" normalizeH="0" baseline="0" noProof="0" dirty="0">
                <a:ln>
                  <a:noFill/>
                </a:ln>
                <a:solidFill>
                  <a:srgbClr val="010F90"/>
                </a:solidFill>
                <a:effectLst/>
                <a:uLnTx/>
                <a:uFillTx/>
                <a:latin typeface="Calibri" panose="020F0502020204030204"/>
                <a:ea typeface="+mn-ea"/>
                <a:cs typeface="+mn-cs"/>
              </a:endParaRPr>
            </a:p>
          </p:txBody>
        </p:sp>
      </p:grpSp>
      <p:sp>
        <p:nvSpPr>
          <p:cNvPr id="29" name="Text Box 15"/>
          <p:cNvSpPr txBox="1">
            <a:spLocks noChangeArrowheads="1"/>
          </p:cNvSpPr>
          <p:nvPr/>
        </p:nvSpPr>
        <p:spPr bwMode="auto">
          <a:xfrm>
            <a:off x="5315918" y="1566819"/>
            <a:ext cx="53624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Quality of Service (QoS) </a:t>
            </a:r>
            <a:r>
              <a:rPr kumimoji="0" lang="zh-CN" alt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服务质量保障？</a:t>
            </a:r>
            <a:endParaRPr kumimoji="0" lang="en-US" altLang="en-US" sz="24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endParaRPr>
          </a:p>
        </p:txBody>
      </p:sp>
      <p:sp>
        <p:nvSpPr>
          <p:cNvPr id="21"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11</a:t>
            </a:fld>
            <a:endParaRPr lang="en-US" dirty="0"/>
          </a:p>
        </p:txBody>
      </p:sp>
      <p:sp>
        <p:nvSpPr>
          <p:cNvPr id="22" name="文本框 21">
            <a:extLst>
              <a:ext uri="{FF2B5EF4-FFF2-40B4-BE49-F238E27FC236}">
                <a16:creationId xmlns:a16="http://schemas.microsoft.com/office/drawing/2014/main" id="{4C2D5866-46C7-4738-9FBA-64D17A884CD3}"/>
              </a:ext>
            </a:extLst>
          </p:cNvPr>
          <p:cNvSpPr txBox="1"/>
          <p:nvPr/>
        </p:nvSpPr>
        <p:spPr>
          <a:xfrm>
            <a:off x="1859797" y="6226116"/>
            <a:ext cx="8105612" cy="461665"/>
          </a:xfrm>
          <a:prstGeom prst="rect">
            <a:avLst/>
          </a:prstGeom>
          <a:noFill/>
          <a:ln>
            <a:solidFill>
              <a:schemeClr val="tx1"/>
            </a:solidFill>
          </a:ln>
        </p:spPr>
        <p:txBody>
          <a:bodyPr wrap="square" rtlCol="0">
            <a:spAutoFit/>
          </a:bodyPr>
          <a:lstStyle/>
          <a:p>
            <a:pPr algn="ctr"/>
            <a:r>
              <a:rPr lang="zh-CN" altLang="en-US" sz="2400" b="1" dirty="0">
                <a:solidFill>
                  <a:srgbClr val="C00000"/>
                </a:solidFill>
              </a:rPr>
              <a:t>尽力而为</a:t>
            </a:r>
            <a:r>
              <a:rPr lang="zh-CN" altLang="en-US" sz="2400" dirty="0"/>
              <a:t>的服务</a:t>
            </a:r>
          </a:p>
        </p:txBody>
      </p:sp>
      <p:sp>
        <p:nvSpPr>
          <p:cNvPr id="30" name="对话气泡: 圆角矩形 29">
            <a:extLst>
              <a:ext uri="{FF2B5EF4-FFF2-40B4-BE49-F238E27FC236}">
                <a16:creationId xmlns:a16="http://schemas.microsoft.com/office/drawing/2014/main" id="{8D7E5601-C445-4BD2-B448-BD835A42BCB2}"/>
              </a:ext>
            </a:extLst>
          </p:cNvPr>
          <p:cNvSpPr/>
          <p:nvPr/>
        </p:nvSpPr>
        <p:spPr>
          <a:xfrm>
            <a:off x="9330489" y="4726099"/>
            <a:ext cx="2803358" cy="1163255"/>
          </a:xfrm>
          <a:prstGeom prst="wedgeRoundRectCallout">
            <a:avLst>
              <a:gd name="adj1" fmla="val -31141"/>
              <a:gd name="adj2" fmla="val 77235"/>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zh-CN" altLang="en-US" sz="2400" b="1" dirty="0">
                <a:solidFill>
                  <a:schemeClr val="tx1"/>
                </a:solidFill>
                <a:latin typeface="Times New Roman" panose="02020603050405020304" pitchFamily="18" charset="0"/>
                <a:cs typeface="Times New Roman" panose="02020603050405020304" pitchFamily="18" charset="0"/>
              </a:rPr>
              <a:t>简单，大量应用</a:t>
            </a:r>
            <a:endParaRPr lang="en-US" altLang="zh-CN" sz="2400" b="1"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sz="2400" b="1" dirty="0">
                <a:solidFill>
                  <a:schemeClr val="tx1"/>
                </a:solidFill>
                <a:latin typeface="Times New Roman" panose="02020603050405020304" pitchFamily="18" charset="0"/>
                <a:cs typeface="Times New Roman" panose="02020603050405020304" pitchFamily="18" charset="0"/>
              </a:rPr>
              <a:t>有适当带宽供给，足够好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8812"/>
            <a:ext cx="10515600" cy="894622"/>
          </a:xfrm>
        </p:spPr>
        <p:txBody>
          <a:bodyPr>
            <a:normAutofit/>
          </a:bodyPr>
          <a:lstStyle/>
          <a:p>
            <a:r>
              <a:rPr lang="zh-CN" altLang="en-US" sz="4800" dirty="0"/>
              <a:t>网络层服务模型</a:t>
            </a:r>
            <a:endParaRPr lang="en-US" sz="4800" dirty="0"/>
          </a:p>
        </p:txBody>
      </p:sp>
      <p:sp>
        <p:nvSpPr>
          <p:cNvPr id="9" name="Text Box 3"/>
          <p:cNvSpPr txBox="1">
            <a:spLocks noChangeArrowheads="1"/>
          </p:cNvSpPr>
          <p:nvPr/>
        </p:nvSpPr>
        <p:spPr bwMode="auto">
          <a:xfrm>
            <a:off x="1049932" y="1745078"/>
            <a:ext cx="1051955"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mn-ea"/>
                <a:ea typeface="+mn-ea"/>
              </a:rPr>
              <a:t>网络</a:t>
            </a:r>
            <a:endParaRPr lang="en-US" altLang="zh-CN" sz="2000" dirty="0">
              <a:solidFill>
                <a:prstClr val="black"/>
              </a:solidFill>
              <a:latin typeface="+mn-ea"/>
              <a:ea typeface="+mn-ea"/>
            </a:endParaRPr>
          </a:p>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mn-ea"/>
                <a:ea typeface="+mn-ea"/>
              </a:rPr>
              <a:t>架构</a:t>
            </a:r>
            <a:endParaRPr kumimoji="0" lang="en-US" altLang="en-US"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Internet</a:t>
            </a: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ATM</a:t>
            </a: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ATM</a:t>
            </a: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Internet</a:t>
            </a: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Internet</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0" name="Text Box 4"/>
          <p:cNvSpPr txBox="1">
            <a:spLocks noChangeArrowheads="1"/>
          </p:cNvSpPr>
          <p:nvPr/>
        </p:nvSpPr>
        <p:spPr bwMode="auto">
          <a:xfrm>
            <a:off x="2453424" y="1760576"/>
            <a:ext cx="2645518"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服务</a:t>
            </a:r>
            <a:endParaRPr kumimoji="0" lang="en-US" altLang="zh-CN"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模型</a:t>
            </a:r>
            <a:endParaRPr kumimoji="0" lang="en-US" altLang="zh-CN" sz="2000" b="0" i="0" u="none" strike="noStrike" kern="1200" cap="none" spc="0" normalizeH="0" baseline="0" noProof="0" dirty="0">
              <a:ln>
                <a:noFill/>
              </a:ln>
              <a:solidFill>
                <a:prstClr val="black"/>
              </a:solidFill>
              <a:effectLst/>
              <a:uLnTx/>
              <a:uFillTx/>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best effort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Constant Bit Rate</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Available Bit Rate</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Intserv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Guaranteed</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(RFC 1633</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p>
          <a:p>
            <a:pPr marL="0" marR="0" lvl="0" indent="0" algn="l" defTabSz="914400" rtl="0" eaLnBrk="1" fontAlgn="auto" latinLnBrk="0" hangingPunct="1">
              <a:lnSpc>
                <a:spcPct val="100000"/>
              </a:lnSpc>
              <a:spcBef>
                <a:spcPts val="1000"/>
              </a:spcBef>
              <a:spcAft>
                <a:spcPts val="0"/>
              </a:spcAft>
              <a:buClrTx/>
              <a:buSzTx/>
              <a:buFontTx/>
              <a:buNone/>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Diffserv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(RFC 2475</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 name="Text Box 5"/>
          <p:cNvSpPr txBox="1">
            <a:spLocks noChangeArrowheads="1"/>
          </p:cNvSpPr>
          <p:nvPr/>
        </p:nvSpPr>
        <p:spPr bwMode="auto">
          <a:xfrm>
            <a:off x="5253925" y="2071348"/>
            <a:ext cx="2137764"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带宽</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none</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Constant rate</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Guaranteed min</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possible</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 name="Text Box 11"/>
          <p:cNvSpPr txBox="1">
            <a:spLocks noChangeArrowheads="1"/>
          </p:cNvSpPr>
          <p:nvPr/>
        </p:nvSpPr>
        <p:spPr bwMode="auto">
          <a:xfrm>
            <a:off x="7310368" y="2071348"/>
            <a:ext cx="1112805"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丢包</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possibly</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3" name="Text Box 12"/>
          <p:cNvSpPr txBox="1">
            <a:spLocks noChangeArrowheads="1"/>
          </p:cNvSpPr>
          <p:nvPr/>
        </p:nvSpPr>
        <p:spPr bwMode="auto">
          <a:xfrm>
            <a:off x="8483715" y="2080873"/>
            <a:ext cx="1112805"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按序</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possibly</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4" name="Text Box 13"/>
          <p:cNvSpPr txBox="1">
            <a:spLocks noChangeArrowheads="1"/>
          </p:cNvSpPr>
          <p:nvPr/>
        </p:nvSpPr>
        <p:spPr bwMode="auto">
          <a:xfrm>
            <a:off x="9712924" y="2080873"/>
            <a:ext cx="697627"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按时</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yes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120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no</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6" name="Text Box 15"/>
          <p:cNvSpPr txBox="1">
            <a:spLocks noChangeArrowheads="1"/>
          </p:cNvSpPr>
          <p:nvPr/>
        </p:nvSpPr>
        <p:spPr bwMode="auto">
          <a:xfrm>
            <a:off x="5778457" y="1566819"/>
            <a:ext cx="45688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Quality of Service (QoS) </a:t>
            </a:r>
            <a:r>
              <a:rPr kumimoji="0" lang="zh-CN" altLang="en-US" sz="20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rPr>
              <a:t>服务质量保障？</a:t>
            </a:r>
            <a:endParaRPr kumimoji="0" lang="en-US" altLang="en-US" sz="2400" b="0" i="0" u="none" strike="noStrike" kern="1200" cap="none" spc="0" normalizeH="0" baseline="0" noProof="0" dirty="0">
              <a:ln>
                <a:noFill/>
              </a:ln>
              <a:solidFill>
                <a:prstClr val="black"/>
              </a:solidFill>
              <a:effectLst/>
              <a:uLnTx/>
              <a:uFillTx/>
              <a:latin typeface="Times" panose="02020603050405020304" pitchFamily="18" charset="0"/>
              <a:ea typeface="+mn-ea"/>
              <a:cs typeface="Times" panose="02020603050405020304" pitchFamily="18" charset="0"/>
            </a:endParaRPr>
          </a:p>
        </p:txBody>
      </p:sp>
      <p:sp>
        <p:nvSpPr>
          <p:cNvPr id="17" name="Line 16"/>
          <p:cNvSpPr>
            <a:spLocks noChangeShapeType="1"/>
          </p:cNvSpPr>
          <p:nvPr/>
        </p:nvSpPr>
        <p:spPr bwMode="auto">
          <a:xfrm flipV="1">
            <a:off x="5315919" y="2007768"/>
            <a:ext cx="5362413"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Line 19"/>
          <p:cNvSpPr>
            <a:spLocks noChangeShapeType="1"/>
          </p:cNvSpPr>
          <p:nvPr/>
        </p:nvSpPr>
        <p:spPr bwMode="auto">
          <a:xfrm>
            <a:off x="1070632" y="2577761"/>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19"/>
          <p:cNvSpPr>
            <a:spLocks noChangeShapeType="1"/>
          </p:cNvSpPr>
          <p:nvPr/>
        </p:nvSpPr>
        <p:spPr bwMode="auto">
          <a:xfrm>
            <a:off x="1068049" y="3210609"/>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19"/>
          <p:cNvSpPr>
            <a:spLocks noChangeShapeType="1"/>
          </p:cNvSpPr>
          <p:nvPr/>
        </p:nvSpPr>
        <p:spPr bwMode="auto">
          <a:xfrm>
            <a:off x="1065466" y="3827958"/>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9"/>
          <p:cNvSpPr>
            <a:spLocks noChangeShapeType="1"/>
          </p:cNvSpPr>
          <p:nvPr/>
        </p:nvSpPr>
        <p:spPr bwMode="auto">
          <a:xfrm>
            <a:off x="1062883" y="4445307"/>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9"/>
          <p:cNvSpPr>
            <a:spLocks noChangeShapeType="1"/>
          </p:cNvSpPr>
          <p:nvPr/>
        </p:nvSpPr>
        <p:spPr bwMode="auto">
          <a:xfrm>
            <a:off x="1075798" y="5217639"/>
            <a:ext cx="9623199" cy="0"/>
          </a:xfrm>
          <a:prstGeom prst="line">
            <a:avLst/>
          </a:prstGeom>
          <a:noFill/>
          <a:ln w="28575">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8812"/>
            <a:ext cx="10515600" cy="894622"/>
          </a:xfrm>
        </p:spPr>
        <p:txBody>
          <a:bodyPr>
            <a:normAutofit/>
          </a:bodyPr>
          <a:lstStyle/>
          <a:p>
            <a:r>
              <a:rPr lang="zh-CN" altLang="en-US" sz="4800" dirty="0"/>
              <a:t>尽力而为服务</a:t>
            </a:r>
            <a:endParaRPr lang="en-US" sz="4800" dirty="0"/>
          </a:p>
        </p:txBody>
      </p:sp>
      <p:sp>
        <p:nvSpPr>
          <p:cNvPr id="3" name="Content Placeholder 2"/>
          <p:cNvSpPr>
            <a:spLocks noGrp="1"/>
          </p:cNvSpPr>
          <p:nvPr>
            <p:ph sz="half" idx="1"/>
          </p:nvPr>
        </p:nvSpPr>
        <p:spPr>
          <a:xfrm>
            <a:off x="848755" y="1399565"/>
            <a:ext cx="10836967" cy="4691268"/>
          </a:xfrm>
        </p:spPr>
        <p:txBody>
          <a:bodyPr>
            <a:normAutofit/>
          </a:bodyPr>
          <a:lstStyle/>
          <a:p>
            <a:pPr>
              <a:lnSpc>
                <a:spcPct val="100000"/>
              </a:lnSpc>
              <a:buFont typeface="Wingdings" panose="05000000000000000000" pitchFamily="2" charset="2"/>
              <a:buChar char="§"/>
              <a:defRPr/>
            </a:pPr>
            <a:r>
              <a:rPr lang="en-US" dirty="0">
                <a:solidFill>
                  <a:srgbClr val="0013A3"/>
                </a:solidFill>
              </a:rPr>
              <a:t>simplicity of mechanism </a:t>
            </a:r>
            <a:r>
              <a:rPr lang="zh-CN" altLang="en-US" dirty="0">
                <a:solidFill>
                  <a:srgbClr val="0013A3"/>
                </a:solidFill>
              </a:rPr>
              <a:t>（简单机制）</a:t>
            </a:r>
            <a:r>
              <a:rPr lang="zh-CN" altLang="en-US" dirty="0"/>
              <a:t>：允许因特网广泛部署</a:t>
            </a:r>
            <a:endParaRPr lang="en-US" dirty="0"/>
          </a:p>
          <a:p>
            <a:pPr>
              <a:lnSpc>
                <a:spcPct val="100000"/>
              </a:lnSpc>
              <a:buFont typeface="Wingdings" panose="05000000000000000000" pitchFamily="2" charset="2"/>
              <a:buChar char="§"/>
              <a:defRPr/>
            </a:pPr>
            <a:r>
              <a:rPr lang="en-US" dirty="0"/>
              <a:t>sufficient </a:t>
            </a:r>
            <a:r>
              <a:rPr lang="en-US" dirty="0">
                <a:solidFill>
                  <a:srgbClr val="0013A3"/>
                </a:solidFill>
              </a:rPr>
              <a:t>provisioning of bandwidth </a:t>
            </a:r>
            <a:r>
              <a:rPr lang="zh-CN" altLang="en-US" dirty="0">
                <a:solidFill>
                  <a:srgbClr val="0013A3"/>
                </a:solidFill>
              </a:rPr>
              <a:t>（带宽足够时）</a:t>
            </a:r>
            <a:r>
              <a:rPr lang="zh-CN" altLang="en-US" dirty="0"/>
              <a:t>所支持的实时通信服务（</a:t>
            </a:r>
            <a:r>
              <a:rPr lang="en-US" dirty="0"/>
              <a:t>e.g., interactive voice, video</a:t>
            </a:r>
            <a:r>
              <a:rPr lang="zh-CN" altLang="en-US" dirty="0"/>
              <a:t>）</a:t>
            </a:r>
            <a:r>
              <a:rPr lang="en-US" dirty="0"/>
              <a:t> </a:t>
            </a:r>
            <a:r>
              <a:rPr lang="zh-CN" altLang="en-US" dirty="0"/>
              <a:t>在</a:t>
            </a:r>
            <a:r>
              <a:rPr lang="zh-CN" altLang="en-US" b="1" u="sng" dirty="0"/>
              <a:t>绝大数时间</a:t>
            </a:r>
            <a:r>
              <a:rPr lang="zh-CN" altLang="en-US" b="1" dirty="0">
                <a:solidFill>
                  <a:srgbClr val="010F90"/>
                </a:solidFill>
              </a:rPr>
              <a:t>足够好</a:t>
            </a:r>
            <a:endParaRPr lang="en-US" b="1" dirty="0">
              <a:solidFill>
                <a:srgbClr val="010F90"/>
              </a:solidFill>
            </a:endParaRPr>
          </a:p>
          <a:p>
            <a:pPr>
              <a:lnSpc>
                <a:spcPct val="100000"/>
              </a:lnSpc>
              <a:defRPr/>
            </a:pPr>
            <a:r>
              <a:rPr lang="en-US" dirty="0">
                <a:solidFill>
                  <a:srgbClr val="0013A3"/>
                </a:solidFill>
              </a:rPr>
              <a:t>replicated, application-layer distributed services </a:t>
            </a:r>
            <a:r>
              <a:rPr lang="zh-CN" altLang="en-US" dirty="0">
                <a:solidFill>
                  <a:srgbClr val="0013A3"/>
                </a:solidFill>
              </a:rPr>
              <a:t>（分布式服务）</a:t>
            </a:r>
            <a:r>
              <a:rPr lang="zh-CN" altLang="en-US" dirty="0"/>
              <a:t>：（</a:t>
            </a:r>
            <a:r>
              <a:rPr lang="en-US" dirty="0"/>
              <a:t>datacenters, content distribution networks</a:t>
            </a:r>
            <a:r>
              <a:rPr lang="zh-CN" altLang="en-US" dirty="0"/>
              <a:t>）靠近用户网络，允许从不同的地点提供服务</a:t>
            </a:r>
            <a:endParaRPr lang="en-US" dirty="0"/>
          </a:p>
          <a:p>
            <a:pPr marL="130175" indent="0">
              <a:buNone/>
            </a:pPr>
            <a:endParaRPr lang="en-US" dirty="0"/>
          </a:p>
        </p:txBody>
      </p:sp>
      <p:sp>
        <p:nvSpPr>
          <p:cNvPr id="7" name="TextBox 6"/>
          <p:cNvSpPr txBox="1"/>
          <p:nvPr/>
        </p:nvSpPr>
        <p:spPr>
          <a:xfrm flipH="1">
            <a:off x="1131375" y="5749871"/>
            <a:ext cx="101048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It’s hard to argue with success of best-effort service model </a:t>
            </a:r>
          </a:p>
        </p:txBody>
      </p:sp>
      <p:sp>
        <p:nvSpPr>
          <p:cNvPr id="5"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13</a:t>
            </a:fld>
            <a:endParaRPr lang="en-US" dirty="0"/>
          </a:p>
        </p:txBody>
      </p:sp>
      <p:sp>
        <p:nvSpPr>
          <p:cNvPr id="8" name="对话气泡: 圆角矩形 7">
            <a:extLst>
              <a:ext uri="{FF2B5EF4-FFF2-40B4-BE49-F238E27FC236}">
                <a16:creationId xmlns:a16="http://schemas.microsoft.com/office/drawing/2014/main" id="{4ACE8E20-5701-445F-B057-04C6CC2FDF00}"/>
              </a:ext>
            </a:extLst>
          </p:cNvPr>
          <p:cNvSpPr/>
          <p:nvPr/>
        </p:nvSpPr>
        <p:spPr>
          <a:xfrm>
            <a:off x="5721047" y="4117474"/>
            <a:ext cx="5266267" cy="1163255"/>
          </a:xfrm>
          <a:prstGeom prst="wedgeRoundRectCallout">
            <a:avLst>
              <a:gd name="adj1" fmla="val -46381"/>
              <a:gd name="adj2" fmla="val 102605"/>
              <a:gd name="adj3" fmla="val 1666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u="sng" dirty="0">
                <a:solidFill>
                  <a:srgbClr val="010F90"/>
                </a:solidFill>
              </a:rPr>
              <a:t>尽力而为</a:t>
            </a:r>
            <a:r>
              <a:rPr lang="zh-CN" altLang="en-US" sz="2400" dirty="0">
                <a:solidFill>
                  <a:schemeClr val="tx1"/>
                </a:solidFill>
              </a:rPr>
              <a:t>的服务模型与</a:t>
            </a:r>
            <a:r>
              <a:rPr lang="zh-CN" altLang="en-US" sz="2400" b="1" u="sng" dirty="0">
                <a:solidFill>
                  <a:srgbClr val="010F90"/>
                </a:solidFill>
              </a:rPr>
              <a:t>适当带宽供给</a:t>
            </a:r>
            <a:r>
              <a:rPr lang="zh-CN" altLang="en-US" sz="2400" dirty="0">
                <a:solidFill>
                  <a:schemeClr val="tx1"/>
                </a:solidFill>
              </a:rPr>
              <a:t>相结合已被证明“足够”好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zh-CN" altLang="en-US" dirty="0">
                <a:cs typeface="Calibri" panose="020F0502020204030204" pitchFamily="34" charset="0"/>
              </a:rPr>
              <a:t>网络层：数据平面</a:t>
            </a:r>
            <a:endParaRPr lang="en-US" dirty="0">
              <a:cs typeface="Calibri" panose="020F0502020204030204" pitchFamily="34" charset="0"/>
            </a:endParaRPr>
          </a:p>
        </p:txBody>
      </p:sp>
      <p:sp>
        <p:nvSpPr>
          <p:cNvPr id="9" name="Rectangle 4"/>
          <p:cNvSpPr>
            <a:spLocks noGrp="1" noChangeArrowheads="1"/>
          </p:cNvSpPr>
          <p:nvPr>
            <p:ph sz="half" idx="2"/>
          </p:nvPr>
        </p:nvSpPr>
        <p:spPr>
          <a:xfrm>
            <a:off x="570089" y="1428299"/>
            <a:ext cx="6618109" cy="5001077"/>
          </a:xfrm>
        </p:spPr>
        <p:txBody>
          <a:bodyPr>
            <a:noAutofit/>
          </a:bodyPr>
          <a:lstStyle/>
          <a:p>
            <a:pPr marL="408305" indent="-278130">
              <a:spcBef>
                <a:spcPts val="600"/>
              </a:spcBef>
            </a:pPr>
            <a:r>
              <a:rPr lang="zh-CN" altLang="en-US" sz="3200" dirty="0">
                <a:solidFill>
                  <a:schemeClr val="bg1">
                    <a:lumMod val="50000"/>
                  </a:schemeClr>
                </a:solidFill>
                <a:latin typeface="+mn-ea"/>
                <a:cs typeface="Arial" panose="020B0604020202020204" pitchFamily="34" charset="0"/>
              </a:rPr>
              <a:t>网络层：概述</a:t>
            </a:r>
            <a:endParaRPr lang="en-US" altLang="en-US" sz="3200" dirty="0">
              <a:solidFill>
                <a:schemeClr val="bg1">
                  <a:lumMod val="50000"/>
                </a:schemeClr>
              </a:solidFill>
              <a:latin typeface="+mn-ea"/>
              <a:cs typeface="Arial" panose="020B0604020202020204" pitchFamily="34" charset="0"/>
            </a:endParaRPr>
          </a:p>
          <a:p>
            <a:pPr lvl="1">
              <a:spcBef>
                <a:spcPts val="0"/>
              </a:spcBef>
            </a:pPr>
            <a:r>
              <a:rPr lang="zh-CN" altLang="en-US" sz="2800" dirty="0">
                <a:solidFill>
                  <a:schemeClr val="bg1">
                    <a:lumMod val="50000"/>
                  </a:schemeClr>
                </a:solidFill>
                <a:latin typeface="+mn-ea"/>
                <a:cs typeface="Arial" panose="020B0604020202020204" pitchFamily="34" charset="0"/>
              </a:rPr>
              <a:t>数据平面</a:t>
            </a:r>
            <a:endParaRPr lang="en-US" altLang="en-US" sz="2800" dirty="0">
              <a:solidFill>
                <a:schemeClr val="bg1">
                  <a:lumMod val="50000"/>
                </a:schemeClr>
              </a:solidFill>
              <a:latin typeface="+mn-ea"/>
              <a:cs typeface="Arial" panose="020B0604020202020204" pitchFamily="34" charset="0"/>
            </a:endParaRPr>
          </a:p>
          <a:p>
            <a:pPr lvl="1">
              <a:spcBef>
                <a:spcPts val="0"/>
              </a:spcBef>
            </a:pPr>
            <a:r>
              <a:rPr lang="zh-CN" altLang="en-US" sz="2800" dirty="0">
                <a:solidFill>
                  <a:schemeClr val="bg1">
                    <a:lumMod val="50000"/>
                  </a:schemeClr>
                </a:solidFill>
                <a:latin typeface="+mn-ea"/>
                <a:cs typeface="Arial" panose="020B0604020202020204" pitchFamily="34" charset="0"/>
              </a:rPr>
              <a:t>控制平面</a:t>
            </a:r>
            <a:endParaRPr lang="en-US" altLang="en-US" sz="2800" dirty="0">
              <a:solidFill>
                <a:schemeClr val="bg1">
                  <a:lumMod val="50000"/>
                </a:schemeClr>
              </a:solidFill>
              <a:latin typeface="+mn-ea"/>
              <a:cs typeface="Arial" panose="020B0604020202020204" pitchFamily="34" charset="0"/>
            </a:endParaRPr>
          </a:p>
        </p:txBody>
      </p:sp>
      <p:pic>
        <p:nvPicPr>
          <p:cNvPr id="6" name="Picture 5" descr="A train crossing a bridge over a body of water&#10;&#10;Description automatically generated"/>
          <p:cNvPicPr>
            <a:picLocks noChangeAspect="1"/>
          </p:cNvPicPr>
          <p:nvPr/>
        </p:nvPicPr>
        <p:blipFill>
          <a:blip r:embed="rId3"/>
          <a:stretch>
            <a:fillRect/>
          </a:stretch>
        </p:blipFill>
        <p:spPr>
          <a:xfrm>
            <a:off x="8015288" y="1379196"/>
            <a:ext cx="3102316" cy="2326737"/>
          </a:xfrm>
          <a:prstGeom prst="rect">
            <a:avLst/>
          </a:prstGeom>
        </p:spPr>
      </p:pic>
      <p:sp>
        <p:nvSpPr>
          <p:cNvPr id="7" name="Rectangle 4"/>
          <p:cNvSpPr txBox="1">
            <a:spLocks noChangeArrowheads="1"/>
          </p:cNvSpPr>
          <p:nvPr/>
        </p:nvSpPr>
        <p:spPr>
          <a:xfrm>
            <a:off x="6186488" y="4277300"/>
            <a:ext cx="6005512"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r>
              <a:rPr lang="zh-CN" altLang="en-US" sz="3200" dirty="0">
                <a:solidFill>
                  <a:schemeClr val="bg1">
                    <a:lumMod val="50000"/>
                  </a:schemeClr>
                </a:solidFill>
                <a:latin typeface="Times New Roman" panose="02020603050405020304" pitchFamily="18" charset="0"/>
                <a:cs typeface="Times New Roman" panose="02020603050405020304" pitchFamily="18" charset="0"/>
              </a:rPr>
              <a:t>通用转发与</a:t>
            </a:r>
            <a:r>
              <a:rPr lang="en-US" altLang="en-US" sz="3200" dirty="0">
                <a:solidFill>
                  <a:schemeClr val="bg1">
                    <a:lumMod val="50000"/>
                  </a:schemeClr>
                </a:solidFill>
                <a:latin typeface="Times New Roman" panose="02020603050405020304" pitchFamily="18" charset="0"/>
                <a:cs typeface="Times New Roman" panose="02020603050405020304" pitchFamily="18" charset="0"/>
              </a:rPr>
              <a:t>SDN</a:t>
            </a: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匹配</a:t>
            </a:r>
            <a:r>
              <a:rPr lang="en-US" altLang="en-US" sz="2800" dirty="0">
                <a:solidFill>
                  <a:schemeClr val="bg1">
                    <a:lumMod val="50000"/>
                  </a:schemeClr>
                </a:solidFill>
                <a:latin typeface="Times New Roman" panose="02020603050405020304" pitchFamily="18" charset="0"/>
                <a:cs typeface="Times New Roman" panose="02020603050405020304" pitchFamily="18" charset="0"/>
              </a:rPr>
              <a:t>+</a:t>
            </a: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动作</a:t>
            </a:r>
            <a:endParaRPr lang="en-US" altLang="en-US"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en-US" altLang="en-US" sz="2800" dirty="0">
                <a:solidFill>
                  <a:schemeClr val="bg1">
                    <a:lumMod val="50000"/>
                  </a:schemeClr>
                </a:solidFill>
                <a:latin typeface="Times New Roman" panose="02020603050405020304" pitchFamily="18" charset="0"/>
                <a:cs typeface="Times New Roman" panose="02020603050405020304" pitchFamily="18" charset="0"/>
              </a:rPr>
              <a:t>OpenFlow: </a:t>
            </a: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匹配加动作操作</a:t>
            </a:r>
            <a:endParaRPr lang="en-US" altLang="en-US"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4"/>
          </p:nvPr>
        </p:nvSpPr>
        <p:spPr>
          <a:xfrm>
            <a:off x="9219616" y="6465391"/>
            <a:ext cx="2743200" cy="365125"/>
          </a:xfrm>
        </p:spPr>
        <p:txBody>
          <a:bodyPr/>
          <a:lstStyle/>
          <a:p>
            <a:r>
              <a:rPr lang="en-US" dirty="0"/>
              <a:t>Network Layer: 4-</a:t>
            </a:r>
            <a:fld id="{C4204591-24BD-A542-B9D5-F8D8A88D2FEE}" type="slidenum">
              <a:rPr lang="en-US" smtClean="0"/>
              <a:t>14</a:t>
            </a:fld>
            <a:endParaRPr lang="en-US" dirty="0"/>
          </a:p>
        </p:txBody>
      </p:sp>
      <p:sp>
        <p:nvSpPr>
          <p:cNvPr id="10" name="Rectangle 4"/>
          <p:cNvSpPr txBox="1">
            <a:spLocks noChangeArrowheads="1"/>
          </p:cNvSpPr>
          <p:nvPr/>
        </p:nvSpPr>
        <p:spPr>
          <a:xfrm>
            <a:off x="563462" y="2806957"/>
            <a:ext cx="6618109" cy="3461321"/>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spcBef>
                <a:spcPts val="600"/>
              </a:spcBef>
            </a:pPr>
            <a:r>
              <a:rPr lang="zh-CN" altLang="en-US" sz="3200" dirty="0">
                <a:latin typeface="Times New Roman" panose="02020603050405020304" pitchFamily="18" charset="0"/>
                <a:cs typeface="Times New Roman" panose="02020603050405020304" pitchFamily="18" charset="0"/>
              </a:rPr>
              <a:t>路由器工作原理</a:t>
            </a:r>
            <a:endParaRPr lang="en-US" altLang="ja-JP" sz="32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输入端口，交换结构，输出端口</a:t>
            </a:r>
            <a:endParaRPr lang="en-US" altLang="ja-JP" sz="28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分组调度</a:t>
            </a:r>
            <a:endParaRPr lang="en-US" altLang="zh-CN" sz="3200" dirty="0">
              <a:latin typeface="Times New Roman" panose="02020603050405020304" pitchFamily="18" charset="0"/>
              <a:cs typeface="Times New Roman" panose="02020603050405020304" pitchFamily="18" charset="0"/>
            </a:endParaRPr>
          </a:p>
          <a:p>
            <a:pPr marL="130175" indent="0">
              <a:spcBef>
                <a:spcPts val="600"/>
              </a:spcBef>
              <a:buNone/>
            </a:pPr>
            <a:r>
              <a:rPr lang="en-US" altLang="en-US" sz="3200" dirty="0">
                <a:solidFill>
                  <a:schemeClr val="bg1">
                    <a:lumMod val="50000"/>
                  </a:schemeClr>
                </a:solidFill>
                <a:latin typeface="Times New Roman" panose="02020603050405020304" pitchFamily="18" charset="0"/>
                <a:cs typeface="Times New Roman" panose="02020603050405020304" pitchFamily="18" charset="0"/>
              </a:rPr>
              <a:t>IP: </a:t>
            </a:r>
            <a:r>
              <a:rPr lang="zh-CN" altLang="en-US" sz="3200" dirty="0">
                <a:solidFill>
                  <a:schemeClr val="bg1">
                    <a:lumMod val="50000"/>
                  </a:schemeClr>
                </a:solidFill>
                <a:latin typeface="Times New Roman" panose="02020603050405020304" pitchFamily="18" charset="0"/>
                <a:cs typeface="Times New Roman" panose="02020603050405020304" pitchFamily="18" charset="0"/>
              </a:rPr>
              <a:t>网际协议</a:t>
            </a:r>
            <a:endParaRPr lang="en-US" altLang="en-US" sz="32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数据报格式</a:t>
            </a:r>
            <a:endParaRPr lang="en-US" altLang="zh-CN"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编址</a:t>
            </a:r>
            <a:endParaRPr lang="en-US" altLang="en-US"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网络地址转换</a:t>
            </a:r>
            <a:endParaRPr lang="en-US" altLang="en-US"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en-US" altLang="en-US" sz="2800" dirty="0">
                <a:solidFill>
                  <a:schemeClr val="bg1">
                    <a:lumMod val="50000"/>
                  </a:schemeClr>
                </a:solidFill>
                <a:latin typeface="Times New Roman" panose="02020603050405020304" pitchFamily="18" charset="0"/>
                <a:cs typeface="Times New Roman" panose="02020603050405020304" pitchFamily="18" charset="0"/>
              </a:rPr>
              <a:t>IPv6</a:t>
            </a:r>
          </a:p>
        </p:txBody>
      </p:sp>
    </p:spTree>
    <p:extLst>
      <p:ext uri="{BB962C8B-B14F-4D97-AF65-F5344CB8AC3E}">
        <p14:creationId xmlns:p14="http://schemas.microsoft.com/office/powerpoint/2010/main" val="1064154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8812"/>
            <a:ext cx="10515600" cy="894622"/>
          </a:xfrm>
        </p:spPr>
        <p:txBody>
          <a:bodyPr>
            <a:normAutofit/>
          </a:bodyPr>
          <a:lstStyle/>
          <a:p>
            <a:r>
              <a:rPr lang="zh-CN" altLang="en-US" sz="4800" dirty="0">
                <a:latin typeface="+mn-ea"/>
                <a:ea typeface="+mn-ea"/>
              </a:rPr>
              <a:t>路由器体系结构（</a:t>
            </a:r>
            <a:r>
              <a:rPr lang="zh-CN" altLang="en-US" sz="4800" u="sng" dirty="0">
                <a:solidFill>
                  <a:srgbClr val="C00000"/>
                </a:solidFill>
                <a:latin typeface="+mn-ea"/>
                <a:ea typeface="+mn-ea"/>
              </a:rPr>
              <a:t>四个组件</a:t>
            </a:r>
            <a:r>
              <a:rPr lang="zh-CN" altLang="en-US" sz="4800" dirty="0">
                <a:latin typeface="+mn-ea"/>
                <a:ea typeface="+mn-ea"/>
              </a:rPr>
              <a:t>）</a:t>
            </a:r>
            <a:endParaRPr lang="en-US" sz="4800" dirty="0">
              <a:latin typeface="+mn-ea"/>
              <a:ea typeface="+mn-ea"/>
            </a:endParaRPr>
          </a:p>
        </p:txBody>
      </p:sp>
      <p:grpSp>
        <p:nvGrpSpPr>
          <p:cNvPr id="11" name="Group 60"/>
          <p:cNvGrpSpPr/>
          <p:nvPr/>
        </p:nvGrpSpPr>
        <p:grpSpPr bwMode="auto">
          <a:xfrm>
            <a:off x="4324902" y="3466272"/>
            <a:ext cx="1609725" cy="2343150"/>
            <a:chOff x="2418" y="1882"/>
            <a:chExt cx="1014" cy="1476"/>
          </a:xfrm>
          <a:effectLst>
            <a:outerShdw blurRad="50800" dist="38100" dir="2700000" algn="tl" rotWithShape="0">
              <a:prstClr val="black">
                <a:alpha val="40000"/>
              </a:prstClr>
            </a:outerShdw>
          </a:effectLst>
        </p:grpSpPr>
        <p:sp>
          <p:nvSpPr>
            <p:cNvPr id="12"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Text Box 48"/>
            <p:cNvSpPr txBox="1">
              <a:spLocks noChangeArrowheads="1"/>
            </p:cNvSpPr>
            <p:nvPr/>
          </p:nvSpPr>
          <p:spPr bwMode="auto">
            <a:xfrm>
              <a:off x="2528" y="2328"/>
              <a:ext cx="791"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high-speed </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switching</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Fabric</a:t>
              </a:r>
            </a:p>
            <a:p>
              <a:pPr marL="0" marR="0" lvl="0" indent="0" algn="ctr" defTabSz="914400" rtl="0" eaLnBrk="1" fontAlgn="auto" latinLnBrk="0" hangingPunct="1">
                <a:lnSpc>
                  <a:spcPct val="85000"/>
                </a:lnSpc>
                <a:spcBef>
                  <a:spcPts val="0"/>
                </a:spcBef>
                <a:spcAft>
                  <a:spcPts val="0"/>
                </a:spcAft>
                <a:buClrTx/>
                <a:buSzTx/>
                <a:buFontTx/>
                <a:buNone/>
                <a:defRPr/>
              </a:pPr>
              <a:r>
                <a:rPr lang="zh-CN" altLang="en-US" sz="1800" b="1" dirty="0">
                  <a:solidFill>
                    <a:srgbClr val="010F90"/>
                  </a:solidFill>
                  <a:latin typeface="Times New Roman" panose="02020603050405020304" pitchFamily="18" charset="0"/>
                  <a:ea typeface="+mn-ea"/>
                  <a:cs typeface="Times New Roman" panose="02020603050405020304" pitchFamily="18" charset="0"/>
                </a:rPr>
                <a:t>交换结构</a:t>
              </a:r>
              <a:endParaRPr kumimoji="0" lang="en-US" altLang="en-US" sz="1800" b="1" i="0"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grpSp>
      <p:grpSp>
        <p:nvGrpSpPr>
          <p:cNvPr id="3" name="Group 2"/>
          <p:cNvGrpSpPr/>
          <p:nvPr/>
        </p:nvGrpSpPr>
        <p:grpSpPr>
          <a:xfrm>
            <a:off x="4342365" y="2504247"/>
            <a:ext cx="1590675" cy="1090613"/>
            <a:chOff x="4342365" y="2504247"/>
            <a:chExt cx="1590675" cy="1090613"/>
          </a:xfrm>
        </p:grpSpPr>
        <p:sp>
          <p:nvSpPr>
            <p:cNvPr id="14" name="Rectangle 46"/>
            <p:cNvSpPr>
              <a:spLocks noChangeArrowheads="1"/>
            </p:cNvSpPr>
            <p:nvPr/>
          </p:nvSpPr>
          <p:spPr bwMode="auto">
            <a:xfrm>
              <a:off x="4342365" y="2504247"/>
              <a:ext cx="1590675" cy="647700"/>
            </a:xfrm>
            <a:prstGeom prst="rect">
              <a:avLst/>
            </a:prstGeom>
            <a:solidFill>
              <a:schemeClr val="bg1"/>
            </a:solidFill>
            <a:ln w="28575">
              <a:solidFill>
                <a:srgbClr val="FF0000"/>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 name="Text Box 47"/>
            <p:cNvSpPr txBox="1">
              <a:spLocks noChangeArrowheads="1"/>
            </p:cNvSpPr>
            <p:nvPr/>
          </p:nvSpPr>
          <p:spPr bwMode="auto">
            <a:xfrm>
              <a:off x="4579128" y="2545522"/>
              <a:ext cx="1069524"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routing </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processor</a:t>
              </a:r>
            </a:p>
          </p:txBody>
        </p:sp>
        <p:sp>
          <p:nvSpPr>
            <p:cNvPr id="16" name="Line 50"/>
            <p:cNvSpPr>
              <a:spLocks noChangeShapeType="1"/>
            </p:cNvSpPr>
            <p:nvPr/>
          </p:nvSpPr>
          <p:spPr bwMode="auto">
            <a:xfrm>
              <a:off x="5071027" y="3023360"/>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17" name="Group 17"/>
          <p:cNvGrpSpPr/>
          <p:nvPr/>
        </p:nvGrpSpPr>
        <p:grpSpPr bwMode="auto">
          <a:xfrm>
            <a:off x="2281790" y="3480560"/>
            <a:ext cx="2033587" cy="566737"/>
            <a:chOff x="930" y="1989"/>
            <a:chExt cx="1482" cy="357"/>
          </a:xfrm>
        </p:grpSpPr>
        <p:sp>
          <p:nvSpPr>
            <p:cNvPr id="18"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6"/>
            <p:cNvSpPr>
              <a:spLocks noChangeArrowheads="1"/>
            </p:cNvSpPr>
            <p:nvPr/>
          </p:nvSpPr>
          <p:spPr bwMode="auto">
            <a:xfrm>
              <a:off x="1582" y="2025"/>
              <a:ext cx="273" cy="274"/>
            </a:xfrm>
            <a:prstGeom prst="rect">
              <a:avLst/>
            </a:prstGeom>
            <a:solidFill>
              <a:schemeClr val="bg1"/>
            </a:solidFill>
            <a:ln w="28575">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Line 16"/>
            <p:cNvSpPr>
              <a:spLocks noChangeShapeType="1"/>
            </p:cNvSpPr>
            <p:nvPr/>
          </p:nvSpPr>
          <p:spPr bwMode="auto">
            <a:xfrm>
              <a:off x="930" y="2169"/>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23" name="Group 18"/>
          <p:cNvGrpSpPr/>
          <p:nvPr/>
        </p:nvGrpSpPr>
        <p:grpSpPr bwMode="auto">
          <a:xfrm>
            <a:off x="2270677" y="5218872"/>
            <a:ext cx="2058988" cy="566738"/>
            <a:chOff x="930" y="1989"/>
            <a:chExt cx="1482" cy="357"/>
          </a:xfrm>
        </p:grpSpPr>
        <p:sp>
          <p:nvSpPr>
            <p:cNvPr id="24"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21"/>
            <p:cNvSpPr>
              <a:spLocks noChangeArrowheads="1"/>
            </p:cNvSpPr>
            <p:nvPr/>
          </p:nvSpPr>
          <p:spPr bwMode="auto">
            <a:xfrm>
              <a:off x="1582" y="2025"/>
              <a:ext cx="273" cy="274"/>
            </a:xfrm>
            <a:prstGeom prst="rect">
              <a:avLst/>
            </a:prstGeom>
            <a:solidFill>
              <a:schemeClr val="bg1"/>
            </a:solidFill>
            <a:ln w="28575">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 name="Line 23"/>
            <p:cNvSpPr>
              <a:spLocks noChangeShapeType="1"/>
            </p:cNvSpPr>
            <p:nvPr/>
          </p:nvSpPr>
          <p:spPr bwMode="auto">
            <a:xfrm>
              <a:off x="930" y="2169"/>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29" name="Group 29"/>
          <p:cNvGrpSpPr/>
          <p:nvPr/>
        </p:nvGrpSpPr>
        <p:grpSpPr bwMode="auto">
          <a:xfrm rot="2656396">
            <a:off x="2900915" y="4371147"/>
            <a:ext cx="546100" cy="546100"/>
            <a:chOff x="354" y="2715"/>
            <a:chExt cx="344" cy="344"/>
          </a:xfrm>
        </p:grpSpPr>
        <p:sp>
          <p:nvSpPr>
            <p:cNvPr id="30" name="Oval 25"/>
            <p:cNvSpPr>
              <a:spLocks noChangeArrowheads="1"/>
            </p:cNvSpPr>
            <p:nvPr/>
          </p:nvSpPr>
          <p:spPr bwMode="auto">
            <a:xfrm>
              <a:off x="352" y="2715"/>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 name="Oval 26"/>
            <p:cNvSpPr>
              <a:spLocks noChangeArrowheads="1"/>
            </p:cNvSpPr>
            <p:nvPr/>
          </p:nvSpPr>
          <p:spPr bwMode="auto">
            <a:xfrm>
              <a:off x="450" y="2811"/>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2" name="Oval 27"/>
            <p:cNvSpPr>
              <a:spLocks noChangeArrowheads="1"/>
            </p:cNvSpPr>
            <p:nvPr/>
          </p:nvSpPr>
          <p:spPr bwMode="auto">
            <a:xfrm>
              <a:off x="545" y="2907"/>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3" name="Oval 28"/>
            <p:cNvSpPr>
              <a:spLocks noChangeArrowheads="1"/>
            </p:cNvSpPr>
            <p:nvPr/>
          </p:nvSpPr>
          <p:spPr bwMode="auto">
            <a:xfrm>
              <a:off x="640" y="3003"/>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34" name="Text Box 57"/>
          <p:cNvSpPr txBox="1">
            <a:spLocks noChangeArrowheads="1"/>
          </p:cNvSpPr>
          <p:nvPr/>
        </p:nvSpPr>
        <p:spPr bwMode="auto">
          <a:xfrm>
            <a:off x="2247547" y="5864985"/>
            <a:ext cx="17876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router input ports</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rgbClr val="010F90"/>
                </a:solidFill>
                <a:latin typeface="Times New Roman" panose="02020603050405020304" pitchFamily="18" charset="0"/>
                <a:ea typeface="+mn-ea"/>
                <a:cs typeface="Times New Roman" panose="02020603050405020304" pitchFamily="18" charset="0"/>
              </a:rPr>
              <a:t>输入端口</a:t>
            </a:r>
            <a:endParaRPr kumimoji="0" lang="en-US" altLang="en-US" sz="1800" b="1" i="0"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grpSp>
        <p:nvGrpSpPr>
          <p:cNvPr id="35" name="Group 37"/>
          <p:cNvGrpSpPr/>
          <p:nvPr/>
        </p:nvGrpSpPr>
        <p:grpSpPr bwMode="auto">
          <a:xfrm>
            <a:off x="5882240" y="3485322"/>
            <a:ext cx="1957387" cy="566738"/>
            <a:chOff x="-51" y="2454"/>
            <a:chExt cx="1482" cy="357"/>
          </a:xfrm>
          <a:effectLst>
            <a:outerShdw blurRad="50800" dist="38100" dir="2700000" algn="tl" rotWithShape="0">
              <a:prstClr val="black">
                <a:alpha val="40000"/>
              </a:prstClr>
            </a:outerShdw>
          </a:effectLst>
        </p:grpSpPr>
        <p:grpSp>
          <p:nvGrpSpPr>
            <p:cNvPr id="36" name="Group 36"/>
            <p:cNvGrpSpPr/>
            <p:nvPr/>
          </p:nvGrpSpPr>
          <p:grpSpPr bwMode="auto">
            <a:xfrm flipH="1">
              <a:off x="171" y="2454"/>
              <a:ext cx="1086" cy="357"/>
              <a:chOff x="171" y="2454"/>
              <a:chExt cx="1086" cy="357"/>
            </a:xfrm>
          </p:grpSpPr>
          <p:sp>
            <p:nvSpPr>
              <p:cNvPr id="38"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 name="Rectangle 33"/>
              <p:cNvSpPr>
                <a:spLocks noChangeArrowheads="1"/>
              </p:cNvSpPr>
              <p:nvPr/>
            </p:nvSpPr>
            <p:spPr bwMode="auto">
              <a:xfrm>
                <a:off x="602" y="2490"/>
                <a:ext cx="274" cy="274"/>
              </a:xfrm>
              <a:prstGeom prst="rect">
                <a:avLst/>
              </a:prstGeom>
              <a:solidFill>
                <a:schemeClr val="bg1"/>
              </a:solidFill>
              <a:ln w="28575">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37" name="Line 35"/>
            <p:cNvSpPr>
              <a:spLocks noChangeShapeType="1"/>
            </p:cNvSpPr>
            <p:nvPr/>
          </p:nvSpPr>
          <p:spPr bwMode="auto">
            <a:xfrm>
              <a:off x="-51" y="2634"/>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42" name="Group 38"/>
          <p:cNvGrpSpPr/>
          <p:nvPr/>
        </p:nvGrpSpPr>
        <p:grpSpPr bwMode="auto">
          <a:xfrm>
            <a:off x="5901290" y="5218872"/>
            <a:ext cx="2011362" cy="566738"/>
            <a:chOff x="-51" y="2454"/>
            <a:chExt cx="1482" cy="357"/>
          </a:xfrm>
        </p:grpSpPr>
        <p:grpSp>
          <p:nvGrpSpPr>
            <p:cNvPr id="43" name="Group 39"/>
            <p:cNvGrpSpPr/>
            <p:nvPr/>
          </p:nvGrpSpPr>
          <p:grpSpPr bwMode="auto">
            <a:xfrm flipH="1">
              <a:off x="171" y="2454"/>
              <a:ext cx="1086" cy="357"/>
              <a:chOff x="171" y="2454"/>
              <a:chExt cx="1086" cy="357"/>
            </a:xfrm>
          </p:grpSpPr>
          <p:sp>
            <p:nvSpPr>
              <p:cNvPr id="45"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 name="Rectangle 42"/>
              <p:cNvSpPr>
                <a:spLocks noChangeArrowheads="1"/>
              </p:cNvSpPr>
              <p:nvPr/>
            </p:nvSpPr>
            <p:spPr bwMode="auto">
              <a:xfrm>
                <a:off x="602" y="2490"/>
                <a:ext cx="274" cy="274"/>
              </a:xfrm>
              <a:prstGeom prst="rect">
                <a:avLst/>
              </a:prstGeom>
              <a:solidFill>
                <a:schemeClr val="bg1"/>
              </a:solidFill>
              <a:ln w="28575">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44" name="Line 44"/>
            <p:cNvSpPr>
              <a:spLocks noChangeShapeType="1"/>
            </p:cNvSpPr>
            <p:nvPr/>
          </p:nvSpPr>
          <p:spPr bwMode="auto">
            <a:xfrm>
              <a:off x="-51" y="2634"/>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49" name="Group 51"/>
          <p:cNvGrpSpPr/>
          <p:nvPr/>
        </p:nvGrpSpPr>
        <p:grpSpPr bwMode="auto">
          <a:xfrm rot="2656396">
            <a:off x="6768065" y="4361622"/>
            <a:ext cx="546100" cy="546100"/>
            <a:chOff x="354" y="2715"/>
            <a:chExt cx="344" cy="344"/>
          </a:xfrm>
        </p:grpSpPr>
        <p:sp>
          <p:nvSpPr>
            <p:cNvPr id="50" name="Oval 52"/>
            <p:cNvSpPr>
              <a:spLocks noChangeArrowheads="1"/>
            </p:cNvSpPr>
            <p:nvPr/>
          </p:nvSpPr>
          <p:spPr bwMode="auto">
            <a:xfrm>
              <a:off x="352" y="2715"/>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 name="Oval 53"/>
            <p:cNvSpPr>
              <a:spLocks noChangeArrowheads="1"/>
            </p:cNvSpPr>
            <p:nvPr/>
          </p:nvSpPr>
          <p:spPr bwMode="auto">
            <a:xfrm>
              <a:off x="450" y="2811"/>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 name="Oval 54"/>
            <p:cNvSpPr>
              <a:spLocks noChangeArrowheads="1"/>
            </p:cNvSpPr>
            <p:nvPr/>
          </p:nvSpPr>
          <p:spPr bwMode="auto">
            <a:xfrm>
              <a:off x="545" y="2907"/>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 name="Oval 55"/>
            <p:cNvSpPr>
              <a:spLocks noChangeArrowheads="1"/>
            </p:cNvSpPr>
            <p:nvPr/>
          </p:nvSpPr>
          <p:spPr bwMode="auto">
            <a:xfrm>
              <a:off x="640" y="3003"/>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54" name="Text Box 58"/>
          <p:cNvSpPr txBox="1">
            <a:spLocks noChangeArrowheads="1"/>
          </p:cNvSpPr>
          <p:nvPr/>
        </p:nvSpPr>
        <p:spPr bwMode="auto">
          <a:xfrm>
            <a:off x="6284683" y="5906260"/>
            <a:ext cx="19030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router output ports</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rgbClr val="010F90"/>
                </a:solidFill>
                <a:latin typeface="Times New Roman" panose="02020603050405020304" pitchFamily="18" charset="0"/>
                <a:ea typeface="+mn-ea"/>
                <a:cs typeface="Times New Roman" panose="02020603050405020304" pitchFamily="18" charset="0"/>
              </a:rPr>
              <a:t>输出端口</a:t>
            </a:r>
            <a:endParaRPr kumimoji="0" lang="en-US" altLang="en-US" sz="1800" b="1" i="0"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cxnSp>
        <p:nvCxnSpPr>
          <p:cNvPr id="55" name="Straight Connector 54"/>
          <p:cNvCxnSpPr>
            <a:cxnSpLocks noChangeShapeType="1"/>
          </p:cNvCxnSpPr>
          <p:nvPr/>
        </p:nvCxnSpPr>
        <p:spPr bwMode="auto">
          <a:xfrm>
            <a:off x="2270677" y="3275772"/>
            <a:ext cx="7802563" cy="1270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cxnSp>
      <p:sp>
        <p:nvSpPr>
          <p:cNvPr id="56" name="TextBox 55"/>
          <p:cNvSpPr txBox="1">
            <a:spLocks noChangeArrowheads="1"/>
          </p:cNvSpPr>
          <p:nvPr/>
        </p:nvSpPr>
        <p:spPr bwMode="auto">
          <a:xfrm>
            <a:off x="8177765" y="3312285"/>
            <a:ext cx="21859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600" b="1" dirty="0">
                <a:solidFill>
                  <a:srgbClr val="CC0000"/>
                </a:solidFill>
                <a:latin typeface="Times New Roman" panose="02020603050405020304" pitchFamily="18" charset="0"/>
                <a:ea typeface="+mn-ea"/>
                <a:cs typeface="Times New Roman" panose="02020603050405020304" pitchFamily="18" charset="0"/>
              </a:rPr>
              <a:t>转发</a:t>
            </a:r>
            <a:endParaRPr lang="en-US" altLang="zh-CN" sz="1600" b="1" dirty="0">
              <a:solidFill>
                <a:srgbClr val="CC0000"/>
              </a:solidFill>
              <a:latin typeface="Times New Roman" panose="02020603050405020304" pitchFamily="18" charset="0"/>
              <a:ea typeface="+mn-ea"/>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rPr>
              <a:t>数据平面（硬件）</a:t>
            </a:r>
            <a:endParaRPr kumimoji="0" lang="en-US" altLang="en-US" sz="1600" b="1"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56"/>
          <p:cNvSpPr>
            <a:spLocks noChangeArrowheads="1"/>
          </p:cNvSpPr>
          <p:nvPr/>
        </p:nvSpPr>
        <p:spPr bwMode="auto">
          <a:xfrm>
            <a:off x="7490377" y="2659247"/>
            <a:ext cx="28797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路由选择，管理</a:t>
            </a:r>
            <a:endParaRPr kumimoji="0" lang="en-US" altLang="zh-CN" sz="1600" b="1"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rPr>
              <a:t>控制平面（软件）</a:t>
            </a:r>
            <a:endParaRPr kumimoji="0" lang="en-US" altLang="en-US" sz="1600" b="1"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sp>
        <p:nvSpPr>
          <p:cNvPr id="58" name="Freeform 10"/>
          <p:cNvSpPr/>
          <p:nvPr/>
        </p:nvSpPr>
        <p:spPr bwMode="auto">
          <a:xfrm>
            <a:off x="3735940" y="2799522"/>
            <a:ext cx="512762" cy="73025"/>
          </a:xfrm>
          <a:custGeom>
            <a:avLst/>
            <a:gdLst>
              <a:gd name="T0" fmla="*/ 487003 w 512919"/>
              <a:gd name="T1" fmla="*/ 70891 h 73266"/>
              <a:gd name="T2" fmla="*/ 511349 w 512919"/>
              <a:gd name="T3" fmla="*/ 0 h 73266"/>
              <a:gd name="T4" fmla="*/ 146098 w 512919"/>
              <a:gd name="T5" fmla="*/ 11815 h 73266"/>
              <a:gd name="T6" fmla="*/ 97399 w 512919"/>
              <a:gd name="T7" fmla="*/ 23630 h 73266"/>
              <a:gd name="T8" fmla="*/ 0 w 512919"/>
              <a:gd name="T9" fmla="*/ 11815 h 73266"/>
              <a:gd name="T10" fmla="*/ 0 w 512919"/>
              <a:gd name="T11" fmla="*/ 11815 h 73266"/>
              <a:gd name="T12" fmla="*/ 511349 w 512919"/>
              <a:gd name="T13" fmla="*/ 11815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59" name="Elbow Connector 58"/>
          <p:cNvCxnSpPr>
            <a:cxnSpLocks noChangeShapeType="1"/>
            <a:endCxn id="27" idx="0"/>
          </p:cNvCxnSpPr>
          <p:nvPr/>
        </p:nvCxnSpPr>
        <p:spPr bwMode="auto">
          <a:xfrm rot="5400000">
            <a:off x="2752483" y="3862354"/>
            <a:ext cx="2473325" cy="347662"/>
          </a:xfrm>
          <a:prstGeom prst="bentConnector3">
            <a:avLst>
              <a:gd name="adj1" fmla="val -60"/>
            </a:avLst>
          </a:prstGeom>
          <a:noFill/>
          <a:ln w="19050">
            <a:solidFill>
              <a:schemeClr val="tx1"/>
            </a:solidFill>
            <a:round/>
            <a:tailEnd type="arrow" w="med" len="med"/>
          </a:ln>
          <a:extLst>
            <a:ext uri="{909E8E84-426E-40DD-AFC4-6F175D3DCCD1}">
              <a14:hiddenFill xmlns:a14="http://schemas.microsoft.com/office/drawing/2010/main">
                <a:noFill/>
              </a14:hiddenFill>
            </a:ext>
          </a:extLst>
        </p:spPr>
      </p:cxnSp>
      <p:sp>
        <p:nvSpPr>
          <p:cNvPr id="60"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15</a:t>
            </a:fld>
            <a:endParaRPr lang="en-US" dirty="0"/>
          </a:p>
        </p:txBody>
      </p:sp>
      <p:sp>
        <p:nvSpPr>
          <p:cNvPr id="4" name="文本框 3">
            <a:extLst>
              <a:ext uri="{FF2B5EF4-FFF2-40B4-BE49-F238E27FC236}">
                <a16:creationId xmlns:a16="http://schemas.microsoft.com/office/drawing/2014/main" id="{D19EFED2-9590-4575-907D-236B5CA8FD63}"/>
              </a:ext>
            </a:extLst>
          </p:cNvPr>
          <p:cNvSpPr txBox="1"/>
          <p:nvPr/>
        </p:nvSpPr>
        <p:spPr>
          <a:xfrm>
            <a:off x="4248702" y="2069828"/>
            <a:ext cx="1800493" cy="369332"/>
          </a:xfrm>
          <a:prstGeom prst="rect">
            <a:avLst/>
          </a:prstGeom>
          <a:noFill/>
        </p:spPr>
        <p:txBody>
          <a:bodyPr wrap="none" rtlCol="0">
            <a:spAutoFit/>
          </a:bodyPr>
          <a:lstStyle/>
          <a:p>
            <a:r>
              <a:rPr lang="zh-CN" altLang="en-US" b="1" dirty="0">
                <a:solidFill>
                  <a:srgbClr val="010F90"/>
                </a:solidFill>
                <a:latin typeface="Times New Roman" panose="02020603050405020304" pitchFamily="18" charset="0"/>
                <a:cs typeface="Times New Roman" panose="02020603050405020304" pitchFamily="18" charset="0"/>
              </a:rPr>
              <a:t>路由选择处理器</a:t>
            </a:r>
          </a:p>
        </p:txBody>
      </p:sp>
      <p:sp>
        <p:nvSpPr>
          <p:cNvPr id="5" name="对话气泡: 圆角矩形 4">
            <a:extLst>
              <a:ext uri="{FF2B5EF4-FFF2-40B4-BE49-F238E27FC236}">
                <a16:creationId xmlns:a16="http://schemas.microsoft.com/office/drawing/2014/main" id="{00C8BBC5-7B63-489C-939A-3380DED21A7C}"/>
              </a:ext>
            </a:extLst>
          </p:cNvPr>
          <p:cNvSpPr/>
          <p:nvPr/>
        </p:nvSpPr>
        <p:spPr>
          <a:xfrm>
            <a:off x="8738886" y="5272847"/>
            <a:ext cx="2367023" cy="809647"/>
          </a:xfrm>
          <a:prstGeom prst="wedgeRoundRectCallout">
            <a:avLst>
              <a:gd name="adj1" fmla="val -87977"/>
              <a:gd name="adj2" fmla="val 91092"/>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与</a:t>
            </a:r>
            <a:r>
              <a:rPr lang="zh-CN" altLang="en-US" b="1" dirty="0">
                <a:solidFill>
                  <a:schemeClr val="tx1">
                    <a:lumMod val="95000"/>
                    <a:lumOff val="5000"/>
                  </a:schemeClr>
                </a:solidFill>
                <a:latin typeface="Times New Roman" panose="02020603050405020304" pitchFamily="18" charset="0"/>
                <a:cs typeface="Times New Roman" panose="02020603050405020304" pitchFamily="18" charset="0"/>
              </a:rPr>
              <a:t>运输层</a:t>
            </a:r>
            <a:r>
              <a:rPr lang="zh-CN" altLang="en-US" b="1" u="sng" dirty="0">
                <a:solidFill>
                  <a:srgbClr val="010F90"/>
                </a:solidFill>
                <a:latin typeface="Times New Roman" panose="02020603050405020304" pitchFamily="18" charset="0"/>
                <a:cs typeface="Times New Roman" panose="02020603050405020304" pitchFamily="18" charset="0"/>
              </a:rPr>
              <a:t>端口号</a:t>
            </a: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是</a:t>
            </a:r>
            <a:endParaRPr lang="en-US" altLang="zh-CN" dirty="0">
              <a:solidFill>
                <a:schemeClr val="tx1">
                  <a:lumMod val="95000"/>
                  <a:lumOff val="5000"/>
                </a:schemeClr>
              </a:solidFill>
              <a:latin typeface="Times New Roman" panose="02020603050405020304" pitchFamily="18" charset="0"/>
              <a:cs typeface="Times New Roman" panose="02020603050405020304" pitchFamily="18" charset="0"/>
            </a:endParaRPr>
          </a:p>
          <a:p>
            <a:pPr algn="ct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两个概念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dissolv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dissolve">
                                      <p:cBhvr>
                                        <p:cTn id="22" dur="500"/>
                                        <p:tgtEl>
                                          <p:spTgt spid="5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dissolve">
                                      <p:cBhvr>
                                        <p:cTn id="25" dur="500"/>
                                        <p:tgtEl>
                                          <p:spTgt spid="57"/>
                                        </p:tgtEl>
                                      </p:cBhvr>
                                    </p:animEffect>
                                  </p:childTnLst>
                                </p:cTn>
                              </p:par>
                              <p:par>
                                <p:cTn id="26" presetID="9" presetClass="entr" presetSubtype="0" fill="hold"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8812"/>
            <a:ext cx="10515600" cy="894622"/>
          </a:xfrm>
        </p:spPr>
        <p:txBody>
          <a:bodyPr>
            <a:normAutofit/>
          </a:bodyPr>
          <a:lstStyle/>
          <a:p>
            <a:r>
              <a:rPr lang="zh-CN" altLang="en-US" sz="4800" dirty="0">
                <a:latin typeface="Times New Roman" panose="02020603050405020304" pitchFamily="18" charset="0"/>
                <a:ea typeface="+mn-ea"/>
                <a:cs typeface="Times New Roman" panose="02020603050405020304" pitchFamily="18" charset="0"/>
              </a:rPr>
              <a:t>输入端口</a:t>
            </a:r>
            <a:r>
              <a:rPr lang="en-US" altLang="en-US" sz="4800" dirty="0">
                <a:latin typeface="Times New Roman" panose="02020603050405020304" pitchFamily="18" charset="0"/>
                <a:ea typeface="+mn-ea"/>
                <a:cs typeface="Times New Roman" panose="02020603050405020304" pitchFamily="18" charset="0"/>
              </a:rPr>
              <a:t>Input port</a:t>
            </a:r>
            <a:endParaRPr lang="en-US" sz="4800" dirty="0">
              <a:latin typeface="Times New Roman" panose="02020603050405020304" pitchFamily="18" charset="0"/>
              <a:ea typeface="+mn-ea"/>
              <a:cs typeface="Times New Roman" panose="02020603050405020304" pitchFamily="18" charset="0"/>
            </a:endParaRPr>
          </a:p>
        </p:txBody>
      </p:sp>
      <p:sp>
        <p:nvSpPr>
          <p:cNvPr id="91" name="Rectangle 12"/>
          <p:cNvSpPr>
            <a:spLocks noChangeArrowheads="1"/>
          </p:cNvSpPr>
          <p:nvPr/>
        </p:nvSpPr>
        <p:spPr bwMode="auto">
          <a:xfrm>
            <a:off x="2275508" y="1518548"/>
            <a:ext cx="4568825" cy="1836737"/>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Line 16"/>
          <p:cNvSpPr>
            <a:spLocks noChangeShapeType="1"/>
          </p:cNvSpPr>
          <p:nvPr/>
        </p:nvSpPr>
        <p:spPr bwMode="auto">
          <a:xfrm>
            <a:off x="1999283" y="2444060"/>
            <a:ext cx="423863"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 name="Line 32"/>
          <p:cNvSpPr>
            <a:spLocks noChangeShapeType="1"/>
          </p:cNvSpPr>
          <p:nvPr/>
        </p:nvSpPr>
        <p:spPr bwMode="auto">
          <a:xfrm flipV="1">
            <a:off x="6601446" y="2421835"/>
            <a:ext cx="736600" cy="1588"/>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4" name="Line 45"/>
          <p:cNvSpPr>
            <a:spLocks noChangeShapeType="1"/>
          </p:cNvSpPr>
          <p:nvPr/>
        </p:nvSpPr>
        <p:spPr bwMode="auto">
          <a:xfrm>
            <a:off x="7326933" y="902598"/>
            <a:ext cx="11113" cy="2865437"/>
          </a:xfrm>
          <a:prstGeom prst="line">
            <a:avLst/>
          </a:prstGeom>
          <a:noFill/>
          <a:ln w="9525">
            <a:solidFill>
              <a:srgbClr val="C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5" name="Rectangle 46"/>
          <p:cNvSpPr>
            <a:spLocks noChangeArrowheads="1"/>
          </p:cNvSpPr>
          <p:nvPr/>
        </p:nvSpPr>
        <p:spPr bwMode="auto">
          <a:xfrm>
            <a:off x="7419008" y="2031310"/>
            <a:ext cx="1055688" cy="828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mn-ea"/>
                <a:ea typeface="+mn-ea"/>
                <a:cs typeface="+mn-cs"/>
              </a:rPr>
              <a:t>交换结构</a:t>
            </a:r>
            <a:endParaRPr kumimoji="0" lang="en-US" altLang="en-US" sz="1800" b="0" i="0" u="none" strike="noStrike" kern="0" cap="none" spc="0" normalizeH="0" baseline="0" noProof="0" dirty="0">
              <a:ln>
                <a:noFill/>
              </a:ln>
              <a:solidFill>
                <a:srgbClr val="000000"/>
              </a:solidFill>
              <a:effectLst/>
              <a:uLnTx/>
              <a:uFillTx/>
              <a:latin typeface="+mn-ea"/>
              <a:ea typeface="+mn-ea"/>
              <a:cs typeface="+mn-cs"/>
            </a:endParaRPr>
          </a:p>
        </p:txBody>
      </p:sp>
      <p:grpSp>
        <p:nvGrpSpPr>
          <p:cNvPr id="3" name="Group 2"/>
          <p:cNvGrpSpPr/>
          <p:nvPr/>
        </p:nvGrpSpPr>
        <p:grpSpPr>
          <a:xfrm>
            <a:off x="258938" y="2032898"/>
            <a:ext cx="3589783" cy="2064484"/>
            <a:chOff x="258938" y="2032898"/>
            <a:chExt cx="3589783" cy="2064484"/>
          </a:xfrm>
        </p:grpSpPr>
        <p:sp>
          <p:nvSpPr>
            <p:cNvPr id="92" name="Rectangle 13"/>
            <p:cNvSpPr>
              <a:spLocks noChangeArrowheads="1"/>
            </p:cNvSpPr>
            <p:nvPr/>
          </p:nvSpPr>
          <p:spPr bwMode="auto">
            <a:xfrm>
              <a:off x="2431083" y="2032898"/>
              <a:ext cx="1417638" cy="828675"/>
            </a:xfrm>
            <a:prstGeom prst="rect">
              <a:avLst/>
            </a:prstGeom>
            <a:solidFill>
              <a:srgbClr val="FFFFFF"/>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800" kern="0" dirty="0">
                  <a:solidFill>
                    <a:srgbClr val="000000"/>
                  </a:solidFill>
                  <a:latin typeface="+mn-ea"/>
                  <a:ea typeface="+mn-ea"/>
                </a:rPr>
                <a:t>线路</a:t>
              </a:r>
              <a:endParaRPr lang="en-US" altLang="zh-CN" sz="1800" kern="0" dirty="0">
                <a:solidFill>
                  <a:srgbClr val="000000"/>
                </a:solidFill>
                <a:latin typeface="+mn-ea"/>
                <a:ea typeface="+mn-ea"/>
              </a:endParaRPr>
            </a:p>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800" kern="0" dirty="0">
                  <a:solidFill>
                    <a:srgbClr val="000000"/>
                  </a:solidFill>
                  <a:latin typeface="+mn-ea"/>
                  <a:ea typeface="+mn-ea"/>
                </a:rPr>
                <a:t>端接</a:t>
              </a:r>
              <a:endParaRPr kumimoji="0" lang="en-US" altLang="en-US" sz="1800" b="0" i="0" u="none" strike="noStrike" kern="0" cap="none" spc="0" normalizeH="0" baseline="0" noProof="0" dirty="0">
                <a:ln>
                  <a:noFill/>
                </a:ln>
                <a:solidFill>
                  <a:srgbClr val="000000"/>
                </a:solidFill>
                <a:effectLst/>
                <a:uLnTx/>
                <a:uFillTx/>
                <a:latin typeface="+mn-ea"/>
                <a:ea typeface="+mn-ea"/>
                <a:cs typeface="+mn-cs"/>
              </a:endParaRPr>
            </a:p>
          </p:txBody>
        </p:sp>
        <p:sp>
          <p:nvSpPr>
            <p:cNvPr id="102" name="Text Box 5"/>
            <p:cNvSpPr txBox="1">
              <a:spLocks noChangeArrowheads="1"/>
            </p:cNvSpPr>
            <p:nvPr/>
          </p:nvSpPr>
          <p:spPr bwMode="auto">
            <a:xfrm>
              <a:off x="258938" y="3266385"/>
              <a:ext cx="24753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lang="zh-CN" altLang="en-US" kern="0" dirty="0">
                  <a:solidFill>
                    <a:srgbClr val="000099"/>
                  </a:solidFill>
                  <a:latin typeface="Calibri" panose="020F0502020204030204"/>
                </a:rPr>
                <a:t>物理层：</a:t>
              </a:r>
              <a:endParaRPr kumimoji="0" lang="en-US" altLang="en-US" sz="24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bit-level reception</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16" name="Line 58"/>
            <p:cNvSpPr>
              <a:spLocks noChangeShapeType="1"/>
            </p:cNvSpPr>
            <p:nvPr/>
          </p:nvSpPr>
          <p:spPr bwMode="auto">
            <a:xfrm flipV="1">
              <a:off x="2743821" y="2955235"/>
              <a:ext cx="446087" cy="490538"/>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7" name="Group 6"/>
          <p:cNvGrpSpPr/>
          <p:nvPr/>
        </p:nvGrpSpPr>
        <p:grpSpPr>
          <a:xfrm>
            <a:off x="871146" y="1664528"/>
            <a:ext cx="4336475" cy="3729630"/>
            <a:chOff x="871146" y="1664528"/>
            <a:chExt cx="4336475" cy="3729630"/>
          </a:xfrm>
        </p:grpSpPr>
        <p:sp>
          <p:nvSpPr>
            <p:cNvPr id="99" name="Rectangle 33"/>
            <p:cNvSpPr>
              <a:spLocks noChangeArrowheads="1"/>
            </p:cNvSpPr>
            <p:nvPr/>
          </p:nvSpPr>
          <p:spPr bwMode="auto">
            <a:xfrm>
              <a:off x="4114937" y="1947588"/>
              <a:ext cx="1055688" cy="828675"/>
            </a:xfrm>
            <a:prstGeom prst="rect">
              <a:avLst/>
            </a:prstGeom>
            <a:noFill/>
            <a:ln>
              <a:noFill/>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mn-ea"/>
                  <a:ea typeface="+mn-ea"/>
                  <a:cs typeface="+mn-cs"/>
                </a:rPr>
                <a:t>链路层</a:t>
              </a:r>
              <a:endParaRPr kumimoji="0" lang="en-US" altLang="zh-CN" sz="1800" b="0" i="0" u="none" strike="noStrike" kern="0" cap="none" spc="0" normalizeH="0" baseline="0" noProof="0" dirty="0">
                <a:ln>
                  <a:noFill/>
                </a:ln>
                <a:solidFill>
                  <a:srgbClr val="000000"/>
                </a:solidFill>
                <a:effectLst/>
                <a:uLnTx/>
                <a:uFillTx/>
                <a:latin typeface="+mn-ea"/>
                <a:ea typeface="+mn-ea"/>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mn-ea"/>
                  <a:ea typeface="+mn-ea"/>
                  <a:cs typeface="+mn-cs"/>
                </a:rPr>
                <a:t>处理</a:t>
              </a:r>
              <a:endParaRPr kumimoji="0" lang="en-US" altLang="en-US" sz="1800" b="0" i="0" u="none" strike="noStrike" kern="0" cap="none" spc="0" normalizeH="0" baseline="0" noProof="0" dirty="0">
                <a:ln>
                  <a:noFill/>
                </a:ln>
                <a:solidFill>
                  <a:srgbClr val="000000"/>
                </a:solidFill>
                <a:effectLst/>
                <a:uLnTx/>
                <a:uFillTx/>
                <a:latin typeface="+mn-ea"/>
                <a:ea typeface="+mn-ea"/>
                <a:cs typeface="+mn-cs"/>
              </a:endParaRPr>
            </a:p>
          </p:txBody>
        </p:sp>
        <p:grpSp>
          <p:nvGrpSpPr>
            <p:cNvPr id="4" name="Group 3"/>
            <p:cNvGrpSpPr/>
            <p:nvPr/>
          </p:nvGrpSpPr>
          <p:grpSpPr>
            <a:xfrm>
              <a:off x="871146" y="1664528"/>
              <a:ext cx="4336475" cy="3729630"/>
              <a:chOff x="871146" y="1664528"/>
              <a:chExt cx="4336475" cy="3729630"/>
            </a:xfrm>
          </p:grpSpPr>
          <p:sp>
            <p:nvSpPr>
              <p:cNvPr id="93" name="Rectangle 14"/>
              <p:cNvSpPr>
                <a:spLocks noChangeArrowheads="1"/>
              </p:cNvSpPr>
              <p:nvPr/>
            </p:nvSpPr>
            <p:spPr bwMode="auto">
              <a:xfrm>
                <a:off x="4055096" y="1664528"/>
                <a:ext cx="1152525" cy="1409700"/>
              </a:xfrm>
              <a:prstGeom prst="rect">
                <a:avLst/>
              </a:prstGeom>
              <a:noFill/>
              <a:ln w="285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 name="Line 30"/>
              <p:cNvSpPr>
                <a:spLocks noChangeShapeType="1"/>
              </p:cNvSpPr>
              <p:nvPr/>
            </p:nvSpPr>
            <p:spPr bwMode="auto">
              <a:xfrm>
                <a:off x="3867771" y="2423423"/>
                <a:ext cx="190500" cy="158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3" name="Text Box 6"/>
              <p:cNvSpPr txBox="1">
                <a:spLocks noChangeArrowheads="1"/>
              </p:cNvSpPr>
              <p:nvPr/>
            </p:nvSpPr>
            <p:spPr bwMode="auto">
              <a:xfrm>
                <a:off x="871146" y="4193829"/>
                <a:ext cx="18774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链路层：</a:t>
                </a:r>
                <a:endParaRPr kumimoji="0" lang="en-US" altLang="zh-CN" sz="24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e.g., Ethernet</a:t>
                </a: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(chapter 6)</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17" name="Line 59"/>
              <p:cNvSpPr>
                <a:spLocks noChangeShapeType="1"/>
              </p:cNvSpPr>
              <p:nvPr/>
            </p:nvSpPr>
            <p:spPr bwMode="auto">
              <a:xfrm flipV="1">
                <a:off x="2762871" y="3152085"/>
                <a:ext cx="1193800" cy="1338263"/>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8" name="Group 7"/>
          <p:cNvGrpSpPr/>
          <p:nvPr/>
        </p:nvGrpSpPr>
        <p:grpSpPr>
          <a:xfrm>
            <a:off x="3458817" y="1655073"/>
            <a:ext cx="8189844" cy="5023471"/>
            <a:chOff x="3458817" y="1655073"/>
            <a:chExt cx="8189844" cy="5023471"/>
          </a:xfrm>
        </p:grpSpPr>
        <p:sp>
          <p:nvSpPr>
            <p:cNvPr id="100" name="Text Box 35"/>
            <p:cNvSpPr txBox="1">
              <a:spLocks noChangeArrowheads="1"/>
            </p:cNvSpPr>
            <p:nvPr/>
          </p:nvSpPr>
          <p:spPr bwMode="auto">
            <a:xfrm>
              <a:off x="5393869" y="1667773"/>
              <a:ext cx="1338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mn-ea"/>
                  <a:ea typeface="+mn-ea"/>
                  <a:cs typeface="+mn-cs"/>
                </a:rPr>
                <a:t>查找，转发</a:t>
              </a:r>
              <a:endParaRPr kumimoji="0" lang="en-US" altLang="zh-CN" sz="1800" b="0" i="0" u="none" strike="noStrike" kern="0" cap="none" spc="0" normalizeH="0" baseline="0" noProof="0" dirty="0">
                <a:ln>
                  <a:noFill/>
                </a:ln>
                <a:solidFill>
                  <a:srgbClr val="000000"/>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800" b="1" kern="0" dirty="0">
                  <a:solidFill>
                    <a:srgbClr val="010F90"/>
                  </a:solidFill>
                  <a:latin typeface="+mn-ea"/>
                  <a:ea typeface="+mn-ea"/>
                </a:rPr>
                <a:t>排队</a:t>
              </a:r>
              <a:endParaRPr kumimoji="0" lang="en-US" altLang="en-US" sz="1800" b="1" i="0" u="none" strike="noStrike" kern="0" cap="none" spc="0" normalizeH="0" baseline="0" noProof="0" dirty="0">
                <a:ln>
                  <a:noFill/>
                </a:ln>
                <a:solidFill>
                  <a:srgbClr val="010F90"/>
                </a:solidFill>
                <a:effectLst/>
                <a:uLnTx/>
                <a:uFillTx/>
                <a:latin typeface="+mn-ea"/>
                <a:ea typeface="+mn-ea"/>
                <a:cs typeface="+mn-cs"/>
              </a:endParaRPr>
            </a:p>
          </p:txBody>
        </p:sp>
        <p:grpSp>
          <p:nvGrpSpPr>
            <p:cNvPr id="106" name="Group 56"/>
            <p:cNvGrpSpPr/>
            <p:nvPr/>
          </p:nvGrpSpPr>
          <p:grpSpPr bwMode="auto">
            <a:xfrm>
              <a:off x="5533058" y="2274198"/>
              <a:ext cx="993775" cy="468312"/>
              <a:chOff x="310" y="3526"/>
              <a:chExt cx="1040" cy="457"/>
            </a:xfrm>
          </p:grpSpPr>
          <p:sp>
            <p:nvSpPr>
              <p:cNvPr id="107" name="Rectangle 47"/>
              <p:cNvSpPr>
                <a:spLocks noChangeArrowheads="1"/>
              </p:cNvSpPr>
              <p:nvPr/>
            </p:nvSpPr>
            <p:spPr bwMode="auto">
              <a:xfrm>
                <a:off x="310" y="3526"/>
                <a:ext cx="1040" cy="457"/>
              </a:xfrm>
              <a:prstGeom prst="rect">
                <a:avLst/>
              </a:prstGeom>
              <a:solidFill>
                <a:srgbClr val="FF0000"/>
              </a:solidFill>
              <a:ln w="38100">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 name="Line 48"/>
              <p:cNvSpPr>
                <a:spLocks noChangeShapeType="1"/>
              </p:cNvSpPr>
              <p:nvPr/>
            </p:nvSpPr>
            <p:spPr bwMode="auto">
              <a:xfrm>
                <a:off x="446"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9" name="Line 49"/>
              <p:cNvSpPr>
                <a:spLocks noChangeShapeType="1"/>
              </p:cNvSpPr>
              <p:nvPr/>
            </p:nvSpPr>
            <p:spPr bwMode="auto">
              <a:xfrm>
                <a:off x="558" y="3538"/>
                <a:ext cx="2" cy="435"/>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 name="Line 50"/>
              <p:cNvSpPr>
                <a:spLocks noChangeShapeType="1"/>
              </p:cNvSpPr>
              <p:nvPr/>
            </p:nvSpPr>
            <p:spPr bwMode="auto">
              <a:xfrm>
                <a:off x="671"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1" name="Line 51"/>
              <p:cNvSpPr>
                <a:spLocks noChangeShapeType="1"/>
              </p:cNvSpPr>
              <p:nvPr/>
            </p:nvSpPr>
            <p:spPr bwMode="auto">
              <a:xfrm>
                <a:off x="782"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2" name="Line 52"/>
              <p:cNvSpPr>
                <a:spLocks noChangeShapeType="1"/>
              </p:cNvSpPr>
              <p:nvPr/>
            </p:nvSpPr>
            <p:spPr bwMode="auto">
              <a:xfrm>
                <a:off x="895"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3" name="Line 53"/>
              <p:cNvSpPr>
                <a:spLocks noChangeShapeType="1"/>
              </p:cNvSpPr>
              <p:nvPr/>
            </p:nvSpPr>
            <p:spPr bwMode="auto">
              <a:xfrm>
                <a:off x="1006"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4" name="Line 54"/>
              <p:cNvSpPr>
                <a:spLocks noChangeShapeType="1"/>
              </p:cNvSpPr>
              <p:nvPr/>
            </p:nvSpPr>
            <p:spPr bwMode="auto">
              <a:xfrm>
                <a:off x="1121"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 name="Line 55"/>
              <p:cNvSpPr>
                <a:spLocks noChangeShapeType="1"/>
              </p:cNvSpPr>
              <p:nvPr/>
            </p:nvSpPr>
            <p:spPr bwMode="auto">
              <a:xfrm>
                <a:off x="1229" y="3538"/>
                <a:ext cx="2" cy="435"/>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 name="Group 5"/>
            <p:cNvGrpSpPr/>
            <p:nvPr/>
          </p:nvGrpSpPr>
          <p:grpSpPr>
            <a:xfrm>
              <a:off x="3458817" y="1655073"/>
              <a:ext cx="8189844" cy="5023471"/>
              <a:chOff x="3458817" y="1655073"/>
              <a:chExt cx="8189844" cy="5023471"/>
            </a:xfrm>
          </p:grpSpPr>
          <p:sp>
            <p:nvSpPr>
              <p:cNvPr id="94" name="Rectangle 15"/>
              <p:cNvSpPr>
                <a:spLocks noChangeArrowheads="1"/>
              </p:cNvSpPr>
              <p:nvPr/>
            </p:nvSpPr>
            <p:spPr bwMode="auto">
              <a:xfrm>
                <a:off x="5406058" y="1655073"/>
                <a:ext cx="1247775" cy="1504950"/>
              </a:xfrm>
              <a:prstGeom prst="rect">
                <a:avLst/>
              </a:prstGeom>
              <a:no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7" name="Line 31"/>
              <p:cNvSpPr>
                <a:spLocks noChangeShapeType="1"/>
              </p:cNvSpPr>
              <p:nvPr/>
            </p:nvSpPr>
            <p:spPr bwMode="auto">
              <a:xfrm>
                <a:off x="5210796" y="2380560"/>
                <a:ext cx="190500" cy="1588"/>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1" name="Rectangle 4"/>
              <p:cNvSpPr txBox="1">
                <a:spLocks noChangeArrowheads="1"/>
              </p:cNvSpPr>
              <p:nvPr/>
            </p:nvSpPr>
            <p:spPr bwMode="auto">
              <a:xfrm>
                <a:off x="3458817" y="4011544"/>
                <a:ext cx="818984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anose="020B0502020104020203"/>
                    <a:ea typeface="MS PGothic" panose="020B0600070205080204" pitchFamily="34" charset="-128"/>
                    <a:cs typeface="Gill Sans MT" panose="020B0502020104020203"/>
                  </a:defRPr>
                </a:lvl2pPr>
                <a:lvl3pPr marL="1143000" indent="-228600" algn="l" rtl="0" eaLnBrk="0" fontAlgn="base" hangingPunct="0">
                  <a:spcBef>
                    <a:spcPct val="20000"/>
                  </a:spcBef>
                  <a:spcAft>
                    <a:spcPct val="0"/>
                  </a:spcAft>
                  <a:buChar char="•"/>
                  <a:defRPr sz="2000">
                    <a:solidFill>
                      <a:schemeClr val="tx1"/>
                    </a:solidFill>
                    <a:latin typeface="Gill Sans MT" panose="020B0502020104020203"/>
                    <a:ea typeface="Gill Sans MT" panose="020B0502020104020203" pitchFamily="34" charset="0"/>
                    <a:cs typeface="Gill Sans MT" panose="020B0502020104020203"/>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None/>
                  <a:defRPr/>
                </a:pPr>
                <a:r>
                  <a:rPr lang="en-US" altLang="en-US" kern="0" dirty="0">
                    <a:solidFill>
                      <a:srgbClr val="000099"/>
                    </a:solidFill>
                    <a:latin typeface="Times New Roman" panose="02020603050405020304" pitchFamily="18" charset="0"/>
                    <a:ea typeface="+mn-ea"/>
                    <a:cs typeface="Times New Roman" panose="02020603050405020304" pitchFamily="18" charset="0"/>
                  </a:rPr>
                  <a:t>D</a:t>
                </a:r>
                <a:r>
                  <a:rPr kumimoji="0" lang="en-US" altLang="en-US" sz="2800" b="0" i="0" u="none" strike="noStrike" kern="0" cap="none" spc="0" normalizeH="0" baseline="0" noProof="0" dirty="0" err="1">
                    <a:ln>
                      <a:noFill/>
                    </a:ln>
                    <a:solidFill>
                      <a:srgbClr val="000099"/>
                    </a:solidFill>
                    <a:effectLst/>
                    <a:uLnTx/>
                    <a:uFillTx/>
                    <a:latin typeface="Times New Roman" panose="02020603050405020304" pitchFamily="18" charset="0"/>
                    <a:ea typeface="+mn-ea"/>
                    <a:cs typeface="Times New Roman" panose="02020603050405020304" pitchFamily="18" charset="0"/>
                  </a:rPr>
                  <a:t>ecentralized</a:t>
                </a:r>
                <a:r>
                  <a:rPr kumimoji="0" lang="en-US" altLang="en-US" sz="2800" b="0"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switching</a:t>
                </a:r>
                <a:r>
                  <a:rPr kumimoji="0" lang="zh-CN" altLang="en-US" sz="2800" b="0"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（本地决策）</a:t>
                </a:r>
                <a:r>
                  <a:rPr kumimoji="0" lang="en-US" altLang="en-US" sz="2800" b="0"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lang="zh-CN" altLang="en-US" sz="2400" kern="0" dirty="0">
                    <a:solidFill>
                      <a:prstClr val="black"/>
                    </a:solidFill>
                    <a:latin typeface="Times New Roman" panose="02020603050405020304" pitchFamily="18" charset="0"/>
                    <a:ea typeface="+mn-ea"/>
                    <a:cs typeface="Times New Roman" panose="02020603050405020304" pitchFamily="18" charset="0"/>
                  </a:rPr>
                  <a:t>根据转发表基于</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首部字段查找输出</a:t>
                </a:r>
                <a:r>
                  <a:rPr kumimoji="0" lang="zh-CN" altLang="en-US" sz="24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端口 </a:t>
                </a:r>
                <a:r>
                  <a:rPr lang="en-US" altLang="zh-CN" sz="2400" kern="0" dirty="0">
                    <a:solidFill>
                      <a:prstClr val="black"/>
                    </a:solidFill>
                    <a:latin typeface="Times New Roman" panose="02020603050405020304" pitchFamily="18" charset="0"/>
                    <a:ea typeface="+mn-ea"/>
                    <a:cs typeface="Times New Roman" panose="02020603050405020304" pitchFamily="18" charset="0"/>
                  </a:rPr>
                  <a:t>(</a:t>
                </a:r>
                <a:r>
                  <a:rPr kumimoji="0" lang="en-US" altLang="en-US" sz="24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zh-CN" altLang="en-US" sz="24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匹配加动作</a:t>
                </a:r>
                <a:r>
                  <a:rPr kumimoji="0" lang="en-US" altLang="en-US" sz="24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目标：以链路速度完成输入端口处理</a:t>
                </a:r>
                <a:endParaRPr kumimoji="0" lang="en-US" altLang="ja-JP" sz="2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lang="zh-CN" altLang="en-US" sz="2400" kern="0" dirty="0">
                    <a:solidFill>
                      <a:srgbClr val="0000A3"/>
                    </a:solidFill>
                    <a:latin typeface="Times New Roman" panose="02020603050405020304" pitchFamily="18" charset="0"/>
                    <a:ea typeface="+mn-ea"/>
                    <a:cs typeface="Times New Roman" panose="02020603050405020304" pitchFamily="18" charset="0"/>
                  </a:rPr>
                  <a:t>输入端口排队：</a:t>
                </a:r>
                <a:r>
                  <a:rPr lang="zh-CN" altLang="en-US" sz="2400" kern="0" dirty="0">
                    <a:latin typeface="Times New Roman" panose="02020603050405020304" pitchFamily="18" charset="0"/>
                    <a:ea typeface="+mn-ea"/>
                    <a:cs typeface="Times New Roman" panose="02020603050405020304" pitchFamily="18" charset="0"/>
                  </a:rPr>
                  <a:t>当数据报</a:t>
                </a:r>
                <a:r>
                  <a:rPr lang="zh-CN" altLang="en-US" sz="2400" b="1" u="sng" kern="0" dirty="0">
                    <a:solidFill>
                      <a:srgbClr val="C00000"/>
                    </a:solidFill>
                    <a:latin typeface="Times New Roman" panose="02020603050405020304" pitchFamily="18" charset="0"/>
                    <a:ea typeface="+mn-ea"/>
                    <a:cs typeface="Times New Roman" panose="02020603050405020304" pitchFamily="18" charset="0"/>
                  </a:rPr>
                  <a:t>到达速率</a:t>
                </a:r>
                <a:r>
                  <a:rPr lang="zh-CN" altLang="en-US" sz="2400" kern="0" dirty="0">
                    <a:latin typeface="Times New Roman" panose="02020603050405020304" pitchFamily="18" charset="0"/>
                    <a:ea typeface="+mn-ea"/>
                    <a:cs typeface="Times New Roman" panose="02020603050405020304" pitchFamily="18" charset="0"/>
                  </a:rPr>
                  <a:t>快于向交换结构的</a:t>
                </a:r>
                <a:r>
                  <a:rPr lang="zh-CN" altLang="en-US" sz="2400" b="1" u="sng" kern="0" dirty="0">
                    <a:solidFill>
                      <a:srgbClr val="C00000"/>
                    </a:solidFill>
                    <a:latin typeface="Times New Roman" panose="02020603050405020304" pitchFamily="18" charset="0"/>
                    <a:ea typeface="+mn-ea"/>
                    <a:cs typeface="Times New Roman" panose="02020603050405020304" pitchFamily="18" charset="0"/>
                  </a:rPr>
                  <a:t>转发速率</a:t>
                </a:r>
                <a:r>
                  <a:rPr lang="zh-CN" altLang="en-US" sz="2400" kern="0" dirty="0">
                    <a:latin typeface="Times New Roman" panose="02020603050405020304" pitchFamily="18" charset="0"/>
                    <a:ea typeface="+mn-ea"/>
                    <a:cs typeface="Times New Roman" panose="02020603050405020304" pitchFamily="18" charset="0"/>
                  </a:rPr>
                  <a:t>时</a:t>
                </a:r>
                <a:endParaRPr kumimoji="0" lang="en-US" altLang="en-US" sz="2400" b="1" i="0" u="none" strike="noStrike" kern="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p:txBody>
          </p:sp>
          <p:sp>
            <p:nvSpPr>
              <p:cNvPr id="118" name="Line 60"/>
              <p:cNvSpPr>
                <a:spLocks noChangeShapeType="1"/>
              </p:cNvSpPr>
              <p:nvPr/>
            </p:nvSpPr>
            <p:spPr bwMode="auto">
              <a:xfrm flipV="1">
                <a:off x="5267946" y="3282260"/>
                <a:ext cx="669925" cy="790575"/>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36"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16</a:t>
            </a:fld>
            <a:endParaRPr lang="en-US" dirty="0"/>
          </a:p>
        </p:txBody>
      </p:sp>
      <p:sp>
        <p:nvSpPr>
          <p:cNvPr id="37" name="对话气泡: 圆角矩形 36">
            <a:extLst>
              <a:ext uri="{FF2B5EF4-FFF2-40B4-BE49-F238E27FC236}">
                <a16:creationId xmlns:a16="http://schemas.microsoft.com/office/drawing/2014/main" id="{EBA45C77-1191-4931-B9E8-E2390B100BA0}"/>
              </a:ext>
            </a:extLst>
          </p:cNvPr>
          <p:cNvSpPr/>
          <p:nvPr/>
        </p:nvSpPr>
        <p:spPr>
          <a:xfrm>
            <a:off x="8474696" y="634447"/>
            <a:ext cx="3592371" cy="3363569"/>
          </a:xfrm>
          <a:prstGeom prst="wedgeRoundRectCallout">
            <a:avLst>
              <a:gd name="adj1" fmla="val -92661"/>
              <a:gd name="adj2" fmla="val -36198"/>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zh-CN" altLang="en-US" sz="2400" b="1" u="sng" dirty="0">
                <a:solidFill>
                  <a:srgbClr val="C00000"/>
                </a:solidFill>
                <a:latin typeface="Times New Roman" panose="02020603050405020304" pitchFamily="18" charset="0"/>
                <a:cs typeface="Times New Roman" panose="02020603050405020304" pitchFamily="18" charset="0"/>
              </a:rPr>
              <a:t>物理层功能</a:t>
            </a:r>
            <a:r>
              <a:rPr lang="zh-CN" altLang="en-US" sz="2400" b="1" dirty="0">
                <a:solidFill>
                  <a:schemeClr val="tx1"/>
                </a:solidFill>
                <a:latin typeface="Times New Roman" panose="02020603050405020304" pitchFamily="18" charset="0"/>
                <a:cs typeface="Times New Roman" panose="02020603050405020304" pitchFamily="18" charset="0"/>
              </a:rPr>
              <a:t>：</a:t>
            </a:r>
            <a:r>
              <a:rPr lang="zh-CN" altLang="en-US" sz="2400" b="1" dirty="0">
                <a:solidFill>
                  <a:srgbClr val="C00000"/>
                </a:solidFill>
                <a:latin typeface="Times New Roman" panose="02020603050405020304" pitchFamily="18" charset="0"/>
                <a:cs typeface="Times New Roman" panose="02020603050405020304" pitchFamily="18" charset="0"/>
              </a:rPr>
              <a:t>终结</a:t>
            </a:r>
            <a:r>
              <a:rPr lang="zh-CN" altLang="en-US" sz="2400" b="1" dirty="0">
                <a:solidFill>
                  <a:schemeClr val="tx1"/>
                </a:solidFill>
                <a:latin typeface="Times New Roman" panose="02020603050405020304" pitchFamily="18" charset="0"/>
                <a:cs typeface="Times New Roman" panose="02020603050405020304" pitchFamily="18" charset="0"/>
              </a:rPr>
              <a:t>入物理链路，</a:t>
            </a:r>
            <a:endParaRPr lang="en-US" altLang="zh-CN" sz="2400" b="1"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sz="2400" b="1" u="sng" dirty="0">
                <a:solidFill>
                  <a:srgbClr val="C00000"/>
                </a:solidFill>
                <a:latin typeface="Times New Roman" panose="02020603050405020304" pitchFamily="18" charset="0"/>
                <a:cs typeface="Times New Roman" panose="02020603050405020304" pitchFamily="18" charset="0"/>
              </a:rPr>
              <a:t>链路层功能</a:t>
            </a:r>
            <a:r>
              <a:rPr lang="zh-CN" altLang="en-US" sz="2400" b="1" dirty="0">
                <a:solidFill>
                  <a:schemeClr val="tx1"/>
                </a:solidFill>
                <a:latin typeface="Times New Roman" panose="02020603050405020304" pitchFamily="18" charset="0"/>
                <a:cs typeface="Times New Roman" panose="02020603050405020304" pitchFamily="18" charset="0"/>
              </a:rPr>
              <a:t>：与入链路远端的数据链路层</a:t>
            </a:r>
            <a:r>
              <a:rPr lang="zh-CN" altLang="en-US" sz="2400" b="1" dirty="0">
                <a:solidFill>
                  <a:srgbClr val="C00000"/>
                </a:solidFill>
                <a:latin typeface="Times New Roman" panose="02020603050405020304" pitchFamily="18" charset="0"/>
                <a:cs typeface="Times New Roman" panose="02020603050405020304" pitchFamily="18" charset="0"/>
              </a:rPr>
              <a:t>交互</a:t>
            </a:r>
            <a:endParaRPr lang="en-US" altLang="zh-CN" sz="2400" b="1"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zh-CN" altLang="en-US" sz="2400" b="1" u="sng" dirty="0">
                <a:solidFill>
                  <a:srgbClr val="C00000"/>
                </a:solidFill>
                <a:latin typeface="Times New Roman" panose="02020603050405020304" pitchFamily="18" charset="0"/>
                <a:cs typeface="Times New Roman" panose="02020603050405020304" pitchFamily="18" charset="0"/>
              </a:rPr>
              <a:t>网络层功能</a:t>
            </a:r>
            <a:r>
              <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a:t>
            </a:r>
            <a:r>
              <a:rPr lang="zh-CN" altLang="en-US" sz="2400" b="1" dirty="0">
                <a:solidFill>
                  <a:srgbClr val="C00000"/>
                </a:solidFill>
                <a:latin typeface="Times New Roman" panose="02020603050405020304" pitchFamily="18" charset="0"/>
                <a:cs typeface="Times New Roman" panose="02020603050405020304" pitchFamily="18" charset="0"/>
              </a:rPr>
              <a:t>查询</a:t>
            </a:r>
            <a:r>
              <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转发表决定路由器的输出端口；</a:t>
            </a:r>
            <a:r>
              <a:rPr lang="zh-CN" altLang="en-US" sz="2400" b="1" dirty="0">
                <a:solidFill>
                  <a:srgbClr val="C00000"/>
                </a:solidFill>
                <a:latin typeface="Times New Roman" panose="02020603050405020304" pitchFamily="18" charset="0"/>
                <a:cs typeface="Times New Roman" panose="02020603050405020304" pitchFamily="18" charset="0"/>
              </a:rPr>
              <a:t>发送</a:t>
            </a:r>
            <a:r>
              <a:rPr lang="zh-CN" altLang="en-US" sz="2400" b="1" dirty="0">
                <a:solidFill>
                  <a:schemeClr val="tx1">
                    <a:lumMod val="95000"/>
                    <a:lumOff val="5000"/>
                  </a:schemeClr>
                </a:solidFill>
                <a:latin typeface="Times New Roman" panose="02020603050405020304" pitchFamily="18" charset="0"/>
                <a:cs typeface="Times New Roman" panose="02020603050405020304" pitchFamily="18" charset="0"/>
              </a:rPr>
              <a:t>给交换结构</a:t>
            </a:r>
            <a:r>
              <a:rPr lang="zh-CN" altLang="en-US" sz="2400" b="1" dirty="0">
                <a:solidFill>
                  <a:srgbClr val="C00000"/>
                </a:solidFill>
                <a:latin typeface="Times New Roman" panose="02020603050405020304" pitchFamily="18" charset="0"/>
                <a:cs typeface="Times New Roman" panose="02020603050405020304" pitchFamily="18" charset="0"/>
              </a:rPr>
              <a:t>等</a:t>
            </a:r>
          </a:p>
        </p:txBody>
      </p:sp>
      <p:sp>
        <p:nvSpPr>
          <p:cNvPr id="39" name="对话气泡: 圆角矩形 38">
            <a:extLst>
              <a:ext uri="{FF2B5EF4-FFF2-40B4-BE49-F238E27FC236}">
                <a16:creationId xmlns:a16="http://schemas.microsoft.com/office/drawing/2014/main" id="{7106073A-94C6-41C2-B45A-F60B6CEB3154}"/>
              </a:ext>
            </a:extLst>
          </p:cNvPr>
          <p:cNvSpPr/>
          <p:nvPr/>
        </p:nvSpPr>
        <p:spPr>
          <a:xfrm>
            <a:off x="155305" y="5357036"/>
            <a:ext cx="2811559" cy="1443446"/>
          </a:xfrm>
          <a:prstGeom prst="wedgeRoundRectCallout">
            <a:avLst>
              <a:gd name="adj1" fmla="val 68458"/>
              <a:gd name="adj2" fmla="val -44074"/>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b="1" dirty="0">
                <a:solidFill>
                  <a:schemeClr val="tx1"/>
                </a:solidFill>
                <a:latin typeface="Times New Roman" panose="02020603050405020304" pitchFamily="18" charset="0"/>
                <a:cs typeface="Times New Roman" panose="02020603050405020304" pitchFamily="18" charset="0"/>
              </a:rPr>
              <a:t>传输转发</a:t>
            </a:r>
            <a:endParaRPr lang="en-US" altLang="zh-CN" b="1" dirty="0">
              <a:solidFill>
                <a:schemeClr val="tx1"/>
              </a:solidFill>
              <a:latin typeface="Times New Roman" panose="02020603050405020304" pitchFamily="18" charset="0"/>
              <a:cs typeface="Times New Roman" panose="02020603050405020304" pitchFamily="18" charset="0"/>
            </a:endParaRPr>
          </a:p>
          <a:p>
            <a:r>
              <a:rPr lang="en-US" altLang="zh-CN" b="1" dirty="0">
                <a:solidFill>
                  <a:schemeClr val="tx1"/>
                </a:solidFill>
                <a:latin typeface="Times New Roman" panose="02020603050405020304" pitchFamily="18" charset="0"/>
                <a:cs typeface="Times New Roman" panose="02020603050405020304" pitchFamily="18" charset="0"/>
              </a:rPr>
              <a:t>10Gbps</a:t>
            </a:r>
            <a:r>
              <a:rPr lang="zh-CN" altLang="en-US" b="1" dirty="0">
                <a:solidFill>
                  <a:schemeClr val="tx1"/>
                </a:solidFill>
                <a:latin typeface="Times New Roman" panose="02020603050405020304" pitchFamily="18" charset="0"/>
                <a:cs typeface="Times New Roman" panose="02020603050405020304" pitchFamily="18" charset="0"/>
              </a:rPr>
              <a:t>输入链路，</a:t>
            </a:r>
            <a:r>
              <a:rPr lang="en-US" altLang="zh-CN" b="1" dirty="0">
                <a:solidFill>
                  <a:schemeClr val="tx1"/>
                </a:solidFill>
                <a:latin typeface="Times New Roman" panose="02020603050405020304" pitchFamily="18" charset="0"/>
                <a:cs typeface="Times New Roman" panose="02020603050405020304" pitchFamily="18" charset="0"/>
              </a:rPr>
              <a:t>64</a:t>
            </a:r>
            <a:r>
              <a:rPr lang="zh-CN" altLang="en-US" b="1" dirty="0">
                <a:solidFill>
                  <a:schemeClr val="tx1"/>
                </a:solidFill>
                <a:latin typeface="Times New Roman" panose="02020603050405020304" pitchFamily="18" charset="0"/>
                <a:cs typeface="Times New Roman" panose="02020603050405020304" pitchFamily="18" charset="0"/>
              </a:rPr>
              <a:t>字节</a:t>
            </a:r>
            <a:r>
              <a:rPr lang="en-US" altLang="zh-CN" b="1" dirty="0">
                <a:solidFill>
                  <a:schemeClr val="tx1"/>
                </a:solidFill>
                <a:latin typeface="Times New Roman" panose="02020603050405020304" pitchFamily="18" charset="0"/>
                <a:cs typeface="Times New Roman" panose="02020603050405020304" pitchFamily="18" charset="0"/>
              </a:rPr>
              <a:t>IP</a:t>
            </a:r>
            <a:r>
              <a:rPr lang="zh-CN" altLang="en-US" b="1" dirty="0">
                <a:solidFill>
                  <a:schemeClr val="tx1"/>
                </a:solidFill>
                <a:latin typeface="Times New Roman" panose="02020603050405020304" pitchFamily="18" charset="0"/>
                <a:cs typeface="Times New Roman" panose="02020603050405020304" pitchFamily="18" charset="0"/>
              </a:rPr>
              <a:t>数据报：处理时间（包括查找）仅有</a:t>
            </a:r>
            <a:r>
              <a:rPr lang="en-US" altLang="zh-CN" b="1" dirty="0">
                <a:solidFill>
                  <a:schemeClr val="tx1"/>
                </a:solidFill>
                <a:latin typeface="Times New Roman" panose="02020603050405020304" pitchFamily="18" charset="0"/>
                <a:cs typeface="Times New Roman" panose="02020603050405020304" pitchFamily="18" charset="0"/>
              </a:rPr>
              <a:t>51.2ns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8812"/>
            <a:ext cx="10515600" cy="894622"/>
          </a:xfrm>
        </p:spPr>
        <p:txBody>
          <a:bodyPr>
            <a:normAutofit/>
          </a:bodyPr>
          <a:lstStyle/>
          <a:p>
            <a:r>
              <a:rPr lang="zh-CN" altLang="en-US" sz="4800" dirty="0">
                <a:latin typeface="Times New Roman" panose="02020603050405020304" pitchFamily="18" charset="0"/>
                <a:ea typeface="+mn-ea"/>
                <a:cs typeface="Times New Roman" panose="02020603050405020304" pitchFamily="18" charset="0"/>
              </a:rPr>
              <a:t>输入端口</a:t>
            </a:r>
            <a:r>
              <a:rPr lang="en-US" altLang="en-US" sz="4800" dirty="0">
                <a:latin typeface="Times New Roman" panose="02020603050405020304" pitchFamily="18" charset="0"/>
                <a:ea typeface="+mn-ea"/>
                <a:cs typeface="Times New Roman" panose="02020603050405020304" pitchFamily="18" charset="0"/>
              </a:rPr>
              <a:t>Input port</a:t>
            </a:r>
            <a:endParaRPr lang="en-US" sz="4800" dirty="0">
              <a:latin typeface="Times New Roman" panose="02020603050405020304" pitchFamily="18" charset="0"/>
              <a:ea typeface="+mn-ea"/>
              <a:cs typeface="Times New Roman" panose="02020603050405020304" pitchFamily="18" charset="0"/>
            </a:endParaRPr>
          </a:p>
        </p:txBody>
      </p:sp>
      <p:sp>
        <p:nvSpPr>
          <p:cNvPr id="91" name="Rectangle 12"/>
          <p:cNvSpPr>
            <a:spLocks noChangeArrowheads="1"/>
          </p:cNvSpPr>
          <p:nvPr/>
        </p:nvSpPr>
        <p:spPr bwMode="auto">
          <a:xfrm>
            <a:off x="2275508" y="1518548"/>
            <a:ext cx="4568825" cy="1836737"/>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Line 16"/>
          <p:cNvSpPr>
            <a:spLocks noChangeShapeType="1"/>
          </p:cNvSpPr>
          <p:nvPr/>
        </p:nvSpPr>
        <p:spPr bwMode="auto">
          <a:xfrm>
            <a:off x="1999283" y="2444060"/>
            <a:ext cx="423863"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 name="Line 32"/>
          <p:cNvSpPr>
            <a:spLocks noChangeShapeType="1"/>
          </p:cNvSpPr>
          <p:nvPr/>
        </p:nvSpPr>
        <p:spPr bwMode="auto">
          <a:xfrm flipV="1">
            <a:off x="6601446" y="2421835"/>
            <a:ext cx="736600" cy="1588"/>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4" name="Line 45"/>
          <p:cNvSpPr>
            <a:spLocks noChangeShapeType="1"/>
          </p:cNvSpPr>
          <p:nvPr/>
        </p:nvSpPr>
        <p:spPr bwMode="auto">
          <a:xfrm>
            <a:off x="7326933" y="902598"/>
            <a:ext cx="11113" cy="2865437"/>
          </a:xfrm>
          <a:prstGeom prst="line">
            <a:avLst/>
          </a:prstGeom>
          <a:noFill/>
          <a:ln w="9525">
            <a:solidFill>
              <a:srgbClr val="C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5" name="Rectangle 46"/>
          <p:cNvSpPr>
            <a:spLocks noChangeArrowheads="1"/>
          </p:cNvSpPr>
          <p:nvPr/>
        </p:nvSpPr>
        <p:spPr bwMode="auto">
          <a:xfrm>
            <a:off x="7419008" y="2031310"/>
            <a:ext cx="1055688" cy="828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mn-ea"/>
                <a:ea typeface="+mn-ea"/>
                <a:cs typeface="+mn-cs"/>
              </a:rPr>
              <a:t>交换结构</a:t>
            </a:r>
            <a:endParaRPr kumimoji="0" lang="en-US" altLang="en-US" sz="1800" b="0" i="0" u="none" strike="noStrike" kern="0" cap="none" spc="0" normalizeH="0" baseline="0" noProof="0" dirty="0">
              <a:ln>
                <a:noFill/>
              </a:ln>
              <a:solidFill>
                <a:srgbClr val="000000"/>
              </a:solidFill>
              <a:effectLst/>
              <a:uLnTx/>
              <a:uFillTx/>
              <a:latin typeface="+mn-ea"/>
              <a:ea typeface="+mn-ea"/>
              <a:cs typeface="+mn-cs"/>
            </a:endParaRPr>
          </a:p>
        </p:txBody>
      </p:sp>
      <p:grpSp>
        <p:nvGrpSpPr>
          <p:cNvPr id="3" name="Group 2"/>
          <p:cNvGrpSpPr/>
          <p:nvPr/>
        </p:nvGrpSpPr>
        <p:grpSpPr>
          <a:xfrm>
            <a:off x="258938" y="2032898"/>
            <a:ext cx="3589783" cy="2064484"/>
            <a:chOff x="258938" y="2032898"/>
            <a:chExt cx="3589783" cy="2064484"/>
          </a:xfrm>
        </p:grpSpPr>
        <p:sp>
          <p:nvSpPr>
            <p:cNvPr id="92" name="Rectangle 13"/>
            <p:cNvSpPr>
              <a:spLocks noChangeArrowheads="1"/>
            </p:cNvSpPr>
            <p:nvPr/>
          </p:nvSpPr>
          <p:spPr bwMode="auto">
            <a:xfrm>
              <a:off x="2431083" y="2032898"/>
              <a:ext cx="1417638" cy="828675"/>
            </a:xfrm>
            <a:prstGeom prst="rect">
              <a:avLst/>
            </a:prstGeom>
            <a:solidFill>
              <a:srgbClr val="FFFFFF"/>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800" kern="0" dirty="0">
                  <a:solidFill>
                    <a:srgbClr val="000000"/>
                  </a:solidFill>
                  <a:latin typeface="+mn-ea"/>
                  <a:ea typeface="+mn-ea"/>
                </a:rPr>
                <a:t>线路</a:t>
              </a:r>
              <a:endParaRPr lang="en-US" altLang="zh-CN" sz="1800" kern="0" dirty="0">
                <a:solidFill>
                  <a:srgbClr val="000000"/>
                </a:solidFill>
                <a:latin typeface="+mn-ea"/>
                <a:ea typeface="+mn-ea"/>
              </a:endParaRPr>
            </a:p>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800" kern="0" dirty="0">
                  <a:solidFill>
                    <a:srgbClr val="000000"/>
                  </a:solidFill>
                  <a:latin typeface="+mn-ea"/>
                  <a:ea typeface="+mn-ea"/>
                </a:rPr>
                <a:t>端接</a:t>
              </a:r>
              <a:endParaRPr kumimoji="0" lang="en-US" altLang="en-US" sz="1800" b="0" i="0" u="none" strike="noStrike" kern="0" cap="none" spc="0" normalizeH="0" baseline="0" noProof="0" dirty="0">
                <a:ln>
                  <a:noFill/>
                </a:ln>
                <a:solidFill>
                  <a:srgbClr val="000000"/>
                </a:solidFill>
                <a:effectLst/>
                <a:uLnTx/>
                <a:uFillTx/>
                <a:latin typeface="+mn-ea"/>
                <a:ea typeface="+mn-ea"/>
                <a:cs typeface="+mn-cs"/>
              </a:endParaRPr>
            </a:p>
          </p:txBody>
        </p:sp>
        <p:sp>
          <p:nvSpPr>
            <p:cNvPr id="102" name="Text Box 5"/>
            <p:cNvSpPr txBox="1">
              <a:spLocks noChangeArrowheads="1"/>
            </p:cNvSpPr>
            <p:nvPr/>
          </p:nvSpPr>
          <p:spPr bwMode="auto">
            <a:xfrm>
              <a:off x="258938" y="3266385"/>
              <a:ext cx="24753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lang="zh-CN" altLang="en-US" kern="0" dirty="0">
                  <a:solidFill>
                    <a:srgbClr val="000099"/>
                  </a:solidFill>
                  <a:latin typeface="Calibri" panose="020F0502020204030204"/>
                </a:rPr>
                <a:t>物理层：</a:t>
              </a:r>
              <a:endParaRPr kumimoji="0" lang="en-US" altLang="en-US" sz="24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bit-level reception</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16" name="Line 58"/>
            <p:cNvSpPr>
              <a:spLocks noChangeShapeType="1"/>
            </p:cNvSpPr>
            <p:nvPr/>
          </p:nvSpPr>
          <p:spPr bwMode="auto">
            <a:xfrm flipV="1">
              <a:off x="2743821" y="2955235"/>
              <a:ext cx="446087" cy="490538"/>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7" name="Group 6"/>
          <p:cNvGrpSpPr/>
          <p:nvPr/>
        </p:nvGrpSpPr>
        <p:grpSpPr>
          <a:xfrm>
            <a:off x="871146" y="1664528"/>
            <a:ext cx="4336475" cy="3729630"/>
            <a:chOff x="871146" y="1664528"/>
            <a:chExt cx="4336475" cy="3729630"/>
          </a:xfrm>
        </p:grpSpPr>
        <p:sp>
          <p:nvSpPr>
            <p:cNvPr id="99" name="Rectangle 33"/>
            <p:cNvSpPr>
              <a:spLocks noChangeArrowheads="1"/>
            </p:cNvSpPr>
            <p:nvPr/>
          </p:nvSpPr>
          <p:spPr bwMode="auto">
            <a:xfrm>
              <a:off x="4114937" y="1947588"/>
              <a:ext cx="1055688" cy="828675"/>
            </a:xfrm>
            <a:prstGeom prst="rect">
              <a:avLst/>
            </a:prstGeom>
            <a:noFill/>
            <a:ln>
              <a:noFill/>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mn-ea"/>
                  <a:ea typeface="+mn-ea"/>
                  <a:cs typeface="+mn-cs"/>
                </a:rPr>
                <a:t>链路层</a:t>
              </a:r>
              <a:endParaRPr kumimoji="0" lang="en-US" altLang="zh-CN" sz="1800" b="0" i="0" u="none" strike="noStrike" kern="0" cap="none" spc="0" normalizeH="0" baseline="0" noProof="0" dirty="0">
                <a:ln>
                  <a:noFill/>
                </a:ln>
                <a:solidFill>
                  <a:srgbClr val="000000"/>
                </a:solidFill>
                <a:effectLst/>
                <a:uLnTx/>
                <a:uFillTx/>
                <a:latin typeface="+mn-ea"/>
                <a:ea typeface="+mn-ea"/>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mn-ea"/>
                  <a:ea typeface="+mn-ea"/>
                  <a:cs typeface="+mn-cs"/>
                </a:rPr>
                <a:t>处理</a:t>
              </a:r>
              <a:endParaRPr kumimoji="0" lang="en-US" altLang="en-US" sz="1800" b="0" i="0" u="none" strike="noStrike" kern="0" cap="none" spc="0" normalizeH="0" baseline="0" noProof="0" dirty="0">
                <a:ln>
                  <a:noFill/>
                </a:ln>
                <a:solidFill>
                  <a:srgbClr val="000000"/>
                </a:solidFill>
                <a:effectLst/>
                <a:uLnTx/>
                <a:uFillTx/>
                <a:latin typeface="+mn-ea"/>
                <a:ea typeface="+mn-ea"/>
                <a:cs typeface="+mn-cs"/>
              </a:endParaRPr>
            </a:p>
          </p:txBody>
        </p:sp>
        <p:grpSp>
          <p:nvGrpSpPr>
            <p:cNvPr id="4" name="Group 3"/>
            <p:cNvGrpSpPr/>
            <p:nvPr/>
          </p:nvGrpSpPr>
          <p:grpSpPr>
            <a:xfrm>
              <a:off x="871146" y="1664528"/>
              <a:ext cx="4336475" cy="3729630"/>
              <a:chOff x="871146" y="1664528"/>
              <a:chExt cx="4336475" cy="3729630"/>
            </a:xfrm>
          </p:grpSpPr>
          <p:sp>
            <p:nvSpPr>
              <p:cNvPr id="93" name="Rectangle 14"/>
              <p:cNvSpPr>
                <a:spLocks noChangeArrowheads="1"/>
              </p:cNvSpPr>
              <p:nvPr/>
            </p:nvSpPr>
            <p:spPr bwMode="auto">
              <a:xfrm>
                <a:off x="4055096" y="1664528"/>
                <a:ext cx="1152525" cy="1409700"/>
              </a:xfrm>
              <a:prstGeom prst="rect">
                <a:avLst/>
              </a:prstGeom>
              <a:noFill/>
              <a:ln w="285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 name="Line 30"/>
              <p:cNvSpPr>
                <a:spLocks noChangeShapeType="1"/>
              </p:cNvSpPr>
              <p:nvPr/>
            </p:nvSpPr>
            <p:spPr bwMode="auto">
              <a:xfrm>
                <a:off x="3867771" y="2423423"/>
                <a:ext cx="190500" cy="158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3" name="Text Box 6"/>
              <p:cNvSpPr txBox="1">
                <a:spLocks noChangeArrowheads="1"/>
              </p:cNvSpPr>
              <p:nvPr/>
            </p:nvSpPr>
            <p:spPr bwMode="auto">
              <a:xfrm>
                <a:off x="871146" y="4193829"/>
                <a:ext cx="18774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链路层：</a:t>
                </a:r>
                <a:endParaRPr kumimoji="0" lang="en-US" altLang="zh-CN" sz="24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e.g., Ethernet</a:t>
                </a: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(chapter 6)</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17" name="Line 59"/>
              <p:cNvSpPr>
                <a:spLocks noChangeShapeType="1"/>
              </p:cNvSpPr>
              <p:nvPr/>
            </p:nvSpPr>
            <p:spPr bwMode="auto">
              <a:xfrm flipV="1">
                <a:off x="2762871" y="3152085"/>
                <a:ext cx="1193800" cy="1338263"/>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8" name="Group 7"/>
          <p:cNvGrpSpPr/>
          <p:nvPr/>
        </p:nvGrpSpPr>
        <p:grpSpPr>
          <a:xfrm>
            <a:off x="3458817" y="1655073"/>
            <a:ext cx="8189844" cy="5023471"/>
            <a:chOff x="3458817" y="1655073"/>
            <a:chExt cx="8189844" cy="5023471"/>
          </a:xfrm>
        </p:grpSpPr>
        <p:sp>
          <p:nvSpPr>
            <p:cNvPr id="100" name="Text Box 35"/>
            <p:cNvSpPr txBox="1">
              <a:spLocks noChangeArrowheads="1"/>
            </p:cNvSpPr>
            <p:nvPr/>
          </p:nvSpPr>
          <p:spPr bwMode="auto">
            <a:xfrm>
              <a:off x="5393869" y="1667773"/>
              <a:ext cx="1338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mn-ea"/>
                  <a:ea typeface="+mn-ea"/>
                  <a:cs typeface="+mn-cs"/>
                </a:rPr>
                <a:t>查找，转发</a:t>
              </a:r>
              <a:endParaRPr kumimoji="0" lang="en-US" altLang="zh-CN" sz="1800" b="0" i="0" u="none" strike="noStrike" kern="0" cap="none" spc="0" normalizeH="0" baseline="0" noProof="0" dirty="0">
                <a:ln>
                  <a:noFill/>
                </a:ln>
                <a:solidFill>
                  <a:srgbClr val="000000"/>
                </a:solidFill>
                <a:effectLst/>
                <a:uLnTx/>
                <a:uFillTx/>
                <a:latin typeface="+mn-ea"/>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800" b="1" kern="0" dirty="0">
                  <a:solidFill>
                    <a:srgbClr val="010F90"/>
                  </a:solidFill>
                  <a:latin typeface="+mn-ea"/>
                  <a:ea typeface="+mn-ea"/>
                </a:rPr>
                <a:t>排队</a:t>
              </a:r>
              <a:endParaRPr kumimoji="0" lang="en-US" altLang="en-US" sz="1800" b="1" i="0" u="none" strike="noStrike" kern="0" cap="none" spc="0" normalizeH="0" baseline="0" noProof="0" dirty="0">
                <a:ln>
                  <a:noFill/>
                </a:ln>
                <a:solidFill>
                  <a:srgbClr val="010F90"/>
                </a:solidFill>
                <a:effectLst/>
                <a:uLnTx/>
                <a:uFillTx/>
                <a:latin typeface="+mn-ea"/>
                <a:ea typeface="+mn-ea"/>
                <a:cs typeface="+mn-cs"/>
              </a:endParaRPr>
            </a:p>
          </p:txBody>
        </p:sp>
        <p:grpSp>
          <p:nvGrpSpPr>
            <p:cNvPr id="106" name="Group 56"/>
            <p:cNvGrpSpPr/>
            <p:nvPr/>
          </p:nvGrpSpPr>
          <p:grpSpPr bwMode="auto">
            <a:xfrm>
              <a:off x="5533058" y="2274198"/>
              <a:ext cx="993775" cy="468312"/>
              <a:chOff x="310" y="3526"/>
              <a:chExt cx="1040" cy="457"/>
            </a:xfrm>
          </p:grpSpPr>
          <p:sp>
            <p:nvSpPr>
              <p:cNvPr id="107" name="Rectangle 47"/>
              <p:cNvSpPr>
                <a:spLocks noChangeArrowheads="1"/>
              </p:cNvSpPr>
              <p:nvPr/>
            </p:nvSpPr>
            <p:spPr bwMode="auto">
              <a:xfrm>
                <a:off x="310" y="3526"/>
                <a:ext cx="1040" cy="457"/>
              </a:xfrm>
              <a:prstGeom prst="rect">
                <a:avLst/>
              </a:prstGeom>
              <a:solidFill>
                <a:srgbClr val="FF0000"/>
              </a:solidFill>
              <a:ln w="38100">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 name="Line 48"/>
              <p:cNvSpPr>
                <a:spLocks noChangeShapeType="1"/>
              </p:cNvSpPr>
              <p:nvPr/>
            </p:nvSpPr>
            <p:spPr bwMode="auto">
              <a:xfrm>
                <a:off x="446"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9" name="Line 49"/>
              <p:cNvSpPr>
                <a:spLocks noChangeShapeType="1"/>
              </p:cNvSpPr>
              <p:nvPr/>
            </p:nvSpPr>
            <p:spPr bwMode="auto">
              <a:xfrm>
                <a:off x="558" y="3538"/>
                <a:ext cx="2" cy="435"/>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 name="Line 50"/>
              <p:cNvSpPr>
                <a:spLocks noChangeShapeType="1"/>
              </p:cNvSpPr>
              <p:nvPr/>
            </p:nvSpPr>
            <p:spPr bwMode="auto">
              <a:xfrm>
                <a:off x="671"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1" name="Line 51"/>
              <p:cNvSpPr>
                <a:spLocks noChangeShapeType="1"/>
              </p:cNvSpPr>
              <p:nvPr/>
            </p:nvSpPr>
            <p:spPr bwMode="auto">
              <a:xfrm>
                <a:off x="782"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2" name="Line 52"/>
              <p:cNvSpPr>
                <a:spLocks noChangeShapeType="1"/>
              </p:cNvSpPr>
              <p:nvPr/>
            </p:nvSpPr>
            <p:spPr bwMode="auto">
              <a:xfrm>
                <a:off x="895"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3" name="Line 53"/>
              <p:cNvSpPr>
                <a:spLocks noChangeShapeType="1"/>
              </p:cNvSpPr>
              <p:nvPr/>
            </p:nvSpPr>
            <p:spPr bwMode="auto">
              <a:xfrm>
                <a:off x="1006"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4" name="Line 54"/>
              <p:cNvSpPr>
                <a:spLocks noChangeShapeType="1"/>
              </p:cNvSpPr>
              <p:nvPr/>
            </p:nvSpPr>
            <p:spPr bwMode="auto">
              <a:xfrm>
                <a:off x="1121"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 name="Line 55"/>
              <p:cNvSpPr>
                <a:spLocks noChangeShapeType="1"/>
              </p:cNvSpPr>
              <p:nvPr/>
            </p:nvSpPr>
            <p:spPr bwMode="auto">
              <a:xfrm>
                <a:off x="1229" y="3538"/>
                <a:ext cx="2" cy="435"/>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 name="Group 5"/>
            <p:cNvGrpSpPr/>
            <p:nvPr/>
          </p:nvGrpSpPr>
          <p:grpSpPr>
            <a:xfrm>
              <a:off x="3458817" y="1655073"/>
              <a:ext cx="8189844" cy="5023471"/>
              <a:chOff x="3458817" y="1655073"/>
              <a:chExt cx="8189844" cy="5023471"/>
            </a:xfrm>
          </p:grpSpPr>
          <p:sp>
            <p:nvSpPr>
              <p:cNvPr id="94" name="Rectangle 15"/>
              <p:cNvSpPr>
                <a:spLocks noChangeArrowheads="1"/>
              </p:cNvSpPr>
              <p:nvPr/>
            </p:nvSpPr>
            <p:spPr bwMode="auto">
              <a:xfrm>
                <a:off x="5406058" y="1655073"/>
                <a:ext cx="1247775" cy="1504950"/>
              </a:xfrm>
              <a:prstGeom prst="rect">
                <a:avLst/>
              </a:prstGeom>
              <a:no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7" name="Line 31"/>
              <p:cNvSpPr>
                <a:spLocks noChangeShapeType="1"/>
              </p:cNvSpPr>
              <p:nvPr/>
            </p:nvSpPr>
            <p:spPr bwMode="auto">
              <a:xfrm>
                <a:off x="5210796" y="2380560"/>
                <a:ext cx="190500" cy="1588"/>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1" name="Rectangle 4"/>
              <p:cNvSpPr txBox="1">
                <a:spLocks noChangeArrowheads="1"/>
              </p:cNvSpPr>
              <p:nvPr/>
            </p:nvSpPr>
            <p:spPr bwMode="auto">
              <a:xfrm>
                <a:off x="3458817" y="4011544"/>
                <a:ext cx="818984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anose="020B0502020104020203"/>
                    <a:ea typeface="MS PGothic" panose="020B0600070205080204" pitchFamily="34" charset="-128"/>
                    <a:cs typeface="Gill Sans MT" panose="020B0502020104020203"/>
                  </a:defRPr>
                </a:lvl2pPr>
                <a:lvl3pPr marL="1143000" indent="-228600" algn="l" rtl="0" eaLnBrk="0" fontAlgn="base" hangingPunct="0">
                  <a:spcBef>
                    <a:spcPct val="20000"/>
                  </a:spcBef>
                  <a:spcAft>
                    <a:spcPct val="0"/>
                  </a:spcAft>
                  <a:buChar char="•"/>
                  <a:defRPr sz="2000">
                    <a:solidFill>
                      <a:schemeClr val="tx1"/>
                    </a:solidFill>
                    <a:latin typeface="Gill Sans MT" panose="020B0502020104020203"/>
                    <a:ea typeface="Gill Sans MT" panose="020B0502020104020203" pitchFamily="34" charset="0"/>
                    <a:cs typeface="Gill Sans MT" panose="020B0502020104020203"/>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None/>
                  <a:defRPr/>
                </a:pPr>
                <a:r>
                  <a:rPr kumimoji="0" lang="en-US" altLang="en-US" sz="2800" b="0"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Decentralized switching</a:t>
                </a:r>
                <a:r>
                  <a:rPr kumimoji="0" lang="zh-CN" altLang="en-US" sz="2800" b="0"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（本地决策）</a:t>
                </a:r>
                <a:r>
                  <a:rPr kumimoji="0" lang="en-US" altLang="en-US" sz="2800" b="0"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lang="zh-CN" altLang="en-US" sz="2400" kern="0" dirty="0">
                    <a:solidFill>
                      <a:prstClr val="black"/>
                    </a:solidFill>
                    <a:latin typeface="Times New Roman" panose="02020603050405020304" pitchFamily="18" charset="0"/>
                    <a:ea typeface="+mn-ea"/>
                    <a:cs typeface="Times New Roman" panose="02020603050405020304" pitchFamily="18" charset="0"/>
                  </a:rPr>
                  <a:t>根据转发表基于</a:t>
                </a:r>
                <a:r>
                  <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首部字段查找输出</a:t>
                </a:r>
                <a:r>
                  <a:rPr kumimoji="0" lang="zh-CN" altLang="en-US" sz="24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端口 </a:t>
                </a:r>
                <a:r>
                  <a:rPr lang="en-US" altLang="zh-CN" sz="2400" kern="0" dirty="0">
                    <a:solidFill>
                      <a:prstClr val="black"/>
                    </a:solidFill>
                    <a:latin typeface="Times New Roman" panose="02020603050405020304" pitchFamily="18" charset="0"/>
                    <a:ea typeface="+mn-ea"/>
                    <a:cs typeface="Times New Roman" panose="02020603050405020304" pitchFamily="18" charset="0"/>
                  </a:rPr>
                  <a:t>(</a:t>
                </a:r>
                <a:r>
                  <a:rPr kumimoji="0" lang="en-US" altLang="en-US" sz="24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zh-CN" altLang="en-US" sz="24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匹配加动作</a:t>
                </a:r>
                <a:r>
                  <a:rPr kumimoji="0" lang="en-US" altLang="en-US" sz="2400" b="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S PGothic" panose="020B0600070205080204" pitchFamily="34" charset="-128"/>
                  </a:rPr>
                  <a:t>destination-based forwarding </a:t>
                </a:r>
                <a:r>
                  <a:rPr kumimoji="0" lang="zh-CN" altLang="en-US" sz="2400" b="0" i="0" u="none" strike="noStrike" kern="1200" cap="none" spc="0" normalizeH="0" baseline="0" noProof="0" dirty="0">
                    <a:ln>
                      <a:noFill/>
                    </a:ln>
                    <a:solidFill>
                      <a:srgbClr val="CC0000"/>
                    </a:solidFill>
                    <a:effectLst/>
                    <a:uLnTx/>
                    <a:uFillTx/>
                    <a:latin typeface="+mn-ea"/>
                    <a:ea typeface="+mn-ea"/>
                    <a:cs typeface="MS PGothic" panose="020B0600070205080204" pitchFamily="34" charset="-128"/>
                  </a:rPr>
                  <a:t>基于目的地的转发</a:t>
                </a:r>
                <a:r>
                  <a:rPr lang="zh-CN" altLang="en-US" sz="2400" dirty="0">
                    <a:solidFill>
                      <a:srgbClr val="CC0000"/>
                    </a:solidFill>
                    <a:latin typeface="Calibri" panose="020F0502020204030204"/>
                  </a:rPr>
                  <a:t>：</a:t>
                </a:r>
                <a:r>
                  <a:rPr lang="zh-CN" altLang="en-US" sz="2400" dirty="0">
                    <a:solidFill>
                      <a:prstClr val="black"/>
                    </a:solidFill>
                    <a:latin typeface="+mn-ea"/>
                    <a:ea typeface="+mn-ea"/>
                  </a:rPr>
                  <a:t>基于目的地</a:t>
                </a:r>
                <a:r>
                  <a:rPr lang="en-US" altLang="zh-CN" sz="2400" dirty="0">
                    <a:solidFill>
                      <a:prstClr val="black"/>
                    </a:solidFill>
                    <a:latin typeface="+mn-ea"/>
                    <a:ea typeface="+mn-ea"/>
                  </a:rPr>
                  <a:t>IP</a:t>
                </a:r>
                <a:r>
                  <a:rPr lang="zh-CN" altLang="en-US" sz="2400" dirty="0">
                    <a:solidFill>
                      <a:prstClr val="black"/>
                    </a:solidFill>
                    <a:latin typeface="+mn-ea"/>
                    <a:ea typeface="+mn-ea"/>
                  </a:rPr>
                  <a:t>地址转发</a:t>
                </a:r>
                <a:r>
                  <a:rPr lang="en-US" altLang="zh-CN" sz="2400" dirty="0">
                    <a:solidFill>
                      <a:prstClr val="black"/>
                    </a:solidFill>
                    <a:latin typeface="+mn-ea"/>
                    <a:ea typeface="+mn-ea"/>
                  </a:rPr>
                  <a:t>[</a:t>
                </a:r>
                <a:r>
                  <a:rPr lang="zh-CN" altLang="en-US" sz="2400" dirty="0">
                    <a:solidFill>
                      <a:prstClr val="black"/>
                    </a:solidFill>
                    <a:latin typeface="+mn-ea"/>
                    <a:ea typeface="+mn-ea"/>
                  </a:rPr>
                  <a:t>传统方式</a:t>
                </a:r>
                <a:r>
                  <a:rPr lang="en-US" altLang="zh-CN" sz="2400" dirty="0">
                    <a:solidFill>
                      <a:prstClr val="black"/>
                    </a:solidFill>
                    <a:latin typeface="+mn-ea"/>
                    <a:ea typeface="+mn-ea"/>
                  </a:rPr>
                  <a:t>]</a:t>
                </a:r>
                <a:endParaRPr kumimoji="0" lang="en-US" altLang="ja-JP" sz="2400" b="0" i="0" u="none" strike="noStrike" kern="1200" cap="none" spc="0" normalizeH="0" baseline="0" noProof="0" dirty="0">
                  <a:ln>
                    <a:noFill/>
                  </a:ln>
                  <a:solidFill>
                    <a:prstClr val="black"/>
                  </a:solidFill>
                  <a:effectLst/>
                  <a:uLnTx/>
                  <a:uFillTx/>
                  <a:latin typeface="+mn-ea"/>
                  <a:ea typeface="+mn-ea"/>
                  <a:cs typeface="MS PGothic" panose="020B0600070205080204" pitchFamily="34" charset="-128"/>
                </a:endParaRP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S PGothic" panose="020B0600070205080204" pitchFamily="34" charset="-128"/>
                  </a:rPr>
                  <a:t>generalized forwarding </a:t>
                </a:r>
                <a:r>
                  <a:rPr kumimoji="0" lang="zh-CN" altLang="en-US" sz="2400" b="0" i="0" u="none" strike="noStrike" kern="1200" cap="none" spc="0" normalizeH="0" baseline="0" noProof="0" dirty="0">
                    <a:ln>
                      <a:noFill/>
                    </a:ln>
                    <a:solidFill>
                      <a:srgbClr val="CC0000"/>
                    </a:solidFill>
                    <a:effectLst/>
                    <a:uLnTx/>
                    <a:uFillTx/>
                    <a:latin typeface="+mn-ea"/>
                    <a:ea typeface="+mn-ea"/>
                    <a:cs typeface="MS PGothic" panose="020B0600070205080204" pitchFamily="34" charset="-128"/>
                  </a:rPr>
                  <a:t>通用转发</a:t>
                </a:r>
                <a:r>
                  <a:rPr kumimoji="0" lang="zh-CN" altLang="en-US" sz="2400" b="0" i="0" u="none" strike="noStrike" kern="1200" cap="none" spc="0" normalizeH="0" baseline="0" noProof="0" dirty="0">
                    <a:ln>
                      <a:noFill/>
                    </a:ln>
                    <a:solidFill>
                      <a:srgbClr val="CC0000"/>
                    </a:solidFill>
                    <a:effectLst/>
                    <a:uLnTx/>
                    <a:uFillTx/>
                    <a:latin typeface="Calibri" panose="020F0502020204030204"/>
                    <a:ea typeface="+mn-ea"/>
                    <a:cs typeface="MS PGothic" panose="020B0600070205080204" pitchFamily="34" charset="-128"/>
                  </a:rPr>
                  <a:t>：</a:t>
                </a:r>
                <a:r>
                  <a:rPr lang="zh-CN" altLang="en-US" sz="2400" dirty="0">
                    <a:solidFill>
                      <a:prstClr val="black"/>
                    </a:solidFill>
                    <a:latin typeface="+mn-ea"/>
                    <a:ea typeface="+mn-ea"/>
                  </a:rPr>
                  <a:t>基于首部字段集合转发</a:t>
                </a:r>
                <a:r>
                  <a:rPr lang="zh-CN" altLang="en-US" sz="2400" b="1" dirty="0">
                    <a:solidFill>
                      <a:prstClr val="black"/>
                    </a:solidFill>
                    <a:latin typeface="+mn-ea"/>
                    <a:ea typeface="+mn-ea"/>
                  </a:rPr>
                  <a:t>（包括链路层、网络层、运输层）</a:t>
                </a:r>
                <a:endParaRPr lang="en-US" altLang="en-US" sz="2400" b="1" dirty="0">
                  <a:solidFill>
                    <a:prstClr val="black"/>
                  </a:solidFill>
                  <a:latin typeface="+mn-ea"/>
                  <a:ea typeface="+mn-ea"/>
                </a:endParaRPr>
              </a:p>
            </p:txBody>
          </p:sp>
          <p:sp>
            <p:nvSpPr>
              <p:cNvPr id="118" name="Line 60"/>
              <p:cNvSpPr>
                <a:spLocks noChangeShapeType="1"/>
              </p:cNvSpPr>
              <p:nvPr/>
            </p:nvSpPr>
            <p:spPr bwMode="auto">
              <a:xfrm flipV="1">
                <a:off x="5267946" y="3282260"/>
                <a:ext cx="669925" cy="790575"/>
              </a:xfrm>
              <a:prstGeom prst="line">
                <a:avLst/>
              </a:prstGeom>
              <a:noFill/>
              <a:ln w="1905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36"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17</a:t>
            </a:fld>
            <a:endParaRPr lang="en-US" dirty="0"/>
          </a:p>
        </p:txBody>
      </p:sp>
    </p:spTree>
    <p:extLst>
      <p:ext uri="{BB962C8B-B14F-4D97-AF65-F5344CB8AC3E}">
        <p14:creationId xmlns:p14="http://schemas.microsoft.com/office/powerpoint/2010/main" val="406191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12"/>
          <p:cNvSpPr txBox="1">
            <a:spLocks noChangeArrowheads="1"/>
          </p:cNvSpPr>
          <p:nvPr/>
        </p:nvSpPr>
        <p:spPr bwMode="auto">
          <a:xfrm>
            <a:off x="1188002" y="6033604"/>
            <a:ext cx="67649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Q: </a:t>
            </a:r>
            <a:r>
              <a:rPr kumimoji="0" lang="zh-CN" altLang="en-US" sz="2400" b="0" u="none" strike="noStrike" kern="1200" cap="none" spc="0" normalizeH="0" baseline="0" noProof="0" dirty="0">
                <a:ln>
                  <a:noFill/>
                </a:ln>
                <a:effectLst/>
                <a:uLnTx/>
                <a:uFillTx/>
                <a:latin typeface="+mn-ea"/>
                <a:ea typeface="+mn-ea"/>
                <a:cs typeface="+mn-cs"/>
              </a:rPr>
              <a:t>当目的地址与不止一个表项匹配，如何处理？</a:t>
            </a:r>
            <a:r>
              <a:rPr kumimoji="0" lang="en-US" altLang="ja-JP" sz="2400" b="0" i="0" u="none" strike="noStrike" kern="1200" cap="none" spc="0" normalizeH="0" baseline="0" noProof="0" dirty="0">
                <a:ln>
                  <a:noFill/>
                </a:ln>
                <a:effectLst/>
                <a:uLnTx/>
                <a:uFillTx/>
                <a:latin typeface="Calibri" panose="020F0502020204030204"/>
                <a:ea typeface="MS PGothic" panose="020B0600070205080204" pitchFamily="34" charset="-128"/>
                <a:cs typeface="+mn-cs"/>
              </a:rPr>
              <a:t> </a:t>
            </a:r>
            <a:endParaRPr kumimoji="0" lang="en-US" altLang="en-US" sz="2400" b="0" i="0" u="none" strike="noStrike" kern="1200" cap="none" spc="0" normalizeH="0" baseline="0" noProof="0" dirty="0">
              <a:ln>
                <a:noFill/>
              </a:ln>
              <a:effectLst/>
              <a:uLnTx/>
              <a:uFillTx/>
              <a:latin typeface="Calibri" panose="020F0502020204030204"/>
              <a:ea typeface="MS PGothic" panose="020B0600070205080204" pitchFamily="34" charset="-128"/>
              <a:cs typeface="+mn-cs"/>
            </a:endParaRPr>
          </a:p>
        </p:txBody>
      </p:sp>
      <p:pic>
        <p:nvPicPr>
          <p:cNvPr id="27" name="Picture 26"/>
          <p:cNvPicPr>
            <a:picLocks noChangeAspect="1"/>
          </p:cNvPicPr>
          <p:nvPr/>
        </p:nvPicPr>
        <p:blipFill>
          <a:blip r:embed="rId3"/>
          <a:stretch>
            <a:fillRect/>
          </a:stretch>
        </p:blipFill>
        <p:spPr>
          <a:xfrm>
            <a:off x="1056411" y="3154505"/>
            <a:ext cx="9375866" cy="2779571"/>
          </a:xfrm>
          <a:prstGeom prst="rect">
            <a:avLst/>
          </a:prstGeom>
        </p:spPr>
      </p:pic>
      <p:grpSp>
        <p:nvGrpSpPr>
          <p:cNvPr id="7" name="Group 6"/>
          <p:cNvGrpSpPr/>
          <p:nvPr/>
        </p:nvGrpSpPr>
        <p:grpSpPr>
          <a:xfrm>
            <a:off x="898734" y="1108364"/>
            <a:ext cx="9699993" cy="2044580"/>
            <a:chOff x="898734" y="1108364"/>
            <a:chExt cx="9699993" cy="2044580"/>
          </a:xfrm>
        </p:grpSpPr>
        <p:pic>
          <p:nvPicPr>
            <p:cNvPr id="28" name="Picture 27"/>
            <p:cNvPicPr>
              <a:picLocks noChangeAspect="1"/>
            </p:cNvPicPr>
            <p:nvPr/>
          </p:nvPicPr>
          <p:blipFill>
            <a:blip r:embed="rId4"/>
            <a:stretch>
              <a:fillRect/>
            </a:stretch>
          </p:blipFill>
          <p:spPr>
            <a:xfrm>
              <a:off x="898734" y="1186912"/>
              <a:ext cx="9594790" cy="1966032"/>
            </a:xfrm>
            <a:prstGeom prst="rect">
              <a:avLst/>
            </a:prstGeom>
          </p:spPr>
        </p:pic>
        <p:sp>
          <p:nvSpPr>
            <p:cNvPr id="5" name="Rectangle 4"/>
            <p:cNvSpPr/>
            <p:nvPr/>
          </p:nvSpPr>
          <p:spPr>
            <a:xfrm>
              <a:off x="1039091" y="1108364"/>
              <a:ext cx="9559636" cy="235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p:cNvSpPr>
            <a:spLocks noGrp="1"/>
          </p:cNvSpPr>
          <p:nvPr>
            <p:ph type="title"/>
          </p:nvPr>
        </p:nvSpPr>
        <p:spPr>
          <a:xfrm>
            <a:off x="838200" y="345804"/>
            <a:ext cx="10515600" cy="894622"/>
          </a:xfrm>
        </p:spPr>
        <p:txBody>
          <a:bodyPr>
            <a:normAutofit/>
          </a:bodyPr>
          <a:lstStyle/>
          <a:p>
            <a:r>
              <a:rPr lang="zh-CN" altLang="en-US" sz="4800" dirty="0"/>
              <a:t>基于目的地的转发</a:t>
            </a:r>
            <a:endParaRPr lang="en-US" sz="4800" dirty="0"/>
          </a:p>
        </p:txBody>
      </p:sp>
      <p:grpSp>
        <p:nvGrpSpPr>
          <p:cNvPr id="9" name="Group 8"/>
          <p:cNvGrpSpPr/>
          <p:nvPr/>
        </p:nvGrpSpPr>
        <p:grpSpPr>
          <a:xfrm>
            <a:off x="1038514" y="2679128"/>
            <a:ext cx="9093336" cy="1283278"/>
            <a:chOff x="1038514" y="2679128"/>
            <a:chExt cx="9093336" cy="1283278"/>
          </a:xfrm>
        </p:grpSpPr>
        <p:pic>
          <p:nvPicPr>
            <p:cNvPr id="29" name="Picture 28"/>
            <p:cNvPicPr>
              <a:picLocks noChangeAspect="1"/>
            </p:cNvPicPr>
            <p:nvPr/>
          </p:nvPicPr>
          <p:blipFill>
            <a:blip r:embed="rId5"/>
            <a:stretch>
              <a:fillRect/>
            </a:stretch>
          </p:blipFill>
          <p:spPr>
            <a:xfrm>
              <a:off x="1038514" y="2679128"/>
              <a:ext cx="9093336" cy="1283278"/>
            </a:xfrm>
            <a:prstGeom prst="rect">
              <a:avLst/>
            </a:prstGeom>
          </p:spPr>
        </p:pic>
        <p:sp>
          <p:nvSpPr>
            <p:cNvPr id="8" name="TextBox 7"/>
            <p:cNvSpPr txBox="1"/>
            <p:nvPr/>
          </p:nvSpPr>
          <p:spPr>
            <a:xfrm>
              <a:off x="8451272" y="3131128"/>
              <a:ext cx="886691" cy="43088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sp>
        <p:nvSpPr>
          <p:cNvPr id="11"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18</a:t>
            </a:fld>
            <a:endParaRPr lang="en-US" dirty="0"/>
          </a:p>
        </p:txBody>
      </p:sp>
      <p:sp>
        <p:nvSpPr>
          <p:cNvPr id="3" name="对话气泡: 圆角矩形 2">
            <a:extLst>
              <a:ext uri="{FF2B5EF4-FFF2-40B4-BE49-F238E27FC236}">
                <a16:creationId xmlns:a16="http://schemas.microsoft.com/office/drawing/2014/main" id="{4BD4A318-301B-49D2-8271-8EE0421A767A}"/>
              </a:ext>
            </a:extLst>
          </p:cNvPr>
          <p:cNvSpPr/>
          <p:nvPr/>
        </p:nvSpPr>
        <p:spPr>
          <a:xfrm>
            <a:off x="7210425" y="104775"/>
            <a:ext cx="2181225" cy="1003589"/>
          </a:xfrm>
          <a:prstGeom prst="wedgeRoundRectCallout">
            <a:avLst>
              <a:gd name="adj1" fmla="val -89187"/>
              <a:gd name="adj2" fmla="val 19316"/>
              <a:gd name="adj3" fmla="val 1666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zh-CN" altLang="en-US" b="1" dirty="0">
                <a:solidFill>
                  <a:schemeClr val="tx1"/>
                </a:solidFill>
              </a:rPr>
              <a:t>基于目的地转发</a:t>
            </a:r>
            <a:endParaRPr lang="en-US" altLang="zh-CN" b="1" dirty="0">
              <a:solidFill>
                <a:schemeClr val="tx1"/>
              </a:solidFill>
            </a:endParaRPr>
          </a:p>
          <a:p>
            <a:pPr marL="285750" indent="-285750">
              <a:buFont typeface="Wingdings" panose="05000000000000000000" pitchFamily="2" charset="2"/>
              <a:buChar char="p"/>
            </a:pPr>
            <a:r>
              <a:rPr lang="zh-CN" altLang="en-US" b="1" dirty="0">
                <a:solidFill>
                  <a:schemeClr val="tx1"/>
                </a:solidFill>
              </a:rPr>
              <a:t>通用转发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42" presetClass="path" presetSubtype="0" accel="50000" decel="50000" fill="hold" nodeType="withEffect">
                                  <p:stCondLst>
                                    <p:cond delay="0"/>
                                  </p:stCondLst>
                                  <p:childTnLst>
                                    <p:animMotion origin="layout" path="M -3.75E-6 1.11022E-16 L 0.00052 0.10718 " pathEditMode="relative" rAng="0" ptsTypes="AA">
                                      <p:cBhvr>
                                        <p:cTn id="9" dur="2000" fill="hold"/>
                                        <p:tgtEl>
                                          <p:spTgt spid="27"/>
                                        </p:tgtEl>
                                        <p:attrNameLst>
                                          <p:attrName>ppt_x</p:attrName>
                                          <p:attrName>ppt_y</p:attrName>
                                        </p:attrNameLst>
                                      </p:cBhvr>
                                      <p:rCtr x="26" y="5347"/>
                                    </p:animMotion>
                                  </p:childTnLst>
                                </p:cTn>
                              </p:par>
                              <p:par>
                                <p:cTn id="10" presetID="42" presetClass="path" presetSubtype="0" accel="50000" decel="50000" fill="hold" nodeType="withEffect">
                                  <p:stCondLst>
                                    <p:cond delay="0"/>
                                  </p:stCondLst>
                                  <p:childTnLst>
                                    <p:animMotion origin="layout" path="M -4.375E-6 1.85185E-6 L 0.00013 -0.05417 " pathEditMode="relative" rAng="0" ptsTypes="AA">
                                      <p:cBhvr>
                                        <p:cTn id="11" dur="2000" fill="hold"/>
                                        <p:tgtEl>
                                          <p:spTgt spid="7"/>
                                        </p:tgtEl>
                                        <p:attrNameLst>
                                          <p:attrName>ppt_x</p:attrName>
                                          <p:attrName>ppt_y</p:attrName>
                                        </p:attrNameLst>
                                      </p:cBhvr>
                                      <p:rCtr x="0"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5804"/>
            <a:ext cx="10515600" cy="894622"/>
          </a:xfrm>
        </p:spPr>
        <p:txBody>
          <a:bodyPr>
            <a:normAutofit fontScale="90000"/>
          </a:bodyPr>
          <a:lstStyle/>
          <a:p>
            <a:r>
              <a:rPr lang="en-US" altLang="zh-CN" sz="4800" dirty="0"/>
              <a:t>Longest prefix matching </a:t>
            </a:r>
            <a:r>
              <a:rPr lang="zh-CN" altLang="en-US" sz="4800" dirty="0">
                <a:latin typeface="+mn-ea"/>
                <a:ea typeface="+mn-ea"/>
              </a:rPr>
              <a:t>最长前缀匹配规则</a:t>
            </a:r>
            <a:endParaRPr lang="en-US" sz="4800" dirty="0">
              <a:latin typeface="+mn-ea"/>
              <a:ea typeface="+mn-ea"/>
            </a:endParaRPr>
          </a:p>
        </p:txBody>
      </p:sp>
      <p:sp>
        <p:nvSpPr>
          <p:cNvPr id="20" name="Rectangle 20"/>
          <p:cNvSpPr>
            <a:spLocks noChangeArrowheads="1"/>
          </p:cNvSpPr>
          <p:nvPr/>
        </p:nvSpPr>
        <p:spPr bwMode="auto">
          <a:xfrm>
            <a:off x="991564" y="1552275"/>
            <a:ext cx="9199355" cy="1801908"/>
          </a:xfrm>
          <a:prstGeom prst="rect">
            <a:avLst/>
          </a:prstGeom>
          <a:solidFill>
            <a:schemeClr val="bg1"/>
          </a:solidFill>
          <a:ln w="19050">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1" name="Text Box 19"/>
          <p:cNvSpPr txBox="1">
            <a:spLocks noChangeArrowheads="1"/>
          </p:cNvSpPr>
          <p:nvPr/>
        </p:nvSpPr>
        <p:spPr bwMode="auto">
          <a:xfrm>
            <a:off x="1173712" y="1775465"/>
            <a:ext cx="883505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914400" rtl="0" eaLnBrk="1" fontAlgn="auto" latinLnBrk="0" hangingPunct="1">
              <a:spcBef>
                <a:spcPts val="0"/>
              </a:spcBef>
              <a:spcAft>
                <a:spcPts val="0"/>
              </a:spcAft>
              <a:buClrTx/>
              <a:buSzTx/>
              <a:buFontTx/>
              <a:buNone/>
              <a:defRPr/>
            </a:pPr>
            <a:r>
              <a:rPr kumimoji="0" lang="zh-CN" altLang="en-US" sz="3000" b="0" i="0" u="none" strike="noStrike" kern="1200" cap="none" spc="0" normalizeH="0" baseline="0" noProof="0" dirty="0">
                <a:ln>
                  <a:noFill/>
                </a:ln>
                <a:solidFill>
                  <a:prstClr val="black"/>
                </a:solidFill>
                <a:effectLst/>
                <a:uLnTx/>
                <a:uFillTx/>
                <a:latin typeface="+mn-ea"/>
                <a:ea typeface="+mn-ea"/>
                <a:cs typeface="+mn-cs"/>
              </a:rPr>
              <a:t>当有多个匹配时，路由器在转发表中寻找</a:t>
            </a:r>
            <a:r>
              <a:rPr kumimoji="0" lang="zh-CN" altLang="en-US" sz="3000" b="1" i="0" u="sng" strike="noStrike" kern="1200" cap="none" spc="0" normalizeH="0" baseline="0" noProof="0" dirty="0">
                <a:ln>
                  <a:noFill/>
                </a:ln>
                <a:solidFill>
                  <a:prstClr val="black"/>
                </a:solidFill>
                <a:effectLst/>
                <a:uLnTx/>
                <a:uFillTx/>
                <a:latin typeface="+mn-ea"/>
                <a:ea typeface="+mn-ea"/>
                <a:cs typeface="+mn-cs"/>
              </a:rPr>
              <a:t>最长的匹配项</a:t>
            </a:r>
            <a:r>
              <a:rPr kumimoji="0" lang="zh-CN" altLang="en-US" sz="3000" b="0" i="0" u="none" strike="noStrike" kern="1200" cap="none" spc="0" normalizeH="0" baseline="0" noProof="0" dirty="0">
                <a:ln>
                  <a:noFill/>
                </a:ln>
                <a:solidFill>
                  <a:prstClr val="black"/>
                </a:solidFill>
                <a:effectLst/>
                <a:uLnTx/>
                <a:uFillTx/>
                <a:latin typeface="+mn-ea"/>
                <a:ea typeface="+mn-ea"/>
                <a:cs typeface="+mn-cs"/>
              </a:rPr>
              <a:t>，并向与最长前缀匹配相关联的</a:t>
            </a:r>
            <a:r>
              <a:rPr kumimoji="0" lang="zh-CN" altLang="en-US" sz="3000" b="1" i="0" u="sng" strike="noStrike" kern="1200" cap="none" spc="0" normalizeH="0" baseline="0" noProof="0" dirty="0">
                <a:ln>
                  <a:noFill/>
                </a:ln>
                <a:solidFill>
                  <a:prstClr val="black"/>
                </a:solidFill>
                <a:effectLst/>
                <a:uLnTx/>
                <a:uFillTx/>
                <a:latin typeface="+mn-ea"/>
                <a:ea typeface="+mn-ea"/>
                <a:cs typeface="+mn-cs"/>
              </a:rPr>
              <a:t>链路</a:t>
            </a:r>
            <a:r>
              <a:rPr kumimoji="0" lang="zh-CN" altLang="en-US" sz="3000" i="0" u="none" strike="noStrike" kern="1200" cap="none" spc="0" normalizeH="0" baseline="0" noProof="0" dirty="0">
                <a:ln>
                  <a:noFill/>
                </a:ln>
                <a:solidFill>
                  <a:prstClr val="black"/>
                </a:solidFill>
                <a:effectLst/>
                <a:uLnTx/>
                <a:uFillTx/>
                <a:latin typeface="+mn-ea"/>
                <a:ea typeface="+mn-ea"/>
                <a:cs typeface="+mn-cs"/>
              </a:rPr>
              <a:t>接口</a:t>
            </a:r>
            <a:r>
              <a:rPr kumimoji="0" lang="zh-CN" altLang="en-US" sz="3000" b="0" i="0" u="none" strike="noStrike" kern="1200" cap="none" spc="0" normalizeH="0" baseline="0" noProof="0" dirty="0">
                <a:ln>
                  <a:noFill/>
                </a:ln>
                <a:solidFill>
                  <a:prstClr val="black"/>
                </a:solidFill>
                <a:effectLst/>
                <a:uLnTx/>
                <a:uFillTx/>
                <a:latin typeface="+mn-ea"/>
                <a:ea typeface="+mn-ea"/>
                <a:cs typeface="+mn-cs"/>
              </a:rPr>
              <a:t>转发分组。</a:t>
            </a:r>
            <a:endParaRPr kumimoji="0" lang="en-US" altLang="en-US" sz="3000" b="0" i="0" u="none" strike="noStrike" kern="1200" cap="none" spc="0" normalizeH="0" baseline="0" noProof="0" dirty="0">
              <a:ln>
                <a:noFill/>
              </a:ln>
              <a:solidFill>
                <a:prstClr val="black"/>
              </a:solidFill>
              <a:effectLst/>
              <a:uLnTx/>
              <a:uFillTx/>
              <a:latin typeface="+mn-ea"/>
              <a:ea typeface="+mn-ea"/>
              <a:cs typeface="+mn-cs"/>
            </a:endParaRPr>
          </a:p>
        </p:txBody>
      </p:sp>
      <p:sp>
        <p:nvSpPr>
          <p:cNvPr id="22" name="Text Box 22"/>
          <p:cNvSpPr txBox="1">
            <a:spLocks noChangeArrowheads="1"/>
          </p:cNvSpPr>
          <p:nvPr/>
        </p:nvSpPr>
        <p:spPr bwMode="auto">
          <a:xfrm>
            <a:off x="1115390" y="1235421"/>
            <a:ext cx="6957226"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longest prefix match </a:t>
            </a:r>
            <a:r>
              <a:rPr kumimoji="0" lang="zh-CN" altLang="en-US" sz="3200" b="1" i="0" u="none" strike="noStrike" kern="1200" cap="none" spc="0" normalizeH="0" baseline="0" noProof="0" dirty="0">
                <a:ln>
                  <a:noFill/>
                </a:ln>
                <a:solidFill>
                  <a:srgbClr val="C00000"/>
                </a:solidFill>
                <a:effectLst/>
                <a:uLnTx/>
                <a:uFillTx/>
                <a:latin typeface="+mn-ea"/>
                <a:ea typeface="+mn-ea"/>
                <a:cs typeface="+mn-cs"/>
              </a:rPr>
              <a:t>最长前缀匹配规则</a:t>
            </a:r>
            <a:endParaRPr kumimoji="0" lang="en-US" altLang="en-US" sz="3200" b="1" i="0" u="none" strike="noStrike" kern="1200" cap="none" spc="0" normalizeH="0" baseline="0" noProof="0" dirty="0">
              <a:ln>
                <a:noFill/>
              </a:ln>
              <a:solidFill>
                <a:srgbClr val="C00000"/>
              </a:solidFill>
              <a:effectLst/>
              <a:uLnTx/>
              <a:uFillTx/>
              <a:latin typeface="+mn-ea"/>
              <a:ea typeface="+mn-ea"/>
              <a:cs typeface="+mn-cs"/>
            </a:endParaRPr>
          </a:p>
        </p:txBody>
      </p:sp>
      <p:grpSp>
        <p:nvGrpSpPr>
          <p:cNvPr id="3" name="Group 2"/>
          <p:cNvGrpSpPr/>
          <p:nvPr/>
        </p:nvGrpSpPr>
        <p:grpSpPr>
          <a:xfrm>
            <a:off x="2674601" y="3416024"/>
            <a:ext cx="7479325" cy="2196902"/>
            <a:chOff x="2674601" y="3416024"/>
            <a:chExt cx="7479325" cy="2196902"/>
          </a:xfrm>
        </p:grpSpPr>
        <p:sp>
          <p:nvSpPr>
            <p:cNvPr id="23" name="Rectangle 5"/>
            <p:cNvSpPr>
              <a:spLocks noChangeArrowheads="1"/>
            </p:cNvSpPr>
            <p:nvPr/>
          </p:nvSpPr>
          <p:spPr bwMode="auto">
            <a:xfrm>
              <a:off x="2674601" y="3447974"/>
              <a:ext cx="5434770" cy="216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mn-ea"/>
                  <a:ea typeface="+mn-ea"/>
                  <a:cs typeface="+mn-cs"/>
                </a:rPr>
                <a:t>目标地址范围（前缀匹配项）</a:t>
              </a:r>
              <a:r>
                <a:rPr kumimoji="0" lang="en-US" altLang="en-US" sz="1800" b="1" i="0" u="none" strike="noStrike" kern="1200" cap="none" spc="0" normalizeH="0" baseline="0" noProof="0" dirty="0">
                  <a:ln>
                    <a:noFill/>
                  </a:ln>
                  <a:solidFill>
                    <a:prstClr val="black"/>
                  </a:solidFill>
                  <a:effectLst/>
                  <a:uLnTx/>
                  <a:uFillTx/>
                  <a:latin typeface="+mn-ea"/>
                  <a:ea typeface="+mn-ea"/>
                  <a:cs typeface="+mn-cs"/>
                </a:rPr>
                <a:t>                        </a:t>
              </a: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11001000  00010111  00011</a:t>
              </a:r>
              <a:endParaRPr lang="en-US" altLang="en-US" sz="1800" dirty="0">
                <a:solidFill>
                  <a:prstClr val="black"/>
                </a:solidFill>
                <a:latin typeface="Times" pitchFamily="2"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mn-ea"/>
                  <a:ea typeface="+mn-ea"/>
                  <a:cs typeface="+mn-cs"/>
                </a:rPr>
                <a:t>其他</a:t>
              </a:r>
              <a:endParaRPr kumimoji="0" lang="en-US" altLang="en-US" sz="2000" b="0" i="0" u="none" strike="noStrike" kern="1200" cap="none" spc="0" normalizeH="0" baseline="0" noProof="0" dirty="0">
                <a:ln>
                  <a:noFill/>
                </a:ln>
                <a:solidFill>
                  <a:prstClr val="black"/>
                </a:solidFill>
                <a:effectLst/>
                <a:uLnTx/>
                <a:uFillTx/>
                <a:latin typeface="+mn-ea"/>
                <a:ea typeface="+mn-ea"/>
                <a:cs typeface="+mn-cs"/>
              </a:endParaRPr>
            </a:p>
          </p:txBody>
        </p:sp>
        <p:sp>
          <p:nvSpPr>
            <p:cNvPr id="24" name="Rectangle 24"/>
            <p:cNvSpPr>
              <a:spLocks noChangeArrowheads="1"/>
            </p:cNvSpPr>
            <p:nvPr/>
          </p:nvSpPr>
          <p:spPr bwMode="auto">
            <a:xfrm>
              <a:off x="2675214" y="3473174"/>
              <a:ext cx="7459662" cy="2106613"/>
            </a:xfrm>
            <a:prstGeom prst="rect">
              <a:avLst/>
            </a:prstGeom>
            <a:noFill/>
            <a:ln w="19050">
              <a:solidFill>
                <a:srgbClr val="0000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5" name="Line 25"/>
            <p:cNvSpPr>
              <a:spLocks noChangeShapeType="1"/>
            </p:cNvSpPr>
            <p:nvPr/>
          </p:nvSpPr>
          <p:spPr bwMode="auto">
            <a:xfrm>
              <a:off x="2675214" y="3908149"/>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p:cNvSpPr>
              <a:spLocks noChangeShapeType="1"/>
            </p:cNvSpPr>
            <p:nvPr/>
          </p:nvSpPr>
          <p:spPr bwMode="auto">
            <a:xfrm>
              <a:off x="2705376" y="4338362"/>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p:cNvSpPr>
              <a:spLocks noChangeShapeType="1"/>
            </p:cNvSpPr>
            <p:nvPr/>
          </p:nvSpPr>
          <p:spPr bwMode="auto">
            <a:xfrm>
              <a:off x="2679976" y="4757462"/>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p:cNvSpPr>
              <a:spLocks noChangeShapeType="1"/>
            </p:cNvSpPr>
            <p:nvPr/>
          </p:nvSpPr>
          <p:spPr bwMode="auto">
            <a:xfrm>
              <a:off x="2676801" y="5187674"/>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p:cNvSpPr>
              <a:spLocks noChangeShapeType="1"/>
            </p:cNvSpPr>
            <p:nvPr/>
          </p:nvSpPr>
          <p:spPr bwMode="auto">
            <a:xfrm>
              <a:off x="8109371" y="3444875"/>
              <a:ext cx="0" cy="2117725"/>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p:cNvSpPr txBox="1">
              <a:spLocks noChangeArrowheads="1"/>
            </p:cNvSpPr>
            <p:nvPr/>
          </p:nvSpPr>
          <p:spPr bwMode="auto">
            <a:xfrm>
              <a:off x="8158438" y="3416024"/>
              <a:ext cx="1981199"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mn-ea"/>
                  <a:ea typeface="+mn-ea"/>
                  <a:cs typeface="+mn-cs"/>
                </a:rPr>
                <a:t>链路接口</a:t>
              </a:r>
              <a:endParaRPr kumimoji="0" lang="en-US" altLang="zh-CN" sz="1800" b="1" i="0" u="none" strike="noStrike" kern="1200" cap="none" spc="0" normalizeH="0" baseline="0" noProof="0" dirty="0">
                <a:ln>
                  <a:noFill/>
                </a:ln>
                <a:solidFill>
                  <a:prstClr val="black"/>
                </a:solidFill>
                <a:effectLst/>
                <a:uLnTx/>
                <a:uFillTx/>
                <a:latin typeface="+mn-ea"/>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mn-ea"/>
                  <a:ea typeface="+mn-ea"/>
                  <a:cs typeface="+mn-cs"/>
                </a:rPr>
                <a:t>0</a:t>
              </a: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mn-ea"/>
                  <a:ea typeface="+mn-ea"/>
                  <a:cs typeface="+mn-cs"/>
                </a:rPr>
                <a:t>1</a:t>
              </a: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mn-ea"/>
                  <a:ea typeface="+mn-ea"/>
                  <a:cs typeface="+mn-cs"/>
                </a:rPr>
                <a:t>2</a:t>
              </a: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mn-ea"/>
                  <a:ea typeface="+mn-ea"/>
                  <a:cs typeface="+mn-cs"/>
                </a:rPr>
                <a:t>3</a:t>
              </a:r>
            </a:p>
          </p:txBody>
        </p:sp>
        <p:sp>
          <p:nvSpPr>
            <p:cNvPr id="8" name="TextBox 7"/>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grpSp>
      <p:grpSp>
        <p:nvGrpSpPr>
          <p:cNvPr id="4" name="Group 3"/>
          <p:cNvGrpSpPr/>
          <p:nvPr/>
        </p:nvGrpSpPr>
        <p:grpSpPr>
          <a:xfrm>
            <a:off x="789703" y="5747609"/>
            <a:ext cx="8749613" cy="903606"/>
            <a:chOff x="789703" y="5747609"/>
            <a:chExt cx="8749613" cy="903606"/>
          </a:xfrm>
        </p:grpSpPr>
        <p:sp>
          <p:nvSpPr>
            <p:cNvPr id="33" name="Rectangle 7"/>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Courier New" panose="02070309020205020404" pitchFamily="49" charset="0"/>
                </a:rPr>
                <a:t>11001000  00010111  00011000  10101010 </a:t>
              </a:r>
            </a:p>
          </p:txBody>
        </p:sp>
        <p:sp>
          <p:nvSpPr>
            <p:cNvPr id="34" name="Text Box 8"/>
            <p:cNvSpPr txBox="1">
              <a:spLocks noChangeArrowheads="1"/>
            </p:cNvSpPr>
            <p:nvPr/>
          </p:nvSpPr>
          <p:spPr bwMode="auto">
            <a:xfrm>
              <a:off x="789703" y="5882891"/>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00099"/>
                  </a:solidFill>
                  <a:effectLst/>
                  <a:uLnTx/>
                  <a:uFillTx/>
                  <a:latin typeface="+mn-ea"/>
                  <a:ea typeface="+mn-ea"/>
                  <a:cs typeface="+mn-cs"/>
                </a:rPr>
                <a:t>示例：</a:t>
              </a:r>
              <a:endParaRPr kumimoji="0" lang="en-US" altLang="en-US" sz="2400" b="0" i="0" u="none" strike="noStrike" kern="1200" cap="none" spc="0" normalizeH="0" baseline="0" noProof="0" dirty="0">
                <a:ln>
                  <a:noFill/>
                </a:ln>
                <a:solidFill>
                  <a:srgbClr val="000099"/>
                </a:solidFill>
                <a:effectLst/>
                <a:uLnTx/>
                <a:uFillTx/>
                <a:latin typeface="+mn-ea"/>
                <a:ea typeface="+mn-ea"/>
                <a:cs typeface="+mn-cs"/>
              </a:endParaRPr>
            </a:p>
          </p:txBody>
        </p:sp>
        <p:sp>
          <p:nvSpPr>
            <p:cNvPr id="36" name="Text Box 15"/>
            <p:cNvSpPr txBox="1">
              <a:spLocks noChangeArrowheads="1"/>
            </p:cNvSpPr>
            <p:nvPr/>
          </p:nvSpPr>
          <p:spPr bwMode="auto">
            <a:xfrm>
              <a:off x="8186060" y="5747609"/>
              <a:ext cx="13532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A3"/>
                  </a:solidFill>
                  <a:effectLst/>
                  <a:uLnTx/>
                  <a:uFillTx/>
                  <a:latin typeface="+mn-ea"/>
                  <a:ea typeface="+mn-ea"/>
                  <a:cs typeface="+mn-cs"/>
                </a:rPr>
                <a:t>哪个接口</a:t>
              </a:r>
              <a:r>
                <a:rPr kumimoji="0" lang="en-US" altLang="en-US" sz="2000" b="0" i="0" u="none" strike="noStrike" kern="1200" cap="none" spc="0" normalizeH="0" baseline="0" noProof="0" dirty="0">
                  <a:ln>
                    <a:noFill/>
                  </a:ln>
                  <a:solidFill>
                    <a:srgbClr val="0000A3"/>
                  </a:solidFill>
                  <a:effectLst/>
                  <a:uLnTx/>
                  <a:uFillTx/>
                  <a:latin typeface="+mn-ea"/>
                  <a:ea typeface="+mn-ea"/>
                  <a:cs typeface="+mn-cs"/>
                </a:rPr>
                <a:t>?</a:t>
              </a:r>
            </a:p>
          </p:txBody>
        </p:sp>
        <p:sp>
          <p:nvSpPr>
            <p:cNvPr id="37" name="Text Box 16"/>
            <p:cNvSpPr txBox="1">
              <a:spLocks noChangeArrowheads="1"/>
            </p:cNvSpPr>
            <p:nvPr/>
          </p:nvSpPr>
          <p:spPr bwMode="auto">
            <a:xfrm>
              <a:off x="8178869" y="6233982"/>
              <a:ext cx="13532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A3"/>
                  </a:solidFill>
                  <a:effectLst/>
                  <a:uLnTx/>
                  <a:uFillTx/>
                  <a:latin typeface="+mn-ea"/>
                  <a:ea typeface="+mn-ea"/>
                  <a:cs typeface="+mn-cs"/>
                </a:rPr>
                <a:t>哪个接口</a:t>
              </a:r>
              <a:r>
                <a:rPr kumimoji="0" lang="en-US" altLang="en-US" sz="2000" b="0" i="0" u="none" strike="noStrike" kern="1200" cap="none" spc="0" normalizeH="0" baseline="0" noProof="0" dirty="0">
                  <a:ln>
                    <a:noFill/>
                  </a:ln>
                  <a:solidFill>
                    <a:srgbClr val="0000A3"/>
                  </a:solidFill>
                  <a:effectLst/>
                  <a:uLnTx/>
                  <a:uFillTx/>
                  <a:latin typeface="+mn-ea"/>
                  <a:ea typeface="+mn-ea"/>
                  <a:cs typeface="+mn-cs"/>
                </a:rPr>
                <a:t>?</a:t>
              </a:r>
            </a:p>
          </p:txBody>
        </p:sp>
        <p:sp>
          <p:nvSpPr>
            <p:cNvPr id="44" name="Text Box 9"/>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Courier New" panose="02070309020205020404" pitchFamily="49" charset="0"/>
                </a:rPr>
                <a:t>11001000  00010111  00010110  10100001 </a:t>
              </a:r>
            </a:p>
          </p:txBody>
        </p:sp>
      </p:grpSp>
      <p:sp>
        <p:nvSpPr>
          <p:cNvPr id="31"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19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zh-CN" altLang="en-US" dirty="0">
                <a:cs typeface="Calibri" panose="020F0502020204030204" pitchFamily="34" charset="0"/>
              </a:rPr>
              <a:t>网络层：数据平面</a:t>
            </a:r>
            <a:endParaRPr lang="en-US" dirty="0">
              <a:cs typeface="Calibri" panose="020F0502020204030204" pitchFamily="34" charset="0"/>
            </a:endParaRPr>
          </a:p>
        </p:txBody>
      </p:sp>
      <p:sp>
        <p:nvSpPr>
          <p:cNvPr id="9" name="Rectangle 4"/>
          <p:cNvSpPr>
            <a:spLocks noGrp="1" noChangeArrowheads="1"/>
          </p:cNvSpPr>
          <p:nvPr>
            <p:ph sz="half" idx="2"/>
          </p:nvPr>
        </p:nvSpPr>
        <p:spPr>
          <a:xfrm>
            <a:off x="570089" y="1428299"/>
            <a:ext cx="6618109" cy="5001077"/>
          </a:xfrm>
        </p:spPr>
        <p:txBody>
          <a:bodyPr>
            <a:noAutofit/>
          </a:bodyPr>
          <a:lstStyle/>
          <a:p>
            <a:pPr marL="408305" indent="-278130">
              <a:spcBef>
                <a:spcPts val="600"/>
              </a:spcBef>
            </a:pPr>
            <a:r>
              <a:rPr lang="zh-CN" altLang="en-US" sz="3200" dirty="0">
                <a:latin typeface="+mn-ea"/>
                <a:cs typeface="Arial" panose="020B0604020202020204" pitchFamily="34" charset="0"/>
              </a:rPr>
              <a:t>网络层：概述</a:t>
            </a:r>
            <a:endParaRPr lang="en-US" altLang="en-US" sz="3200" dirty="0">
              <a:latin typeface="+mn-ea"/>
              <a:cs typeface="Arial" panose="020B0604020202020204" pitchFamily="34" charset="0"/>
            </a:endParaRPr>
          </a:p>
          <a:p>
            <a:pPr lvl="1">
              <a:spcBef>
                <a:spcPts val="0"/>
              </a:spcBef>
            </a:pPr>
            <a:r>
              <a:rPr lang="zh-CN" altLang="en-US" sz="2800" dirty="0">
                <a:latin typeface="+mn-ea"/>
                <a:cs typeface="Arial" panose="020B0604020202020204" pitchFamily="34" charset="0"/>
              </a:rPr>
              <a:t>数据平面</a:t>
            </a:r>
            <a:endParaRPr lang="en-US" altLang="en-US" sz="2800" dirty="0">
              <a:latin typeface="+mn-ea"/>
              <a:cs typeface="Arial" panose="020B0604020202020204" pitchFamily="34" charset="0"/>
            </a:endParaRPr>
          </a:p>
          <a:p>
            <a:pPr lvl="1">
              <a:spcBef>
                <a:spcPts val="0"/>
              </a:spcBef>
            </a:pPr>
            <a:r>
              <a:rPr lang="zh-CN" altLang="en-US" sz="2800" dirty="0">
                <a:latin typeface="+mn-ea"/>
                <a:cs typeface="Arial" panose="020B0604020202020204" pitchFamily="34" charset="0"/>
              </a:rPr>
              <a:t>控制平面</a:t>
            </a:r>
            <a:endParaRPr lang="en-US" altLang="en-US" sz="2800" dirty="0">
              <a:latin typeface="+mn-ea"/>
              <a:cs typeface="Arial" panose="020B0604020202020204" pitchFamily="34" charset="0"/>
            </a:endParaRPr>
          </a:p>
        </p:txBody>
      </p:sp>
      <p:pic>
        <p:nvPicPr>
          <p:cNvPr id="6" name="Picture 5" descr="A train crossing a bridge over a body of water&#10;&#10;Description automatically generated"/>
          <p:cNvPicPr>
            <a:picLocks noChangeAspect="1"/>
          </p:cNvPicPr>
          <p:nvPr/>
        </p:nvPicPr>
        <p:blipFill>
          <a:blip r:embed="rId3"/>
          <a:stretch>
            <a:fillRect/>
          </a:stretch>
        </p:blipFill>
        <p:spPr>
          <a:xfrm>
            <a:off x="8015288" y="1379196"/>
            <a:ext cx="3102316" cy="2326737"/>
          </a:xfrm>
          <a:prstGeom prst="rect">
            <a:avLst/>
          </a:prstGeom>
        </p:spPr>
      </p:pic>
      <p:sp>
        <p:nvSpPr>
          <p:cNvPr id="7" name="Rectangle 4"/>
          <p:cNvSpPr txBox="1">
            <a:spLocks noChangeArrowheads="1"/>
          </p:cNvSpPr>
          <p:nvPr/>
        </p:nvSpPr>
        <p:spPr>
          <a:xfrm>
            <a:off x="6186488" y="4277300"/>
            <a:ext cx="6005512"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r>
              <a:rPr lang="zh-CN" altLang="en-US" sz="3200" dirty="0">
                <a:latin typeface="Times New Roman" panose="02020603050405020304" pitchFamily="18" charset="0"/>
                <a:cs typeface="Times New Roman" panose="02020603050405020304" pitchFamily="18" charset="0"/>
              </a:rPr>
              <a:t>通用转发与</a:t>
            </a:r>
            <a:r>
              <a:rPr lang="en-US" altLang="en-US" sz="3200" dirty="0">
                <a:latin typeface="Times New Roman" panose="02020603050405020304" pitchFamily="18" charset="0"/>
                <a:cs typeface="Times New Roman" panose="02020603050405020304" pitchFamily="18" charset="0"/>
              </a:rPr>
              <a:t>SDN</a:t>
            </a:r>
          </a:p>
          <a:p>
            <a:pPr lvl="1">
              <a:spcBef>
                <a:spcPts val="0"/>
              </a:spcBef>
            </a:pPr>
            <a:r>
              <a:rPr lang="zh-CN" altLang="en-US" sz="2800" dirty="0">
                <a:latin typeface="Times New Roman" panose="02020603050405020304" pitchFamily="18" charset="0"/>
                <a:cs typeface="Times New Roman" panose="02020603050405020304" pitchFamily="18" charset="0"/>
              </a:rPr>
              <a:t>匹配</a:t>
            </a:r>
            <a:r>
              <a:rPr lang="en-US" altLang="en-US"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动作</a:t>
            </a:r>
            <a:endParaRPr lang="en-US" altLang="en-US" sz="2800" dirty="0">
              <a:latin typeface="Times New Roman" panose="02020603050405020304" pitchFamily="18" charset="0"/>
              <a:cs typeface="Times New Roman" panose="02020603050405020304" pitchFamily="18" charset="0"/>
            </a:endParaRPr>
          </a:p>
          <a:p>
            <a:pPr lvl="1">
              <a:spcBef>
                <a:spcPts val="0"/>
              </a:spcBef>
            </a:pPr>
            <a:r>
              <a:rPr lang="en-US" altLang="en-US" sz="2800" dirty="0">
                <a:latin typeface="Times New Roman" panose="02020603050405020304" pitchFamily="18" charset="0"/>
                <a:cs typeface="Times New Roman" panose="02020603050405020304" pitchFamily="18" charset="0"/>
              </a:rPr>
              <a:t>OpenFlow: </a:t>
            </a:r>
            <a:r>
              <a:rPr lang="zh-CN" altLang="en-US" sz="2800" dirty="0">
                <a:latin typeface="Times New Roman" panose="02020603050405020304" pitchFamily="18" charset="0"/>
                <a:cs typeface="Times New Roman" panose="02020603050405020304" pitchFamily="18" charset="0"/>
              </a:rPr>
              <a:t>匹配加动作操作</a:t>
            </a:r>
            <a:endParaRPr lang="en-US" altLang="en-US" dirty="0">
              <a:latin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4"/>
          </p:nvPr>
        </p:nvSpPr>
        <p:spPr>
          <a:xfrm>
            <a:off x="9219616" y="6465391"/>
            <a:ext cx="2743200" cy="365125"/>
          </a:xfrm>
        </p:spPr>
        <p:txBody>
          <a:bodyPr/>
          <a:lstStyle/>
          <a:p>
            <a:r>
              <a:rPr lang="en-US" dirty="0"/>
              <a:t>Network Layer: 4-</a:t>
            </a:r>
            <a:fld id="{C4204591-24BD-A542-B9D5-F8D8A88D2FEE}" type="slidenum">
              <a:rPr lang="en-US" smtClean="0"/>
              <a:t>2</a:t>
            </a:fld>
            <a:endParaRPr lang="en-US" dirty="0"/>
          </a:p>
        </p:txBody>
      </p:sp>
      <p:sp>
        <p:nvSpPr>
          <p:cNvPr id="10" name="Rectangle 4"/>
          <p:cNvSpPr txBox="1">
            <a:spLocks noChangeArrowheads="1"/>
          </p:cNvSpPr>
          <p:nvPr/>
        </p:nvSpPr>
        <p:spPr>
          <a:xfrm>
            <a:off x="563462" y="2806957"/>
            <a:ext cx="6618109" cy="3461321"/>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spcBef>
                <a:spcPts val="600"/>
              </a:spcBef>
            </a:pPr>
            <a:r>
              <a:rPr lang="zh-CN" altLang="en-US" sz="3200" dirty="0">
                <a:latin typeface="Times New Roman" panose="02020603050405020304" pitchFamily="18" charset="0"/>
                <a:cs typeface="Times New Roman" panose="02020603050405020304" pitchFamily="18" charset="0"/>
              </a:rPr>
              <a:t>路由器工作原理</a:t>
            </a:r>
            <a:endParaRPr lang="en-US" altLang="ja-JP" sz="32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输入端口，交换结构，输出端口</a:t>
            </a:r>
            <a:endParaRPr lang="en-US" altLang="ja-JP" sz="28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分组调度</a:t>
            </a:r>
            <a:endParaRPr lang="en-US" altLang="zh-CN" sz="3200" dirty="0">
              <a:latin typeface="Times New Roman" panose="02020603050405020304" pitchFamily="18" charset="0"/>
              <a:cs typeface="Times New Roman" panose="02020603050405020304" pitchFamily="18" charset="0"/>
            </a:endParaRPr>
          </a:p>
          <a:p>
            <a:pPr marL="130175" indent="0">
              <a:spcBef>
                <a:spcPts val="600"/>
              </a:spcBef>
              <a:buNone/>
            </a:pPr>
            <a:r>
              <a:rPr lang="en-US" altLang="en-US" sz="3200" dirty="0">
                <a:latin typeface="Times New Roman" panose="02020603050405020304" pitchFamily="18" charset="0"/>
                <a:cs typeface="Times New Roman" panose="02020603050405020304" pitchFamily="18" charset="0"/>
              </a:rPr>
              <a:t>IP: </a:t>
            </a:r>
            <a:r>
              <a:rPr lang="zh-CN" altLang="en-US" sz="3200" dirty="0">
                <a:latin typeface="Times New Roman" panose="02020603050405020304" pitchFamily="18" charset="0"/>
                <a:cs typeface="Times New Roman" panose="02020603050405020304" pitchFamily="18" charset="0"/>
              </a:rPr>
              <a:t>网际协议</a:t>
            </a:r>
            <a:endParaRPr lang="en-US" altLang="en-US" sz="32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数据报格式</a:t>
            </a:r>
            <a:endParaRPr lang="en-US" altLang="zh-CN" sz="28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编址</a:t>
            </a:r>
            <a:endParaRPr lang="en-US" altLang="en-US" sz="28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网络地址转换</a:t>
            </a:r>
            <a:endParaRPr lang="en-US" altLang="en-US" sz="2800" dirty="0">
              <a:latin typeface="Times New Roman" panose="02020603050405020304" pitchFamily="18" charset="0"/>
              <a:cs typeface="Times New Roman" panose="02020603050405020304" pitchFamily="18" charset="0"/>
            </a:endParaRPr>
          </a:p>
          <a:p>
            <a:pPr lvl="1">
              <a:spcBef>
                <a:spcPts val="0"/>
              </a:spcBef>
            </a:pPr>
            <a:r>
              <a:rPr lang="en-US" altLang="en-US" sz="2800" dirty="0">
                <a:latin typeface="Times New Roman" panose="02020603050405020304" pitchFamily="18" charset="0"/>
                <a:cs typeface="Times New Roman" panose="02020603050405020304" pitchFamily="18" charset="0"/>
              </a:rPr>
              <a:t>IPv6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5804"/>
            <a:ext cx="10515600" cy="894622"/>
          </a:xfrm>
        </p:spPr>
        <p:txBody>
          <a:bodyPr>
            <a:normAutofit fontScale="90000"/>
          </a:bodyPr>
          <a:lstStyle/>
          <a:p>
            <a:r>
              <a:rPr lang="en-US" altLang="zh-CN" sz="4800" dirty="0"/>
              <a:t>Longest prefix matching </a:t>
            </a:r>
            <a:r>
              <a:rPr lang="zh-CN" altLang="en-US" sz="4800" dirty="0">
                <a:latin typeface="+mn-ea"/>
                <a:ea typeface="+mn-ea"/>
              </a:rPr>
              <a:t>最长前缀匹配规则</a:t>
            </a:r>
            <a:endParaRPr lang="en-US" sz="4800" dirty="0"/>
          </a:p>
        </p:txBody>
      </p:sp>
      <p:sp>
        <p:nvSpPr>
          <p:cNvPr id="20" name="Rectangle 20"/>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1" name="Text Box 19"/>
          <p:cNvSpPr txBox="1">
            <a:spLocks noChangeArrowheads="1"/>
          </p:cNvSpPr>
          <p:nvPr/>
        </p:nvSpPr>
        <p:spPr bwMode="auto">
          <a:xfrm>
            <a:off x="1128092" y="1821969"/>
            <a:ext cx="924835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914400" rtl="0" eaLnBrk="1" fontAlgn="auto" latinLnBrk="0" hangingPunct="1">
              <a:spcBef>
                <a:spcPts val="0"/>
              </a:spcBef>
              <a:spcAft>
                <a:spcPts val="0"/>
              </a:spcAft>
              <a:buClrTx/>
              <a:buSzTx/>
              <a:buFontTx/>
              <a:buNone/>
              <a:defRPr/>
            </a:pPr>
            <a:r>
              <a:rPr kumimoji="0" lang="zh-CN" altLang="en-US" sz="3000" b="0" i="0" u="none" strike="noStrike" kern="1200" cap="none" spc="0" normalizeH="0" baseline="0" noProof="0" dirty="0">
                <a:ln>
                  <a:noFill/>
                </a:ln>
                <a:solidFill>
                  <a:prstClr val="black"/>
                </a:solidFill>
                <a:effectLst/>
                <a:uLnTx/>
                <a:uFillTx/>
                <a:latin typeface="+mn-ea"/>
                <a:ea typeface="+mn-ea"/>
                <a:cs typeface="+mn-cs"/>
              </a:rPr>
              <a:t>当有多个匹配时，路由器在转发表中寻找</a:t>
            </a:r>
            <a:r>
              <a:rPr kumimoji="0" lang="zh-CN" altLang="en-US" sz="3000" b="1" i="0" u="sng" strike="noStrike" kern="1200" cap="none" spc="0" normalizeH="0" baseline="0" noProof="0" dirty="0">
                <a:ln>
                  <a:noFill/>
                </a:ln>
                <a:solidFill>
                  <a:prstClr val="black"/>
                </a:solidFill>
                <a:effectLst/>
                <a:uLnTx/>
                <a:uFillTx/>
                <a:latin typeface="+mn-ea"/>
                <a:ea typeface="+mn-ea"/>
                <a:cs typeface="+mn-cs"/>
              </a:rPr>
              <a:t>最长的匹配项</a:t>
            </a:r>
            <a:r>
              <a:rPr kumimoji="0" lang="zh-CN" altLang="en-US" sz="3000" b="0" i="0" u="none" strike="noStrike" kern="1200" cap="none" spc="0" normalizeH="0" baseline="0" noProof="0" dirty="0">
                <a:ln>
                  <a:noFill/>
                </a:ln>
                <a:solidFill>
                  <a:prstClr val="black"/>
                </a:solidFill>
                <a:effectLst/>
                <a:uLnTx/>
                <a:uFillTx/>
                <a:latin typeface="+mn-ea"/>
                <a:ea typeface="+mn-ea"/>
                <a:cs typeface="+mn-cs"/>
              </a:rPr>
              <a:t>，并向与最长前缀匹配相关联的</a:t>
            </a:r>
            <a:r>
              <a:rPr kumimoji="0" lang="zh-CN" altLang="en-US" sz="3000" b="1" i="0" u="sng" strike="noStrike" kern="1200" cap="none" spc="0" normalizeH="0" baseline="0" noProof="0" dirty="0">
                <a:ln>
                  <a:noFill/>
                </a:ln>
                <a:solidFill>
                  <a:prstClr val="black"/>
                </a:solidFill>
                <a:effectLst/>
                <a:uLnTx/>
                <a:uFillTx/>
                <a:latin typeface="+mn-ea"/>
                <a:ea typeface="+mn-ea"/>
                <a:cs typeface="+mn-cs"/>
              </a:rPr>
              <a:t>链路</a:t>
            </a:r>
            <a:r>
              <a:rPr kumimoji="0" lang="zh-CN" altLang="en-US" sz="3000" i="0" u="none" strike="noStrike" kern="1200" cap="none" spc="0" normalizeH="0" baseline="0" noProof="0" dirty="0">
                <a:ln>
                  <a:noFill/>
                </a:ln>
                <a:solidFill>
                  <a:prstClr val="black"/>
                </a:solidFill>
                <a:effectLst/>
                <a:uLnTx/>
                <a:uFillTx/>
                <a:latin typeface="+mn-ea"/>
                <a:ea typeface="+mn-ea"/>
                <a:cs typeface="+mn-cs"/>
              </a:rPr>
              <a:t>接口</a:t>
            </a:r>
            <a:r>
              <a:rPr kumimoji="0" lang="zh-CN" altLang="en-US" sz="3000" b="0" i="0" u="none" strike="noStrike" kern="1200" cap="none" spc="0" normalizeH="0" baseline="0" noProof="0" dirty="0">
                <a:ln>
                  <a:noFill/>
                </a:ln>
                <a:solidFill>
                  <a:prstClr val="black"/>
                </a:solidFill>
                <a:effectLst/>
                <a:uLnTx/>
                <a:uFillTx/>
                <a:latin typeface="+mn-ea"/>
                <a:ea typeface="+mn-ea"/>
                <a:cs typeface="+mn-cs"/>
              </a:rPr>
              <a:t>转发分组。</a:t>
            </a:r>
            <a:endParaRPr kumimoji="0" lang="en-US" altLang="en-US" sz="3000" b="0" i="0" u="none" strike="noStrike" kern="1200" cap="none" spc="0" normalizeH="0" baseline="0" noProof="0" dirty="0">
              <a:ln>
                <a:noFill/>
              </a:ln>
              <a:solidFill>
                <a:prstClr val="black"/>
              </a:solidFill>
              <a:effectLst/>
              <a:uLnTx/>
              <a:uFillTx/>
              <a:latin typeface="+mn-ea"/>
              <a:ea typeface="+mn-ea"/>
              <a:cs typeface="+mn-cs"/>
            </a:endParaRPr>
          </a:p>
        </p:txBody>
      </p:sp>
      <p:sp>
        <p:nvSpPr>
          <p:cNvPr id="22" name="Text Box 22"/>
          <p:cNvSpPr txBox="1">
            <a:spLocks noChangeArrowheads="1"/>
          </p:cNvSpPr>
          <p:nvPr/>
        </p:nvSpPr>
        <p:spPr bwMode="auto">
          <a:xfrm>
            <a:off x="1115390" y="1235421"/>
            <a:ext cx="6957226"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longest prefix match </a:t>
            </a:r>
            <a:r>
              <a:rPr kumimoji="0" lang="zh-CN" altLang="en-US" sz="3200" b="1" i="0" u="none" strike="noStrike" kern="1200" cap="none" spc="0" normalizeH="0" baseline="0" noProof="0" dirty="0">
                <a:ln>
                  <a:noFill/>
                </a:ln>
                <a:solidFill>
                  <a:srgbClr val="C00000"/>
                </a:solidFill>
                <a:effectLst/>
                <a:uLnTx/>
                <a:uFillTx/>
                <a:latin typeface="+mn-ea"/>
                <a:ea typeface="+mn-ea"/>
                <a:cs typeface="+mn-cs"/>
              </a:rPr>
              <a:t>最长前缀匹配规则</a:t>
            </a:r>
            <a:endParaRPr kumimoji="0" lang="en-US" altLang="en-US" sz="3200" b="1" i="0" u="none" strike="noStrike" kern="1200" cap="none" spc="0" normalizeH="0" baseline="0" noProof="0" dirty="0">
              <a:ln>
                <a:noFill/>
              </a:ln>
              <a:solidFill>
                <a:srgbClr val="C00000"/>
              </a:solidFill>
              <a:effectLst/>
              <a:uLnTx/>
              <a:uFillTx/>
              <a:latin typeface="+mn-ea"/>
              <a:ea typeface="+mn-ea"/>
              <a:cs typeface="+mn-cs"/>
            </a:endParaRPr>
          </a:p>
        </p:txBody>
      </p:sp>
      <p:sp>
        <p:nvSpPr>
          <p:cNvPr id="23" name="Rectangle 5"/>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702030302020204" pitchFamily="66"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MS PGothic" panose="020B0600070205080204" pitchFamily="34" charset="-128"/>
                <a:cs typeface="+mn-cs"/>
              </a:rPr>
              <a:t>           </a:t>
            </a:r>
          </a:p>
        </p:txBody>
      </p:sp>
      <p:sp>
        <p:nvSpPr>
          <p:cNvPr id="24" name="Rectangle 24"/>
          <p:cNvSpPr>
            <a:spLocks noChangeArrowheads="1"/>
          </p:cNvSpPr>
          <p:nvPr/>
        </p:nvSpPr>
        <p:spPr bwMode="auto">
          <a:xfrm>
            <a:off x="2675214" y="3473174"/>
            <a:ext cx="7459662" cy="2106613"/>
          </a:xfrm>
          <a:prstGeom prst="rect">
            <a:avLst/>
          </a:prstGeom>
          <a:noFill/>
          <a:ln w="19050">
            <a:solidFill>
              <a:srgbClr val="0000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5" name="Line 25"/>
          <p:cNvSpPr>
            <a:spLocks noChangeShapeType="1"/>
          </p:cNvSpPr>
          <p:nvPr/>
        </p:nvSpPr>
        <p:spPr bwMode="auto">
          <a:xfrm>
            <a:off x="2675214" y="3908149"/>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p:cNvSpPr>
            <a:spLocks noChangeShapeType="1"/>
          </p:cNvSpPr>
          <p:nvPr/>
        </p:nvSpPr>
        <p:spPr bwMode="auto">
          <a:xfrm>
            <a:off x="2705376" y="4338362"/>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p:cNvSpPr>
            <a:spLocks noChangeShapeType="1"/>
          </p:cNvSpPr>
          <p:nvPr/>
        </p:nvSpPr>
        <p:spPr bwMode="auto">
          <a:xfrm>
            <a:off x="2679976" y="4757462"/>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p:cNvSpPr>
            <a:spLocks noChangeShapeType="1"/>
          </p:cNvSpPr>
          <p:nvPr/>
        </p:nvSpPr>
        <p:spPr bwMode="auto">
          <a:xfrm>
            <a:off x="2676801" y="5187674"/>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p:cNvSpPr>
            <a:spLocks noChangeShapeType="1"/>
          </p:cNvSpPr>
          <p:nvPr/>
        </p:nvSpPr>
        <p:spPr bwMode="auto">
          <a:xfrm>
            <a:off x="8109371" y="3444875"/>
            <a:ext cx="0" cy="2117725"/>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3</a:t>
            </a:r>
          </a:p>
        </p:txBody>
      </p:sp>
      <p:sp>
        <p:nvSpPr>
          <p:cNvPr id="33" name="Rectangle 7"/>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Courier New" panose="02070309020205020404" pitchFamily="49" charset="0"/>
              </a:rPr>
              <a:t>11001000  00010111  00011000  10101010 </a:t>
            </a:r>
          </a:p>
        </p:txBody>
      </p:sp>
      <p:sp>
        <p:nvSpPr>
          <p:cNvPr id="34" name="Text Box 8"/>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a:t>
            </a:r>
          </a:p>
        </p:txBody>
      </p:sp>
      <p:sp>
        <p:nvSpPr>
          <p:cNvPr id="36" name="Text Box 15"/>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MS PGothic" panose="020B0600070205080204" pitchFamily="34" charset="-128"/>
                <a:cs typeface="+mn-cs"/>
              </a:rPr>
              <a:t>which interface?</a:t>
            </a:r>
          </a:p>
        </p:txBody>
      </p:sp>
      <p:sp>
        <p:nvSpPr>
          <p:cNvPr id="37" name="Text Box 16"/>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MS PGothic" panose="020B0600070205080204" pitchFamily="34" charset="-128"/>
                <a:cs typeface="+mn-cs"/>
              </a:rPr>
              <a:t>which interface?</a:t>
            </a:r>
          </a:p>
        </p:txBody>
      </p:sp>
      <p:sp>
        <p:nvSpPr>
          <p:cNvPr id="8" name="TextBox 7"/>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4" name="Text Box 9"/>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Courier New" panose="02070309020205020404" pitchFamily="49" charset="0"/>
              </a:rPr>
              <a:t>11001000  00010111  00010110  10100001 </a:t>
            </a:r>
          </a:p>
        </p:txBody>
      </p:sp>
      <p:grpSp>
        <p:nvGrpSpPr>
          <p:cNvPr id="10" name="Group 9"/>
          <p:cNvGrpSpPr/>
          <p:nvPr/>
        </p:nvGrpSpPr>
        <p:grpSpPr>
          <a:xfrm>
            <a:off x="803563" y="3297382"/>
            <a:ext cx="9670473" cy="3560618"/>
            <a:chOff x="803563" y="3297382"/>
            <a:chExt cx="9670473" cy="3560618"/>
          </a:xfrm>
        </p:grpSpPr>
        <p:sp>
          <p:nvSpPr>
            <p:cNvPr id="7" name="Freeform 6"/>
            <p:cNvSpPr/>
            <p:nvPr/>
          </p:nvSpPr>
          <p:spPr>
            <a:xfrm>
              <a:off x="845127" y="3297382"/>
              <a:ext cx="9628909" cy="112221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1" fmla="*/ 110837 w 9628909"/>
                <a:gd name="connsiteY0-2" fmla="*/ 0 h 1122218"/>
                <a:gd name="connsiteX1-3" fmla="*/ 9628909 w 9628909"/>
                <a:gd name="connsiteY1-4" fmla="*/ 13854 h 1122218"/>
                <a:gd name="connsiteX2-5" fmla="*/ 9628909 w 9628909"/>
                <a:gd name="connsiteY2-6" fmla="*/ 1122218 h 1122218"/>
                <a:gd name="connsiteX3-7" fmla="*/ 5389418 w 9628909"/>
                <a:gd name="connsiteY3-8" fmla="*/ 1108364 h 1122218"/>
                <a:gd name="connsiteX4-9" fmla="*/ 5320146 w 9628909"/>
                <a:gd name="connsiteY4-10" fmla="*/ 651163 h 1122218"/>
                <a:gd name="connsiteX5-11" fmla="*/ 1856509 w 9628909"/>
                <a:gd name="connsiteY5-12" fmla="*/ 651163 h 1122218"/>
                <a:gd name="connsiteX6-13" fmla="*/ 1870364 w 9628909"/>
                <a:gd name="connsiteY6-14" fmla="*/ 1122218 h 1122218"/>
                <a:gd name="connsiteX7-15" fmla="*/ 0 w 9628909"/>
                <a:gd name="connsiteY7-16" fmla="*/ 1080654 h 1122218"/>
                <a:gd name="connsiteX8-17" fmla="*/ 110837 w 9628909"/>
                <a:gd name="connsiteY8-18" fmla="*/ 0 h 1122218"/>
                <a:gd name="connsiteX0-19" fmla="*/ 110837 w 9628909"/>
                <a:gd name="connsiteY0-20" fmla="*/ 0 h 1122218"/>
                <a:gd name="connsiteX1-21" fmla="*/ 9628909 w 9628909"/>
                <a:gd name="connsiteY1-22" fmla="*/ 13854 h 1122218"/>
                <a:gd name="connsiteX2-23" fmla="*/ 9628909 w 9628909"/>
                <a:gd name="connsiteY2-24" fmla="*/ 1122218 h 1122218"/>
                <a:gd name="connsiteX3-25" fmla="*/ 5389418 w 9628909"/>
                <a:gd name="connsiteY3-26" fmla="*/ 1108364 h 1122218"/>
                <a:gd name="connsiteX4-27" fmla="*/ 5375564 w 9628909"/>
                <a:gd name="connsiteY4-28" fmla="*/ 665017 h 1122218"/>
                <a:gd name="connsiteX5-29" fmla="*/ 1856509 w 9628909"/>
                <a:gd name="connsiteY5-30" fmla="*/ 651163 h 1122218"/>
                <a:gd name="connsiteX6-31" fmla="*/ 1870364 w 9628909"/>
                <a:gd name="connsiteY6-32" fmla="*/ 1122218 h 1122218"/>
                <a:gd name="connsiteX7-33" fmla="*/ 0 w 9628909"/>
                <a:gd name="connsiteY7-34" fmla="*/ 1080654 h 1122218"/>
                <a:gd name="connsiteX8-35" fmla="*/ 110837 w 9628909"/>
                <a:gd name="connsiteY8-36" fmla="*/ 0 h 11222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628909" h="1122218">
                  <a:moveTo>
                    <a:pt x="110837" y="0"/>
                  </a:moveTo>
                  <a:lnTo>
                    <a:pt x="9628909" y="13854"/>
                  </a:lnTo>
                  <a:lnTo>
                    <a:pt x="9628909" y="1122218"/>
                  </a:lnTo>
                  <a:lnTo>
                    <a:pt x="5389418" y="1108364"/>
                  </a:lnTo>
                  <a:lnTo>
                    <a:pt x="5375564" y="665017"/>
                  </a:lnTo>
                  <a:lnTo>
                    <a:pt x="1856509" y="651163"/>
                  </a:lnTo>
                  <a:lnTo>
                    <a:pt x="1870364" y="1122218"/>
                  </a:lnTo>
                  <a:lnTo>
                    <a:pt x="0" y="1080654"/>
                  </a:lnTo>
                  <a:lnTo>
                    <a:pt x="110837"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1634837" y="4364180"/>
              <a:ext cx="8756072" cy="1399309"/>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p:cNvSpPr/>
            <p:nvPr/>
          </p:nvSpPr>
          <p:spPr>
            <a:xfrm flipV="1">
              <a:off x="803563" y="5735782"/>
              <a:ext cx="9628909" cy="112221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1" fmla="*/ 110837 w 9628909"/>
                <a:gd name="connsiteY0-2" fmla="*/ 0 h 1122218"/>
                <a:gd name="connsiteX1-3" fmla="*/ 9628909 w 9628909"/>
                <a:gd name="connsiteY1-4" fmla="*/ 13854 h 1122218"/>
                <a:gd name="connsiteX2-5" fmla="*/ 9628909 w 9628909"/>
                <a:gd name="connsiteY2-6" fmla="*/ 1122218 h 1122218"/>
                <a:gd name="connsiteX3-7" fmla="*/ 5389418 w 9628909"/>
                <a:gd name="connsiteY3-8" fmla="*/ 1108364 h 1122218"/>
                <a:gd name="connsiteX4-9" fmla="*/ 5320146 w 9628909"/>
                <a:gd name="connsiteY4-10" fmla="*/ 651163 h 1122218"/>
                <a:gd name="connsiteX5-11" fmla="*/ 1856509 w 9628909"/>
                <a:gd name="connsiteY5-12" fmla="*/ 651163 h 1122218"/>
                <a:gd name="connsiteX6-13" fmla="*/ 1870364 w 9628909"/>
                <a:gd name="connsiteY6-14" fmla="*/ 1122218 h 1122218"/>
                <a:gd name="connsiteX7-15" fmla="*/ 0 w 9628909"/>
                <a:gd name="connsiteY7-16" fmla="*/ 1080654 h 1122218"/>
                <a:gd name="connsiteX8-17" fmla="*/ 110837 w 9628909"/>
                <a:gd name="connsiteY8-18" fmla="*/ 0 h 1122218"/>
                <a:gd name="connsiteX0-19" fmla="*/ 110837 w 9628909"/>
                <a:gd name="connsiteY0-20" fmla="*/ 0 h 1122218"/>
                <a:gd name="connsiteX1-21" fmla="*/ 9628909 w 9628909"/>
                <a:gd name="connsiteY1-22" fmla="*/ 13854 h 1122218"/>
                <a:gd name="connsiteX2-23" fmla="*/ 9628909 w 9628909"/>
                <a:gd name="connsiteY2-24" fmla="*/ 1122218 h 1122218"/>
                <a:gd name="connsiteX3-25" fmla="*/ 5389418 w 9628909"/>
                <a:gd name="connsiteY3-26" fmla="*/ 1108364 h 1122218"/>
                <a:gd name="connsiteX4-27" fmla="*/ 5375564 w 9628909"/>
                <a:gd name="connsiteY4-28" fmla="*/ 665017 h 1122218"/>
                <a:gd name="connsiteX5-29" fmla="*/ 1856509 w 9628909"/>
                <a:gd name="connsiteY5-30" fmla="*/ 651163 h 1122218"/>
                <a:gd name="connsiteX6-31" fmla="*/ 1870364 w 9628909"/>
                <a:gd name="connsiteY6-32" fmla="*/ 1122218 h 1122218"/>
                <a:gd name="connsiteX7-33" fmla="*/ 0 w 9628909"/>
                <a:gd name="connsiteY7-34" fmla="*/ 1080654 h 1122218"/>
                <a:gd name="connsiteX8-35" fmla="*/ 110837 w 9628909"/>
                <a:gd name="connsiteY8-36" fmla="*/ 0 h 1122218"/>
                <a:gd name="connsiteX0-37" fmla="*/ 110837 w 9628909"/>
                <a:gd name="connsiteY0-38" fmla="*/ 0 h 1122218"/>
                <a:gd name="connsiteX1-39" fmla="*/ 9628909 w 9628909"/>
                <a:gd name="connsiteY1-40" fmla="*/ 13854 h 1122218"/>
                <a:gd name="connsiteX2-41" fmla="*/ 9628909 w 9628909"/>
                <a:gd name="connsiteY2-42" fmla="*/ 1122218 h 1122218"/>
                <a:gd name="connsiteX3-43" fmla="*/ 5389418 w 9628909"/>
                <a:gd name="connsiteY3-44" fmla="*/ 1108364 h 1122218"/>
                <a:gd name="connsiteX4-45" fmla="*/ 5417128 w 9628909"/>
                <a:gd name="connsiteY4-46" fmla="*/ 665017 h 1122218"/>
                <a:gd name="connsiteX5-47" fmla="*/ 1856509 w 9628909"/>
                <a:gd name="connsiteY5-48" fmla="*/ 651163 h 1122218"/>
                <a:gd name="connsiteX6-49" fmla="*/ 1870364 w 9628909"/>
                <a:gd name="connsiteY6-50" fmla="*/ 1122218 h 1122218"/>
                <a:gd name="connsiteX7-51" fmla="*/ 0 w 9628909"/>
                <a:gd name="connsiteY7-52" fmla="*/ 1080654 h 1122218"/>
                <a:gd name="connsiteX8-53" fmla="*/ 110837 w 9628909"/>
                <a:gd name="connsiteY8-54" fmla="*/ 0 h 1122218"/>
                <a:gd name="connsiteX0-55" fmla="*/ 110837 w 9628909"/>
                <a:gd name="connsiteY0-56" fmla="*/ 0 h 1122218"/>
                <a:gd name="connsiteX1-57" fmla="*/ 9628909 w 9628909"/>
                <a:gd name="connsiteY1-58" fmla="*/ 13854 h 1122218"/>
                <a:gd name="connsiteX2-59" fmla="*/ 9628909 w 9628909"/>
                <a:gd name="connsiteY2-60" fmla="*/ 1122218 h 1122218"/>
                <a:gd name="connsiteX3-61" fmla="*/ 5430982 w 9628909"/>
                <a:gd name="connsiteY3-62" fmla="*/ 1094510 h 1122218"/>
                <a:gd name="connsiteX4-63" fmla="*/ 5417128 w 9628909"/>
                <a:gd name="connsiteY4-64" fmla="*/ 665017 h 1122218"/>
                <a:gd name="connsiteX5-65" fmla="*/ 1856509 w 9628909"/>
                <a:gd name="connsiteY5-66" fmla="*/ 651163 h 1122218"/>
                <a:gd name="connsiteX6-67" fmla="*/ 1870364 w 9628909"/>
                <a:gd name="connsiteY6-68" fmla="*/ 1122218 h 1122218"/>
                <a:gd name="connsiteX7-69" fmla="*/ 0 w 9628909"/>
                <a:gd name="connsiteY7-70" fmla="*/ 1080654 h 1122218"/>
                <a:gd name="connsiteX8-71" fmla="*/ 110837 w 9628909"/>
                <a:gd name="connsiteY8-72" fmla="*/ 0 h 1122218"/>
                <a:gd name="connsiteX0-73" fmla="*/ 110837 w 9628909"/>
                <a:gd name="connsiteY0-74" fmla="*/ 0 h 1122218"/>
                <a:gd name="connsiteX1-75" fmla="*/ 9628909 w 9628909"/>
                <a:gd name="connsiteY1-76" fmla="*/ 13854 h 1122218"/>
                <a:gd name="connsiteX2-77" fmla="*/ 9628909 w 9628909"/>
                <a:gd name="connsiteY2-78" fmla="*/ 1122218 h 1122218"/>
                <a:gd name="connsiteX3-79" fmla="*/ 5430982 w 9628909"/>
                <a:gd name="connsiteY3-80" fmla="*/ 1094510 h 1122218"/>
                <a:gd name="connsiteX4-81" fmla="*/ 5394363 w 9628909"/>
                <a:gd name="connsiteY4-82" fmla="*/ 668811 h 1122218"/>
                <a:gd name="connsiteX5-83" fmla="*/ 1856509 w 9628909"/>
                <a:gd name="connsiteY5-84" fmla="*/ 651163 h 1122218"/>
                <a:gd name="connsiteX6-85" fmla="*/ 1870364 w 9628909"/>
                <a:gd name="connsiteY6-86" fmla="*/ 1122218 h 1122218"/>
                <a:gd name="connsiteX7-87" fmla="*/ 0 w 9628909"/>
                <a:gd name="connsiteY7-88" fmla="*/ 1080654 h 1122218"/>
                <a:gd name="connsiteX8-89" fmla="*/ 110837 w 9628909"/>
                <a:gd name="connsiteY8-90" fmla="*/ 0 h 1122218"/>
                <a:gd name="connsiteX0-91" fmla="*/ 110837 w 9628909"/>
                <a:gd name="connsiteY0-92" fmla="*/ 0 h 1122218"/>
                <a:gd name="connsiteX1-93" fmla="*/ 9628909 w 9628909"/>
                <a:gd name="connsiteY1-94" fmla="*/ 13854 h 1122218"/>
                <a:gd name="connsiteX2-95" fmla="*/ 9628909 w 9628909"/>
                <a:gd name="connsiteY2-96" fmla="*/ 1122218 h 1122218"/>
                <a:gd name="connsiteX3-97" fmla="*/ 5389246 w 9628909"/>
                <a:gd name="connsiteY3-98" fmla="*/ 1094510 h 1122218"/>
                <a:gd name="connsiteX4-99" fmla="*/ 5394363 w 9628909"/>
                <a:gd name="connsiteY4-100" fmla="*/ 668811 h 1122218"/>
                <a:gd name="connsiteX5-101" fmla="*/ 1856509 w 9628909"/>
                <a:gd name="connsiteY5-102" fmla="*/ 651163 h 1122218"/>
                <a:gd name="connsiteX6-103" fmla="*/ 1870364 w 9628909"/>
                <a:gd name="connsiteY6-104" fmla="*/ 1122218 h 1122218"/>
                <a:gd name="connsiteX7-105" fmla="*/ 0 w 9628909"/>
                <a:gd name="connsiteY7-106" fmla="*/ 1080654 h 1122218"/>
                <a:gd name="connsiteX8-107" fmla="*/ 110837 w 9628909"/>
                <a:gd name="connsiteY8-108" fmla="*/ 0 h 11222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628909" h="1122218">
                  <a:moveTo>
                    <a:pt x="110837" y="0"/>
                  </a:moveTo>
                  <a:lnTo>
                    <a:pt x="9628909" y="13854"/>
                  </a:lnTo>
                  <a:lnTo>
                    <a:pt x="9628909" y="1122218"/>
                  </a:lnTo>
                  <a:lnTo>
                    <a:pt x="5389246" y="1094510"/>
                  </a:lnTo>
                  <a:cubicBezTo>
                    <a:pt x="5390952" y="952610"/>
                    <a:pt x="5392657" y="810711"/>
                    <a:pt x="5394363" y="668811"/>
                  </a:cubicBezTo>
                  <a:lnTo>
                    <a:pt x="1856509" y="651163"/>
                  </a:lnTo>
                  <a:lnTo>
                    <a:pt x="1870364" y="1122218"/>
                  </a:lnTo>
                  <a:lnTo>
                    <a:pt x="0" y="1080654"/>
                  </a:lnTo>
                  <a:lnTo>
                    <a:pt x="110837"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p:cNvGrpSpPr/>
          <p:nvPr/>
        </p:nvGrpSpPr>
        <p:grpSpPr>
          <a:xfrm>
            <a:off x="2701636" y="3972790"/>
            <a:ext cx="3505199" cy="2150919"/>
            <a:chOff x="2701636" y="3972790"/>
            <a:chExt cx="3505199" cy="2150919"/>
          </a:xfrm>
        </p:grpSpPr>
        <p:sp>
          <p:nvSpPr>
            <p:cNvPr id="3" name="Rectangle 2"/>
            <p:cNvSpPr/>
            <p:nvPr/>
          </p:nvSpPr>
          <p:spPr>
            <a:xfrm>
              <a:off x="2701636" y="5791200"/>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2715489" y="3972790"/>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Up-Down Arrow 4"/>
            <p:cNvSpPr/>
            <p:nvPr/>
          </p:nvSpPr>
          <p:spPr>
            <a:xfrm>
              <a:off x="4419600" y="4350327"/>
              <a:ext cx="290946" cy="1427018"/>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031673" y="4738255"/>
              <a:ext cx="106606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match!</a:t>
              </a:r>
            </a:p>
          </p:txBody>
        </p:sp>
      </p:grpSp>
      <p:sp>
        <p:nvSpPr>
          <p:cNvPr id="35"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5804"/>
            <a:ext cx="10515600" cy="894622"/>
          </a:xfrm>
        </p:spPr>
        <p:txBody>
          <a:bodyPr>
            <a:normAutofit fontScale="90000"/>
          </a:bodyPr>
          <a:lstStyle/>
          <a:p>
            <a:r>
              <a:rPr lang="en-US" altLang="zh-CN" sz="4800" dirty="0"/>
              <a:t>Longest prefix matching </a:t>
            </a:r>
            <a:r>
              <a:rPr lang="zh-CN" altLang="en-US" sz="4800" dirty="0">
                <a:latin typeface="+mn-ea"/>
                <a:ea typeface="+mn-ea"/>
              </a:rPr>
              <a:t>最长前缀匹配规则</a:t>
            </a:r>
            <a:endParaRPr lang="en-US" sz="4800" dirty="0"/>
          </a:p>
        </p:txBody>
      </p:sp>
      <p:sp>
        <p:nvSpPr>
          <p:cNvPr id="20" name="Rectangle 20"/>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1" name="Text Box 19"/>
          <p:cNvSpPr txBox="1">
            <a:spLocks noChangeArrowheads="1"/>
          </p:cNvSpPr>
          <p:nvPr/>
        </p:nvSpPr>
        <p:spPr bwMode="auto">
          <a:xfrm>
            <a:off x="1128092" y="1821969"/>
            <a:ext cx="924835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914400" rtl="0" eaLnBrk="1" fontAlgn="auto" latinLnBrk="0" hangingPunct="1">
              <a:spcBef>
                <a:spcPts val="0"/>
              </a:spcBef>
              <a:spcAft>
                <a:spcPts val="0"/>
              </a:spcAft>
              <a:buClrTx/>
              <a:buSzTx/>
              <a:buFontTx/>
              <a:buNone/>
              <a:defRPr/>
            </a:pPr>
            <a:r>
              <a:rPr kumimoji="0" lang="zh-CN" altLang="en-US" sz="3000" b="0" i="0" u="none" strike="noStrike" kern="1200" cap="none" spc="0" normalizeH="0" baseline="0" noProof="0" dirty="0">
                <a:ln>
                  <a:noFill/>
                </a:ln>
                <a:solidFill>
                  <a:prstClr val="black"/>
                </a:solidFill>
                <a:effectLst/>
                <a:uLnTx/>
                <a:uFillTx/>
                <a:latin typeface="+mn-ea"/>
                <a:ea typeface="+mn-ea"/>
                <a:cs typeface="+mn-cs"/>
              </a:rPr>
              <a:t>当有多个匹配时，路由器在转发表中寻找</a:t>
            </a:r>
            <a:r>
              <a:rPr kumimoji="0" lang="zh-CN" altLang="en-US" sz="3000" b="1" i="0" u="sng" strike="noStrike" kern="1200" cap="none" spc="0" normalizeH="0" baseline="0" noProof="0" dirty="0">
                <a:ln>
                  <a:noFill/>
                </a:ln>
                <a:solidFill>
                  <a:prstClr val="black"/>
                </a:solidFill>
                <a:effectLst/>
                <a:uLnTx/>
                <a:uFillTx/>
                <a:latin typeface="+mn-ea"/>
                <a:ea typeface="+mn-ea"/>
                <a:cs typeface="+mn-cs"/>
              </a:rPr>
              <a:t>最长的匹配项</a:t>
            </a:r>
            <a:r>
              <a:rPr kumimoji="0" lang="zh-CN" altLang="en-US" sz="3000" b="0" i="0" u="none" strike="noStrike" kern="1200" cap="none" spc="0" normalizeH="0" baseline="0" noProof="0" dirty="0">
                <a:ln>
                  <a:noFill/>
                </a:ln>
                <a:solidFill>
                  <a:prstClr val="black"/>
                </a:solidFill>
                <a:effectLst/>
                <a:uLnTx/>
                <a:uFillTx/>
                <a:latin typeface="+mn-ea"/>
                <a:ea typeface="+mn-ea"/>
                <a:cs typeface="+mn-cs"/>
              </a:rPr>
              <a:t>，并向与最长前缀匹配相关联的</a:t>
            </a:r>
            <a:r>
              <a:rPr kumimoji="0" lang="zh-CN" altLang="en-US" sz="3000" b="1" i="0" u="sng" strike="noStrike" kern="1200" cap="none" spc="0" normalizeH="0" baseline="0" noProof="0" dirty="0">
                <a:ln>
                  <a:noFill/>
                </a:ln>
                <a:solidFill>
                  <a:prstClr val="black"/>
                </a:solidFill>
                <a:effectLst/>
                <a:uLnTx/>
                <a:uFillTx/>
                <a:latin typeface="+mn-ea"/>
                <a:ea typeface="+mn-ea"/>
                <a:cs typeface="+mn-cs"/>
              </a:rPr>
              <a:t>链路</a:t>
            </a:r>
            <a:r>
              <a:rPr kumimoji="0" lang="zh-CN" altLang="en-US" sz="3000" i="0" u="none" strike="noStrike" kern="1200" cap="none" spc="0" normalizeH="0" baseline="0" noProof="0" dirty="0">
                <a:ln>
                  <a:noFill/>
                </a:ln>
                <a:solidFill>
                  <a:prstClr val="black"/>
                </a:solidFill>
                <a:effectLst/>
                <a:uLnTx/>
                <a:uFillTx/>
                <a:latin typeface="+mn-ea"/>
                <a:ea typeface="+mn-ea"/>
                <a:cs typeface="+mn-cs"/>
              </a:rPr>
              <a:t>接口</a:t>
            </a:r>
            <a:r>
              <a:rPr kumimoji="0" lang="zh-CN" altLang="en-US" sz="3000" b="0" i="0" u="none" strike="noStrike" kern="1200" cap="none" spc="0" normalizeH="0" baseline="0" noProof="0" dirty="0">
                <a:ln>
                  <a:noFill/>
                </a:ln>
                <a:solidFill>
                  <a:prstClr val="black"/>
                </a:solidFill>
                <a:effectLst/>
                <a:uLnTx/>
                <a:uFillTx/>
                <a:latin typeface="+mn-ea"/>
                <a:ea typeface="+mn-ea"/>
                <a:cs typeface="+mn-cs"/>
              </a:rPr>
              <a:t>转发分组。</a:t>
            </a:r>
            <a:endParaRPr kumimoji="0" lang="en-US" altLang="en-US" sz="3000" b="0" i="0" u="none" strike="noStrike" kern="1200" cap="none" spc="0" normalizeH="0" baseline="0" noProof="0" dirty="0">
              <a:ln>
                <a:noFill/>
              </a:ln>
              <a:solidFill>
                <a:prstClr val="black"/>
              </a:solidFill>
              <a:effectLst/>
              <a:uLnTx/>
              <a:uFillTx/>
              <a:latin typeface="+mn-ea"/>
              <a:ea typeface="+mn-ea"/>
              <a:cs typeface="+mn-cs"/>
            </a:endParaRPr>
          </a:p>
        </p:txBody>
      </p:sp>
      <p:sp>
        <p:nvSpPr>
          <p:cNvPr id="22" name="Text Box 22"/>
          <p:cNvSpPr txBox="1">
            <a:spLocks noChangeArrowheads="1"/>
          </p:cNvSpPr>
          <p:nvPr/>
        </p:nvSpPr>
        <p:spPr bwMode="auto">
          <a:xfrm>
            <a:off x="1115390" y="1235421"/>
            <a:ext cx="6957226"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longest prefix match </a:t>
            </a:r>
            <a:r>
              <a:rPr kumimoji="0" lang="zh-CN" altLang="en-US" sz="3200" b="0" i="0" u="none" strike="noStrike" kern="1200" cap="none" spc="0" normalizeH="0" baseline="0" noProof="0" dirty="0">
                <a:ln>
                  <a:noFill/>
                </a:ln>
                <a:solidFill>
                  <a:srgbClr val="C00000"/>
                </a:solidFill>
                <a:effectLst/>
                <a:uLnTx/>
                <a:uFillTx/>
                <a:latin typeface="+mn-ea"/>
                <a:ea typeface="+mn-ea"/>
                <a:cs typeface="+mn-cs"/>
              </a:rPr>
              <a:t>最长前缀匹配规则</a:t>
            </a:r>
            <a:endPar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endParaRPr>
          </a:p>
        </p:txBody>
      </p:sp>
      <p:sp>
        <p:nvSpPr>
          <p:cNvPr id="23" name="Rectangle 5"/>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702030302020204" pitchFamily="66"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MS PGothic" panose="020B0600070205080204" pitchFamily="34" charset="-128"/>
                <a:cs typeface="+mn-cs"/>
              </a:rPr>
              <a:t>           </a:t>
            </a:r>
          </a:p>
        </p:txBody>
      </p:sp>
      <p:sp>
        <p:nvSpPr>
          <p:cNvPr id="24" name="Rectangle 24"/>
          <p:cNvSpPr>
            <a:spLocks noChangeArrowheads="1"/>
          </p:cNvSpPr>
          <p:nvPr/>
        </p:nvSpPr>
        <p:spPr bwMode="auto">
          <a:xfrm>
            <a:off x="2675214" y="3473174"/>
            <a:ext cx="7459662" cy="2106613"/>
          </a:xfrm>
          <a:prstGeom prst="rect">
            <a:avLst/>
          </a:prstGeom>
          <a:noFill/>
          <a:ln w="19050">
            <a:solidFill>
              <a:srgbClr val="0000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5" name="Line 25"/>
          <p:cNvSpPr>
            <a:spLocks noChangeShapeType="1"/>
          </p:cNvSpPr>
          <p:nvPr/>
        </p:nvSpPr>
        <p:spPr bwMode="auto">
          <a:xfrm>
            <a:off x="2675214" y="3908149"/>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p:cNvSpPr>
            <a:spLocks noChangeShapeType="1"/>
          </p:cNvSpPr>
          <p:nvPr/>
        </p:nvSpPr>
        <p:spPr bwMode="auto">
          <a:xfrm>
            <a:off x="2705376" y="4338362"/>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p:cNvSpPr>
            <a:spLocks noChangeShapeType="1"/>
          </p:cNvSpPr>
          <p:nvPr/>
        </p:nvSpPr>
        <p:spPr bwMode="auto">
          <a:xfrm>
            <a:off x="2679976" y="4757462"/>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p:cNvSpPr>
            <a:spLocks noChangeShapeType="1"/>
          </p:cNvSpPr>
          <p:nvPr/>
        </p:nvSpPr>
        <p:spPr bwMode="auto">
          <a:xfrm>
            <a:off x="2676801" y="5187674"/>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p:cNvSpPr>
            <a:spLocks noChangeShapeType="1"/>
          </p:cNvSpPr>
          <p:nvPr/>
        </p:nvSpPr>
        <p:spPr bwMode="auto">
          <a:xfrm>
            <a:off x="8109371" y="3444875"/>
            <a:ext cx="0" cy="2117725"/>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3</a:t>
            </a:r>
          </a:p>
        </p:txBody>
      </p:sp>
      <p:sp>
        <p:nvSpPr>
          <p:cNvPr id="33" name="Rectangle 7"/>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Courier New" panose="02070309020205020404" pitchFamily="49" charset="0"/>
              </a:rPr>
              <a:t>11001000  00010111  00011000  10101010 </a:t>
            </a:r>
          </a:p>
        </p:txBody>
      </p:sp>
      <p:sp>
        <p:nvSpPr>
          <p:cNvPr id="34" name="Text Box 8"/>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a:t>
            </a:r>
          </a:p>
        </p:txBody>
      </p:sp>
      <p:sp>
        <p:nvSpPr>
          <p:cNvPr id="36" name="Text Box 15"/>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MS PGothic" panose="020B0600070205080204" pitchFamily="34" charset="-128"/>
                <a:cs typeface="+mn-cs"/>
              </a:rPr>
              <a:t>which interface?</a:t>
            </a:r>
          </a:p>
        </p:txBody>
      </p:sp>
      <p:sp>
        <p:nvSpPr>
          <p:cNvPr id="37" name="Text Box 16"/>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MS PGothic" panose="020B0600070205080204" pitchFamily="34" charset="-128"/>
                <a:cs typeface="+mn-cs"/>
              </a:rPr>
              <a:t>which interface?</a:t>
            </a:r>
          </a:p>
        </p:txBody>
      </p:sp>
      <p:sp>
        <p:nvSpPr>
          <p:cNvPr id="8" name="TextBox 7"/>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4" name="Text Box 9"/>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Courier New" panose="02070309020205020404" pitchFamily="49" charset="0"/>
              </a:rPr>
              <a:t>11001000  00010111  00010110  10100001 </a:t>
            </a:r>
          </a:p>
        </p:txBody>
      </p:sp>
      <p:grpSp>
        <p:nvGrpSpPr>
          <p:cNvPr id="10" name="Group 9"/>
          <p:cNvGrpSpPr/>
          <p:nvPr/>
        </p:nvGrpSpPr>
        <p:grpSpPr>
          <a:xfrm>
            <a:off x="858982" y="3297383"/>
            <a:ext cx="9628910" cy="3560617"/>
            <a:chOff x="858982" y="3297383"/>
            <a:chExt cx="9628910" cy="3560617"/>
          </a:xfrm>
        </p:grpSpPr>
        <p:sp>
          <p:nvSpPr>
            <p:cNvPr id="7" name="Freeform 6"/>
            <p:cNvSpPr/>
            <p:nvPr/>
          </p:nvSpPr>
          <p:spPr>
            <a:xfrm>
              <a:off x="858982" y="3297383"/>
              <a:ext cx="9628910" cy="1944054"/>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1" fmla="*/ 110837 w 9628909"/>
                <a:gd name="connsiteY0-2" fmla="*/ 0 h 1122218"/>
                <a:gd name="connsiteX1-3" fmla="*/ 9628909 w 9628909"/>
                <a:gd name="connsiteY1-4" fmla="*/ 13854 h 1122218"/>
                <a:gd name="connsiteX2-5" fmla="*/ 9628909 w 9628909"/>
                <a:gd name="connsiteY2-6" fmla="*/ 1122218 h 1122218"/>
                <a:gd name="connsiteX3-7" fmla="*/ 5389418 w 9628909"/>
                <a:gd name="connsiteY3-8" fmla="*/ 1108364 h 1122218"/>
                <a:gd name="connsiteX4-9" fmla="*/ 5320146 w 9628909"/>
                <a:gd name="connsiteY4-10" fmla="*/ 651163 h 1122218"/>
                <a:gd name="connsiteX5-11" fmla="*/ 1856509 w 9628909"/>
                <a:gd name="connsiteY5-12" fmla="*/ 651163 h 1122218"/>
                <a:gd name="connsiteX6-13" fmla="*/ 1870364 w 9628909"/>
                <a:gd name="connsiteY6-14" fmla="*/ 1122218 h 1122218"/>
                <a:gd name="connsiteX7-15" fmla="*/ 0 w 9628909"/>
                <a:gd name="connsiteY7-16" fmla="*/ 1080654 h 1122218"/>
                <a:gd name="connsiteX8-17" fmla="*/ 110837 w 9628909"/>
                <a:gd name="connsiteY8-18" fmla="*/ 0 h 1122218"/>
                <a:gd name="connsiteX0-19" fmla="*/ 110837 w 9628909"/>
                <a:gd name="connsiteY0-20" fmla="*/ 0 h 1122218"/>
                <a:gd name="connsiteX1-21" fmla="*/ 9628909 w 9628909"/>
                <a:gd name="connsiteY1-22" fmla="*/ 13854 h 1122218"/>
                <a:gd name="connsiteX2-23" fmla="*/ 9628909 w 9628909"/>
                <a:gd name="connsiteY2-24" fmla="*/ 1122218 h 1122218"/>
                <a:gd name="connsiteX3-25" fmla="*/ 5389418 w 9628909"/>
                <a:gd name="connsiteY3-26" fmla="*/ 1108364 h 1122218"/>
                <a:gd name="connsiteX4-27" fmla="*/ 5375564 w 9628909"/>
                <a:gd name="connsiteY4-28" fmla="*/ 665017 h 1122218"/>
                <a:gd name="connsiteX5-29" fmla="*/ 1856509 w 9628909"/>
                <a:gd name="connsiteY5-30" fmla="*/ 651163 h 1122218"/>
                <a:gd name="connsiteX6-31" fmla="*/ 1870364 w 9628909"/>
                <a:gd name="connsiteY6-32" fmla="*/ 1122218 h 1122218"/>
                <a:gd name="connsiteX7-33" fmla="*/ 0 w 9628909"/>
                <a:gd name="connsiteY7-34" fmla="*/ 1080654 h 1122218"/>
                <a:gd name="connsiteX8-35" fmla="*/ 110837 w 9628909"/>
                <a:gd name="connsiteY8-36" fmla="*/ 0 h 1122218"/>
                <a:gd name="connsiteX0-37" fmla="*/ 110837 w 9628909"/>
                <a:gd name="connsiteY0-38" fmla="*/ 0 h 1731818"/>
                <a:gd name="connsiteX1-39" fmla="*/ 9628909 w 9628909"/>
                <a:gd name="connsiteY1-40" fmla="*/ 13854 h 1731818"/>
                <a:gd name="connsiteX2-41" fmla="*/ 9628909 w 9628909"/>
                <a:gd name="connsiteY2-42" fmla="*/ 1122218 h 1731818"/>
                <a:gd name="connsiteX3-43" fmla="*/ 5389418 w 9628909"/>
                <a:gd name="connsiteY3-44" fmla="*/ 1108364 h 1731818"/>
                <a:gd name="connsiteX4-45" fmla="*/ 5375564 w 9628909"/>
                <a:gd name="connsiteY4-46" fmla="*/ 665017 h 1731818"/>
                <a:gd name="connsiteX5-47" fmla="*/ 1856509 w 9628909"/>
                <a:gd name="connsiteY5-48" fmla="*/ 651163 h 1731818"/>
                <a:gd name="connsiteX6-49" fmla="*/ 1828801 w 9628909"/>
                <a:gd name="connsiteY6-50" fmla="*/ 1731818 h 1731818"/>
                <a:gd name="connsiteX7-51" fmla="*/ 0 w 9628909"/>
                <a:gd name="connsiteY7-52" fmla="*/ 1080654 h 1731818"/>
                <a:gd name="connsiteX8-53" fmla="*/ 110837 w 9628909"/>
                <a:gd name="connsiteY8-54" fmla="*/ 0 h 1731818"/>
                <a:gd name="connsiteX0-55" fmla="*/ 0 w 9518072"/>
                <a:gd name="connsiteY0-56" fmla="*/ 0 h 1731818"/>
                <a:gd name="connsiteX1-57" fmla="*/ 9518072 w 9518072"/>
                <a:gd name="connsiteY1-58" fmla="*/ 13854 h 1731818"/>
                <a:gd name="connsiteX2-59" fmla="*/ 9518072 w 9518072"/>
                <a:gd name="connsiteY2-60" fmla="*/ 1122218 h 1731818"/>
                <a:gd name="connsiteX3-61" fmla="*/ 5278581 w 9518072"/>
                <a:gd name="connsiteY3-62" fmla="*/ 1108364 h 1731818"/>
                <a:gd name="connsiteX4-63" fmla="*/ 5264727 w 9518072"/>
                <a:gd name="connsiteY4-64" fmla="*/ 665017 h 1731818"/>
                <a:gd name="connsiteX5-65" fmla="*/ 1745672 w 9518072"/>
                <a:gd name="connsiteY5-66" fmla="*/ 651163 h 1731818"/>
                <a:gd name="connsiteX6-67" fmla="*/ 1717964 w 9518072"/>
                <a:gd name="connsiteY6-68" fmla="*/ 1731818 h 1731818"/>
                <a:gd name="connsiteX7-69" fmla="*/ 152399 w 9518072"/>
                <a:gd name="connsiteY7-70" fmla="*/ 1634836 h 1731818"/>
                <a:gd name="connsiteX8-71" fmla="*/ 0 w 9518072"/>
                <a:gd name="connsiteY8-72" fmla="*/ 0 h 1731818"/>
                <a:gd name="connsiteX0-73" fmla="*/ 0 w 9518072"/>
                <a:gd name="connsiteY0-74" fmla="*/ 0 h 1731818"/>
                <a:gd name="connsiteX1-75" fmla="*/ 9518072 w 9518072"/>
                <a:gd name="connsiteY1-76" fmla="*/ 13854 h 1731818"/>
                <a:gd name="connsiteX2-77" fmla="*/ 9518072 w 9518072"/>
                <a:gd name="connsiteY2-78" fmla="*/ 1122218 h 1731818"/>
                <a:gd name="connsiteX3-79" fmla="*/ 5278581 w 9518072"/>
                <a:gd name="connsiteY3-80" fmla="*/ 1662545 h 1731818"/>
                <a:gd name="connsiteX4-81" fmla="*/ 5264727 w 9518072"/>
                <a:gd name="connsiteY4-82" fmla="*/ 665017 h 1731818"/>
                <a:gd name="connsiteX5-83" fmla="*/ 1745672 w 9518072"/>
                <a:gd name="connsiteY5-84" fmla="*/ 651163 h 1731818"/>
                <a:gd name="connsiteX6-85" fmla="*/ 1717964 w 9518072"/>
                <a:gd name="connsiteY6-86" fmla="*/ 1731818 h 1731818"/>
                <a:gd name="connsiteX7-87" fmla="*/ 152399 w 9518072"/>
                <a:gd name="connsiteY7-88" fmla="*/ 1634836 h 1731818"/>
                <a:gd name="connsiteX8-89" fmla="*/ 0 w 9518072"/>
                <a:gd name="connsiteY8-90" fmla="*/ 0 h 1731818"/>
                <a:gd name="connsiteX0-91" fmla="*/ 0 w 9518072"/>
                <a:gd name="connsiteY0-92" fmla="*/ 0 h 1731818"/>
                <a:gd name="connsiteX1-93" fmla="*/ 9518072 w 9518072"/>
                <a:gd name="connsiteY1-94" fmla="*/ 13854 h 1731818"/>
                <a:gd name="connsiteX2-95" fmla="*/ 9518072 w 9518072"/>
                <a:gd name="connsiteY2-96" fmla="*/ 1122218 h 1731818"/>
                <a:gd name="connsiteX3-97" fmla="*/ 5278581 w 9518072"/>
                <a:gd name="connsiteY3-98" fmla="*/ 1662545 h 1731818"/>
                <a:gd name="connsiteX4-99" fmla="*/ 5264727 w 9518072"/>
                <a:gd name="connsiteY4-100" fmla="*/ 1482435 h 1731818"/>
                <a:gd name="connsiteX5-101" fmla="*/ 1745672 w 9518072"/>
                <a:gd name="connsiteY5-102" fmla="*/ 651163 h 1731818"/>
                <a:gd name="connsiteX6-103" fmla="*/ 1717964 w 9518072"/>
                <a:gd name="connsiteY6-104" fmla="*/ 1731818 h 1731818"/>
                <a:gd name="connsiteX7-105" fmla="*/ 152399 w 9518072"/>
                <a:gd name="connsiteY7-106" fmla="*/ 1634836 h 1731818"/>
                <a:gd name="connsiteX8-107" fmla="*/ 0 w 9518072"/>
                <a:gd name="connsiteY8-108" fmla="*/ 0 h 1731818"/>
                <a:gd name="connsiteX0-109" fmla="*/ 0 w 9518072"/>
                <a:gd name="connsiteY0-110" fmla="*/ 0 h 1731818"/>
                <a:gd name="connsiteX1-111" fmla="*/ 9518072 w 9518072"/>
                <a:gd name="connsiteY1-112" fmla="*/ 13854 h 1731818"/>
                <a:gd name="connsiteX2-113" fmla="*/ 9518072 w 9518072"/>
                <a:gd name="connsiteY2-114" fmla="*/ 1122218 h 1731818"/>
                <a:gd name="connsiteX3-115" fmla="*/ 5278581 w 9518072"/>
                <a:gd name="connsiteY3-116" fmla="*/ 1662545 h 1731818"/>
                <a:gd name="connsiteX4-117" fmla="*/ 5264727 w 9518072"/>
                <a:gd name="connsiteY4-118" fmla="*/ 1482435 h 1731818"/>
                <a:gd name="connsiteX5-119" fmla="*/ 1759526 w 9518072"/>
                <a:gd name="connsiteY5-120" fmla="*/ 1482436 h 1731818"/>
                <a:gd name="connsiteX6-121" fmla="*/ 1717964 w 9518072"/>
                <a:gd name="connsiteY6-122" fmla="*/ 1731818 h 1731818"/>
                <a:gd name="connsiteX7-123" fmla="*/ 152399 w 9518072"/>
                <a:gd name="connsiteY7-124" fmla="*/ 1634836 h 1731818"/>
                <a:gd name="connsiteX8-125" fmla="*/ 0 w 9518072"/>
                <a:gd name="connsiteY8-126" fmla="*/ 0 h 1731818"/>
                <a:gd name="connsiteX0-127" fmla="*/ 0 w 9518072"/>
                <a:gd name="connsiteY0-128" fmla="*/ 0 h 1731818"/>
                <a:gd name="connsiteX1-129" fmla="*/ 9518072 w 9518072"/>
                <a:gd name="connsiteY1-130" fmla="*/ 13854 h 1731818"/>
                <a:gd name="connsiteX2-131" fmla="*/ 9518072 w 9518072"/>
                <a:gd name="connsiteY2-132" fmla="*/ 1122218 h 1731818"/>
                <a:gd name="connsiteX3-133" fmla="*/ 5278581 w 9518072"/>
                <a:gd name="connsiteY3-134" fmla="*/ 1662545 h 1731818"/>
                <a:gd name="connsiteX4-135" fmla="*/ 5306291 w 9518072"/>
                <a:gd name="connsiteY4-136" fmla="*/ 1510144 h 1731818"/>
                <a:gd name="connsiteX5-137" fmla="*/ 1759526 w 9518072"/>
                <a:gd name="connsiteY5-138" fmla="*/ 1482436 h 1731818"/>
                <a:gd name="connsiteX6-139" fmla="*/ 1717964 w 9518072"/>
                <a:gd name="connsiteY6-140" fmla="*/ 1731818 h 1731818"/>
                <a:gd name="connsiteX7-141" fmla="*/ 152399 w 9518072"/>
                <a:gd name="connsiteY7-142" fmla="*/ 1634836 h 1731818"/>
                <a:gd name="connsiteX8-143" fmla="*/ 0 w 9518072"/>
                <a:gd name="connsiteY8-144" fmla="*/ 0 h 1731818"/>
                <a:gd name="connsiteX0-145" fmla="*/ 0 w 9531927"/>
                <a:gd name="connsiteY0-146" fmla="*/ 0 h 1925782"/>
                <a:gd name="connsiteX1-147" fmla="*/ 9518072 w 9531927"/>
                <a:gd name="connsiteY1-148" fmla="*/ 13854 h 1925782"/>
                <a:gd name="connsiteX2-149" fmla="*/ 9531927 w 9531927"/>
                <a:gd name="connsiteY2-150" fmla="*/ 1925782 h 1925782"/>
                <a:gd name="connsiteX3-151" fmla="*/ 5278581 w 9531927"/>
                <a:gd name="connsiteY3-152" fmla="*/ 1662545 h 1925782"/>
                <a:gd name="connsiteX4-153" fmla="*/ 5306291 w 9531927"/>
                <a:gd name="connsiteY4-154" fmla="*/ 1510144 h 1925782"/>
                <a:gd name="connsiteX5-155" fmla="*/ 1759526 w 9531927"/>
                <a:gd name="connsiteY5-156" fmla="*/ 1482436 h 1925782"/>
                <a:gd name="connsiteX6-157" fmla="*/ 1717964 w 9531927"/>
                <a:gd name="connsiteY6-158" fmla="*/ 1731818 h 1925782"/>
                <a:gd name="connsiteX7-159" fmla="*/ 152399 w 9531927"/>
                <a:gd name="connsiteY7-160" fmla="*/ 1634836 h 1925782"/>
                <a:gd name="connsiteX8-161" fmla="*/ 0 w 9531927"/>
                <a:gd name="connsiteY8-162" fmla="*/ 0 h 1925782"/>
                <a:gd name="connsiteX0-163" fmla="*/ 0 w 9531927"/>
                <a:gd name="connsiteY0-164" fmla="*/ 0 h 1939636"/>
                <a:gd name="connsiteX1-165" fmla="*/ 9518072 w 9531927"/>
                <a:gd name="connsiteY1-166" fmla="*/ 13854 h 1939636"/>
                <a:gd name="connsiteX2-167" fmla="*/ 9531927 w 9531927"/>
                <a:gd name="connsiteY2-168" fmla="*/ 1925782 h 1939636"/>
                <a:gd name="connsiteX3-169" fmla="*/ 5292436 w 9531927"/>
                <a:gd name="connsiteY3-170" fmla="*/ 1939636 h 1939636"/>
                <a:gd name="connsiteX4-171" fmla="*/ 5306291 w 9531927"/>
                <a:gd name="connsiteY4-172" fmla="*/ 1510144 h 1939636"/>
                <a:gd name="connsiteX5-173" fmla="*/ 1759526 w 9531927"/>
                <a:gd name="connsiteY5-174" fmla="*/ 1482436 h 1939636"/>
                <a:gd name="connsiteX6-175" fmla="*/ 1717964 w 9531927"/>
                <a:gd name="connsiteY6-176" fmla="*/ 1731818 h 1939636"/>
                <a:gd name="connsiteX7-177" fmla="*/ 152399 w 9531927"/>
                <a:gd name="connsiteY7-178" fmla="*/ 1634836 h 1939636"/>
                <a:gd name="connsiteX8-179" fmla="*/ 0 w 9531927"/>
                <a:gd name="connsiteY8-180" fmla="*/ 0 h 1939636"/>
                <a:gd name="connsiteX0-181" fmla="*/ 0 w 9531927"/>
                <a:gd name="connsiteY0-182" fmla="*/ 0 h 1939637"/>
                <a:gd name="connsiteX1-183" fmla="*/ 9518072 w 9531927"/>
                <a:gd name="connsiteY1-184" fmla="*/ 13854 h 1939637"/>
                <a:gd name="connsiteX2-185" fmla="*/ 9531927 w 9531927"/>
                <a:gd name="connsiteY2-186" fmla="*/ 1925782 h 1939637"/>
                <a:gd name="connsiteX3-187" fmla="*/ 5292436 w 9531927"/>
                <a:gd name="connsiteY3-188" fmla="*/ 1939636 h 1939637"/>
                <a:gd name="connsiteX4-189" fmla="*/ 5306291 w 9531927"/>
                <a:gd name="connsiteY4-190" fmla="*/ 1510144 h 1939637"/>
                <a:gd name="connsiteX5-191" fmla="*/ 1759526 w 9531927"/>
                <a:gd name="connsiteY5-192" fmla="*/ 1482436 h 1939637"/>
                <a:gd name="connsiteX6-193" fmla="*/ 1704109 w 9531927"/>
                <a:gd name="connsiteY6-194" fmla="*/ 1939637 h 1939637"/>
                <a:gd name="connsiteX7-195" fmla="*/ 152399 w 9531927"/>
                <a:gd name="connsiteY7-196" fmla="*/ 1634836 h 1939637"/>
                <a:gd name="connsiteX8-197" fmla="*/ 0 w 9531927"/>
                <a:gd name="connsiteY8-198" fmla="*/ 0 h 1939637"/>
                <a:gd name="connsiteX0-199" fmla="*/ 96983 w 9628910"/>
                <a:gd name="connsiteY0-200" fmla="*/ 0 h 1939637"/>
                <a:gd name="connsiteX1-201" fmla="*/ 9615055 w 9628910"/>
                <a:gd name="connsiteY1-202" fmla="*/ 13854 h 1939637"/>
                <a:gd name="connsiteX2-203" fmla="*/ 9628910 w 9628910"/>
                <a:gd name="connsiteY2-204" fmla="*/ 1925782 h 1939637"/>
                <a:gd name="connsiteX3-205" fmla="*/ 5389419 w 9628910"/>
                <a:gd name="connsiteY3-206" fmla="*/ 1939636 h 1939637"/>
                <a:gd name="connsiteX4-207" fmla="*/ 5403274 w 9628910"/>
                <a:gd name="connsiteY4-208" fmla="*/ 1510144 h 1939637"/>
                <a:gd name="connsiteX5-209" fmla="*/ 1856509 w 9628910"/>
                <a:gd name="connsiteY5-210" fmla="*/ 1482436 h 1939637"/>
                <a:gd name="connsiteX6-211" fmla="*/ 1801092 w 9628910"/>
                <a:gd name="connsiteY6-212" fmla="*/ 1939637 h 1939637"/>
                <a:gd name="connsiteX7-213" fmla="*/ 0 w 9628910"/>
                <a:gd name="connsiteY7-214" fmla="*/ 1884218 h 1939637"/>
                <a:gd name="connsiteX8-215" fmla="*/ 96983 w 9628910"/>
                <a:gd name="connsiteY8-216" fmla="*/ 0 h 1939637"/>
                <a:gd name="connsiteX0-217" fmla="*/ 96983 w 9628910"/>
                <a:gd name="connsiteY0-218" fmla="*/ 0 h 1944054"/>
                <a:gd name="connsiteX1-219" fmla="*/ 9615055 w 9628910"/>
                <a:gd name="connsiteY1-220" fmla="*/ 13854 h 1944054"/>
                <a:gd name="connsiteX2-221" fmla="*/ 9628910 w 9628910"/>
                <a:gd name="connsiteY2-222" fmla="*/ 1925782 h 1944054"/>
                <a:gd name="connsiteX3-223" fmla="*/ 5349662 w 9628910"/>
                <a:gd name="connsiteY3-224" fmla="*/ 1944054 h 1944054"/>
                <a:gd name="connsiteX4-225" fmla="*/ 5403274 w 9628910"/>
                <a:gd name="connsiteY4-226" fmla="*/ 1510144 h 1944054"/>
                <a:gd name="connsiteX5-227" fmla="*/ 1856509 w 9628910"/>
                <a:gd name="connsiteY5-228" fmla="*/ 1482436 h 1944054"/>
                <a:gd name="connsiteX6-229" fmla="*/ 1801092 w 9628910"/>
                <a:gd name="connsiteY6-230" fmla="*/ 1939637 h 1944054"/>
                <a:gd name="connsiteX7-231" fmla="*/ 0 w 9628910"/>
                <a:gd name="connsiteY7-232" fmla="*/ 1884218 h 1944054"/>
                <a:gd name="connsiteX8-233" fmla="*/ 96983 w 9628910"/>
                <a:gd name="connsiteY8-234" fmla="*/ 0 h 1944054"/>
                <a:gd name="connsiteX0-235" fmla="*/ 96983 w 9628910"/>
                <a:gd name="connsiteY0-236" fmla="*/ 0 h 1944054"/>
                <a:gd name="connsiteX1-237" fmla="*/ 9615055 w 9628910"/>
                <a:gd name="connsiteY1-238" fmla="*/ 13854 h 1944054"/>
                <a:gd name="connsiteX2-239" fmla="*/ 9628910 w 9628910"/>
                <a:gd name="connsiteY2-240" fmla="*/ 1925782 h 1944054"/>
                <a:gd name="connsiteX3-241" fmla="*/ 5349662 w 9628910"/>
                <a:gd name="connsiteY3-242" fmla="*/ 1944054 h 1944054"/>
                <a:gd name="connsiteX4-243" fmla="*/ 5341431 w 9628910"/>
                <a:gd name="connsiteY4-244" fmla="*/ 1505726 h 1944054"/>
                <a:gd name="connsiteX5-245" fmla="*/ 1856509 w 9628910"/>
                <a:gd name="connsiteY5-246" fmla="*/ 1482436 h 1944054"/>
                <a:gd name="connsiteX6-247" fmla="*/ 1801092 w 9628910"/>
                <a:gd name="connsiteY6-248" fmla="*/ 1939637 h 1944054"/>
                <a:gd name="connsiteX7-249" fmla="*/ 0 w 9628910"/>
                <a:gd name="connsiteY7-250" fmla="*/ 1884218 h 1944054"/>
                <a:gd name="connsiteX8-251" fmla="*/ 96983 w 9628910"/>
                <a:gd name="connsiteY8-252" fmla="*/ 0 h 19440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628910" h="1944054">
                  <a:moveTo>
                    <a:pt x="96983" y="0"/>
                  </a:moveTo>
                  <a:lnTo>
                    <a:pt x="9615055" y="13854"/>
                  </a:lnTo>
                  <a:lnTo>
                    <a:pt x="9628910" y="1925782"/>
                  </a:lnTo>
                  <a:lnTo>
                    <a:pt x="5349662" y="1944054"/>
                  </a:lnTo>
                  <a:lnTo>
                    <a:pt x="5341431" y="1505726"/>
                  </a:lnTo>
                  <a:lnTo>
                    <a:pt x="1856509" y="1482436"/>
                  </a:lnTo>
                  <a:lnTo>
                    <a:pt x="1801092" y="1939637"/>
                  </a:ln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2299855" y="5112326"/>
              <a:ext cx="8118764" cy="1052948"/>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p:cNvSpPr/>
            <p:nvPr/>
          </p:nvSpPr>
          <p:spPr>
            <a:xfrm flipV="1">
              <a:off x="900546" y="5915892"/>
              <a:ext cx="9531927" cy="94210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1" fmla="*/ 110837 w 9628909"/>
                <a:gd name="connsiteY0-2" fmla="*/ 0 h 1122218"/>
                <a:gd name="connsiteX1-3" fmla="*/ 9628909 w 9628909"/>
                <a:gd name="connsiteY1-4" fmla="*/ 13854 h 1122218"/>
                <a:gd name="connsiteX2-5" fmla="*/ 9628909 w 9628909"/>
                <a:gd name="connsiteY2-6" fmla="*/ 1122218 h 1122218"/>
                <a:gd name="connsiteX3-7" fmla="*/ 5389418 w 9628909"/>
                <a:gd name="connsiteY3-8" fmla="*/ 1108364 h 1122218"/>
                <a:gd name="connsiteX4-9" fmla="*/ 5320146 w 9628909"/>
                <a:gd name="connsiteY4-10" fmla="*/ 651163 h 1122218"/>
                <a:gd name="connsiteX5-11" fmla="*/ 1856509 w 9628909"/>
                <a:gd name="connsiteY5-12" fmla="*/ 651163 h 1122218"/>
                <a:gd name="connsiteX6-13" fmla="*/ 1870364 w 9628909"/>
                <a:gd name="connsiteY6-14" fmla="*/ 1122218 h 1122218"/>
                <a:gd name="connsiteX7-15" fmla="*/ 0 w 9628909"/>
                <a:gd name="connsiteY7-16" fmla="*/ 1080654 h 1122218"/>
                <a:gd name="connsiteX8-17" fmla="*/ 110837 w 9628909"/>
                <a:gd name="connsiteY8-18" fmla="*/ 0 h 1122218"/>
                <a:gd name="connsiteX0-19" fmla="*/ 110837 w 9628909"/>
                <a:gd name="connsiteY0-20" fmla="*/ 0 h 1122218"/>
                <a:gd name="connsiteX1-21" fmla="*/ 9628909 w 9628909"/>
                <a:gd name="connsiteY1-22" fmla="*/ 13854 h 1122218"/>
                <a:gd name="connsiteX2-23" fmla="*/ 9628909 w 9628909"/>
                <a:gd name="connsiteY2-24" fmla="*/ 1122218 h 1122218"/>
                <a:gd name="connsiteX3-25" fmla="*/ 5389418 w 9628909"/>
                <a:gd name="connsiteY3-26" fmla="*/ 1108364 h 1122218"/>
                <a:gd name="connsiteX4-27" fmla="*/ 5375564 w 9628909"/>
                <a:gd name="connsiteY4-28" fmla="*/ 665017 h 1122218"/>
                <a:gd name="connsiteX5-29" fmla="*/ 1856509 w 9628909"/>
                <a:gd name="connsiteY5-30" fmla="*/ 651163 h 1122218"/>
                <a:gd name="connsiteX6-31" fmla="*/ 1870364 w 9628909"/>
                <a:gd name="connsiteY6-32" fmla="*/ 1122218 h 1122218"/>
                <a:gd name="connsiteX7-33" fmla="*/ 0 w 9628909"/>
                <a:gd name="connsiteY7-34" fmla="*/ 1080654 h 1122218"/>
                <a:gd name="connsiteX8-35" fmla="*/ 110837 w 9628909"/>
                <a:gd name="connsiteY8-36" fmla="*/ 0 h 1122218"/>
                <a:gd name="connsiteX0-37" fmla="*/ 110837 w 9628909"/>
                <a:gd name="connsiteY0-38" fmla="*/ 0 h 1122218"/>
                <a:gd name="connsiteX1-39" fmla="*/ 9628909 w 9628909"/>
                <a:gd name="connsiteY1-40" fmla="*/ 13854 h 1122218"/>
                <a:gd name="connsiteX2-41" fmla="*/ 9628909 w 9628909"/>
                <a:gd name="connsiteY2-42" fmla="*/ 1122218 h 1122218"/>
                <a:gd name="connsiteX3-43" fmla="*/ 5389418 w 9628909"/>
                <a:gd name="connsiteY3-44" fmla="*/ 1108364 h 1122218"/>
                <a:gd name="connsiteX4-45" fmla="*/ 5417128 w 9628909"/>
                <a:gd name="connsiteY4-46" fmla="*/ 665017 h 1122218"/>
                <a:gd name="connsiteX5-47" fmla="*/ 1856509 w 9628909"/>
                <a:gd name="connsiteY5-48" fmla="*/ 651163 h 1122218"/>
                <a:gd name="connsiteX6-49" fmla="*/ 1870364 w 9628909"/>
                <a:gd name="connsiteY6-50" fmla="*/ 1122218 h 1122218"/>
                <a:gd name="connsiteX7-51" fmla="*/ 0 w 9628909"/>
                <a:gd name="connsiteY7-52" fmla="*/ 1080654 h 1122218"/>
                <a:gd name="connsiteX8-53" fmla="*/ 110837 w 9628909"/>
                <a:gd name="connsiteY8-54" fmla="*/ 0 h 1122218"/>
                <a:gd name="connsiteX0-55" fmla="*/ 110837 w 9628909"/>
                <a:gd name="connsiteY0-56" fmla="*/ 0 h 1122218"/>
                <a:gd name="connsiteX1-57" fmla="*/ 9628909 w 9628909"/>
                <a:gd name="connsiteY1-58" fmla="*/ 13854 h 1122218"/>
                <a:gd name="connsiteX2-59" fmla="*/ 9628909 w 9628909"/>
                <a:gd name="connsiteY2-60" fmla="*/ 1122218 h 1122218"/>
                <a:gd name="connsiteX3-61" fmla="*/ 5430982 w 9628909"/>
                <a:gd name="connsiteY3-62" fmla="*/ 1094510 h 1122218"/>
                <a:gd name="connsiteX4-63" fmla="*/ 5417128 w 9628909"/>
                <a:gd name="connsiteY4-64" fmla="*/ 665017 h 1122218"/>
                <a:gd name="connsiteX5-65" fmla="*/ 1856509 w 9628909"/>
                <a:gd name="connsiteY5-66" fmla="*/ 651163 h 1122218"/>
                <a:gd name="connsiteX6-67" fmla="*/ 1870364 w 9628909"/>
                <a:gd name="connsiteY6-68" fmla="*/ 1122218 h 1122218"/>
                <a:gd name="connsiteX7-69" fmla="*/ 0 w 9628909"/>
                <a:gd name="connsiteY7-70" fmla="*/ 1080654 h 1122218"/>
                <a:gd name="connsiteX8-71" fmla="*/ 110837 w 9628909"/>
                <a:gd name="connsiteY8-72" fmla="*/ 0 h 1122218"/>
                <a:gd name="connsiteX0-73" fmla="*/ 110837 w 9628909"/>
                <a:gd name="connsiteY0-74" fmla="*/ 0 h 1122218"/>
                <a:gd name="connsiteX1-75" fmla="*/ 9628909 w 9628909"/>
                <a:gd name="connsiteY1-76" fmla="*/ 13854 h 1122218"/>
                <a:gd name="connsiteX2-77" fmla="*/ 9628909 w 9628909"/>
                <a:gd name="connsiteY2-78" fmla="*/ 1122218 h 1122218"/>
                <a:gd name="connsiteX3-79" fmla="*/ 5430982 w 9628909"/>
                <a:gd name="connsiteY3-80" fmla="*/ 1094510 h 1122218"/>
                <a:gd name="connsiteX4-81" fmla="*/ 5417128 w 9628909"/>
                <a:gd name="connsiteY4-82" fmla="*/ 665017 h 1122218"/>
                <a:gd name="connsiteX5-83" fmla="*/ 1884218 w 9628909"/>
                <a:gd name="connsiteY5-84" fmla="*/ 138545 h 1122218"/>
                <a:gd name="connsiteX6-85" fmla="*/ 1870364 w 9628909"/>
                <a:gd name="connsiteY6-86" fmla="*/ 1122218 h 1122218"/>
                <a:gd name="connsiteX7-87" fmla="*/ 0 w 9628909"/>
                <a:gd name="connsiteY7-88" fmla="*/ 1080654 h 1122218"/>
                <a:gd name="connsiteX8-89" fmla="*/ 110837 w 9628909"/>
                <a:gd name="connsiteY8-90" fmla="*/ 0 h 1122218"/>
                <a:gd name="connsiteX0-91" fmla="*/ 110837 w 9628909"/>
                <a:gd name="connsiteY0-92" fmla="*/ 0 h 1122218"/>
                <a:gd name="connsiteX1-93" fmla="*/ 9628909 w 9628909"/>
                <a:gd name="connsiteY1-94" fmla="*/ 13854 h 1122218"/>
                <a:gd name="connsiteX2-95" fmla="*/ 9628909 w 9628909"/>
                <a:gd name="connsiteY2-96" fmla="*/ 1122218 h 1122218"/>
                <a:gd name="connsiteX3-97" fmla="*/ 5430982 w 9628909"/>
                <a:gd name="connsiteY3-98" fmla="*/ 1094510 h 1122218"/>
                <a:gd name="connsiteX4-99" fmla="*/ 5430982 w 9628909"/>
                <a:gd name="connsiteY4-100" fmla="*/ 207817 h 1122218"/>
                <a:gd name="connsiteX5-101" fmla="*/ 1884218 w 9628909"/>
                <a:gd name="connsiteY5-102" fmla="*/ 138545 h 1122218"/>
                <a:gd name="connsiteX6-103" fmla="*/ 1870364 w 9628909"/>
                <a:gd name="connsiteY6-104" fmla="*/ 1122218 h 1122218"/>
                <a:gd name="connsiteX7-105" fmla="*/ 0 w 9628909"/>
                <a:gd name="connsiteY7-106" fmla="*/ 1080654 h 1122218"/>
                <a:gd name="connsiteX8-107" fmla="*/ 110837 w 9628909"/>
                <a:gd name="connsiteY8-108" fmla="*/ 0 h 1122218"/>
                <a:gd name="connsiteX0-109" fmla="*/ 110837 w 9628909"/>
                <a:gd name="connsiteY0-110" fmla="*/ 0 h 1122218"/>
                <a:gd name="connsiteX1-111" fmla="*/ 9628909 w 9628909"/>
                <a:gd name="connsiteY1-112" fmla="*/ 13854 h 1122218"/>
                <a:gd name="connsiteX2-113" fmla="*/ 9628909 w 9628909"/>
                <a:gd name="connsiteY2-114" fmla="*/ 1122218 h 1122218"/>
                <a:gd name="connsiteX3-115" fmla="*/ 5417127 w 9628909"/>
                <a:gd name="connsiteY3-116" fmla="*/ 692728 h 1122218"/>
                <a:gd name="connsiteX4-117" fmla="*/ 5430982 w 9628909"/>
                <a:gd name="connsiteY4-118" fmla="*/ 207817 h 1122218"/>
                <a:gd name="connsiteX5-119" fmla="*/ 1884218 w 9628909"/>
                <a:gd name="connsiteY5-120" fmla="*/ 138545 h 1122218"/>
                <a:gd name="connsiteX6-121" fmla="*/ 1870364 w 9628909"/>
                <a:gd name="connsiteY6-122" fmla="*/ 1122218 h 1122218"/>
                <a:gd name="connsiteX7-123" fmla="*/ 0 w 9628909"/>
                <a:gd name="connsiteY7-124" fmla="*/ 1080654 h 1122218"/>
                <a:gd name="connsiteX8-125" fmla="*/ 110837 w 9628909"/>
                <a:gd name="connsiteY8-126" fmla="*/ 0 h 1122218"/>
                <a:gd name="connsiteX0-127" fmla="*/ 110837 w 9628909"/>
                <a:gd name="connsiteY0-128" fmla="*/ 0 h 1122218"/>
                <a:gd name="connsiteX1-129" fmla="*/ 9628909 w 9628909"/>
                <a:gd name="connsiteY1-130" fmla="*/ 13854 h 1122218"/>
                <a:gd name="connsiteX2-131" fmla="*/ 9628909 w 9628909"/>
                <a:gd name="connsiteY2-132" fmla="*/ 665018 h 1122218"/>
                <a:gd name="connsiteX3-133" fmla="*/ 5417127 w 9628909"/>
                <a:gd name="connsiteY3-134" fmla="*/ 692728 h 1122218"/>
                <a:gd name="connsiteX4-135" fmla="*/ 5430982 w 9628909"/>
                <a:gd name="connsiteY4-136" fmla="*/ 207817 h 1122218"/>
                <a:gd name="connsiteX5-137" fmla="*/ 1884218 w 9628909"/>
                <a:gd name="connsiteY5-138" fmla="*/ 138545 h 1122218"/>
                <a:gd name="connsiteX6-139" fmla="*/ 1870364 w 9628909"/>
                <a:gd name="connsiteY6-140" fmla="*/ 1122218 h 1122218"/>
                <a:gd name="connsiteX7-141" fmla="*/ 0 w 9628909"/>
                <a:gd name="connsiteY7-142" fmla="*/ 1080654 h 1122218"/>
                <a:gd name="connsiteX8-143" fmla="*/ 110837 w 9628909"/>
                <a:gd name="connsiteY8-144" fmla="*/ 0 h 1122218"/>
                <a:gd name="connsiteX0-145" fmla="*/ 110837 w 9628909"/>
                <a:gd name="connsiteY0-146" fmla="*/ 0 h 1080654"/>
                <a:gd name="connsiteX1-147" fmla="*/ 9628909 w 9628909"/>
                <a:gd name="connsiteY1-148" fmla="*/ 13854 h 1080654"/>
                <a:gd name="connsiteX2-149" fmla="*/ 9628909 w 9628909"/>
                <a:gd name="connsiteY2-150" fmla="*/ 665018 h 1080654"/>
                <a:gd name="connsiteX3-151" fmla="*/ 5417127 w 9628909"/>
                <a:gd name="connsiteY3-152" fmla="*/ 692728 h 1080654"/>
                <a:gd name="connsiteX4-153" fmla="*/ 5430982 w 9628909"/>
                <a:gd name="connsiteY4-154" fmla="*/ 207817 h 1080654"/>
                <a:gd name="connsiteX5-155" fmla="*/ 1884218 w 9628909"/>
                <a:gd name="connsiteY5-156" fmla="*/ 138545 h 1080654"/>
                <a:gd name="connsiteX6-157" fmla="*/ 1884219 w 9628909"/>
                <a:gd name="connsiteY6-158" fmla="*/ 665018 h 1080654"/>
                <a:gd name="connsiteX7-159" fmla="*/ 0 w 9628909"/>
                <a:gd name="connsiteY7-160" fmla="*/ 1080654 h 1080654"/>
                <a:gd name="connsiteX8-161" fmla="*/ 110837 w 9628909"/>
                <a:gd name="connsiteY8-162" fmla="*/ 0 h 1080654"/>
                <a:gd name="connsiteX0-163" fmla="*/ 69274 w 9587346"/>
                <a:gd name="connsiteY0-164" fmla="*/ 0 h 692728"/>
                <a:gd name="connsiteX1-165" fmla="*/ 9587346 w 9587346"/>
                <a:gd name="connsiteY1-166" fmla="*/ 13854 h 692728"/>
                <a:gd name="connsiteX2-167" fmla="*/ 9587346 w 9587346"/>
                <a:gd name="connsiteY2-168" fmla="*/ 665018 h 692728"/>
                <a:gd name="connsiteX3-169" fmla="*/ 5375564 w 9587346"/>
                <a:gd name="connsiteY3-170" fmla="*/ 692728 h 692728"/>
                <a:gd name="connsiteX4-171" fmla="*/ 5389419 w 9587346"/>
                <a:gd name="connsiteY4-172" fmla="*/ 207817 h 692728"/>
                <a:gd name="connsiteX5-173" fmla="*/ 1842655 w 9587346"/>
                <a:gd name="connsiteY5-174" fmla="*/ 138545 h 692728"/>
                <a:gd name="connsiteX6-175" fmla="*/ 1842656 w 9587346"/>
                <a:gd name="connsiteY6-176" fmla="*/ 665018 h 692728"/>
                <a:gd name="connsiteX7-177" fmla="*/ 0 w 9587346"/>
                <a:gd name="connsiteY7-178" fmla="*/ 526472 h 692728"/>
                <a:gd name="connsiteX8-179" fmla="*/ 69274 w 9587346"/>
                <a:gd name="connsiteY8-180" fmla="*/ 0 h 692728"/>
                <a:gd name="connsiteX0-181" fmla="*/ 13855 w 9531927"/>
                <a:gd name="connsiteY0-182" fmla="*/ 0 h 942108"/>
                <a:gd name="connsiteX1-183" fmla="*/ 9531927 w 9531927"/>
                <a:gd name="connsiteY1-184" fmla="*/ 13854 h 942108"/>
                <a:gd name="connsiteX2-185" fmla="*/ 9531927 w 9531927"/>
                <a:gd name="connsiteY2-186" fmla="*/ 665018 h 942108"/>
                <a:gd name="connsiteX3-187" fmla="*/ 5320145 w 9531927"/>
                <a:gd name="connsiteY3-188" fmla="*/ 692728 h 942108"/>
                <a:gd name="connsiteX4-189" fmla="*/ 5334000 w 9531927"/>
                <a:gd name="connsiteY4-190" fmla="*/ 207817 h 942108"/>
                <a:gd name="connsiteX5-191" fmla="*/ 1787236 w 9531927"/>
                <a:gd name="connsiteY5-192" fmla="*/ 138545 h 942108"/>
                <a:gd name="connsiteX6-193" fmla="*/ 1787237 w 9531927"/>
                <a:gd name="connsiteY6-194" fmla="*/ 665018 h 942108"/>
                <a:gd name="connsiteX7-195" fmla="*/ 0 w 9531927"/>
                <a:gd name="connsiteY7-196" fmla="*/ 942108 h 942108"/>
                <a:gd name="connsiteX8-197" fmla="*/ 13855 w 9531927"/>
                <a:gd name="connsiteY8-198" fmla="*/ 0 h 942108"/>
                <a:gd name="connsiteX0-199" fmla="*/ 13855 w 9531927"/>
                <a:gd name="connsiteY0-200" fmla="*/ 0 h 942108"/>
                <a:gd name="connsiteX1-201" fmla="*/ 9531927 w 9531927"/>
                <a:gd name="connsiteY1-202" fmla="*/ 13854 h 942108"/>
                <a:gd name="connsiteX2-203" fmla="*/ 9531927 w 9531927"/>
                <a:gd name="connsiteY2-204" fmla="*/ 665018 h 942108"/>
                <a:gd name="connsiteX3-205" fmla="*/ 5320145 w 9531927"/>
                <a:gd name="connsiteY3-206" fmla="*/ 692728 h 942108"/>
                <a:gd name="connsiteX4-207" fmla="*/ 5334000 w 9531927"/>
                <a:gd name="connsiteY4-208" fmla="*/ 207817 h 942108"/>
                <a:gd name="connsiteX5-209" fmla="*/ 1787236 w 9531927"/>
                <a:gd name="connsiteY5-210" fmla="*/ 138545 h 942108"/>
                <a:gd name="connsiteX6-211" fmla="*/ 1759528 w 9531927"/>
                <a:gd name="connsiteY6-212" fmla="*/ 748145 h 942108"/>
                <a:gd name="connsiteX7-213" fmla="*/ 0 w 9531927"/>
                <a:gd name="connsiteY7-214" fmla="*/ 942108 h 942108"/>
                <a:gd name="connsiteX8-215" fmla="*/ 13855 w 9531927"/>
                <a:gd name="connsiteY8-216" fmla="*/ 0 h 942108"/>
                <a:gd name="connsiteX0-217" fmla="*/ 13855 w 9531927"/>
                <a:gd name="connsiteY0-218" fmla="*/ 0 h 942108"/>
                <a:gd name="connsiteX1-219" fmla="*/ 9531927 w 9531927"/>
                <a:gd name="connsiteY1-220" fmla="*/ 13854 h 942108"/>
                <a:gd name="connsiteX2-221" fmla="*/ 9531927 w 9531927"/>
                <a:gd name="connsiteY2-222" fmla="*/ 665018 h 942108"/>
                <a:gd name="connsiteX3-223" fmla="*/ 5320145 w 9531927"/>
                <a:gd name="connsiteY3-224" fmla="*/ 692728 h 942108"/>
                <a:gd name="connsiteX4-225" fmla="*/ 5334000 w 9531927"/>
                <a:gd name="connsiteY4-226" fmla="*/ 207817 h 942108"/>
                <a:gd name="connsiteX5-227" fmla="*/ 1787236 w 9531927"/>
                <a:gd name="connsiteY5-228" fmla="*/ 138545 h 942108"/>
                <a:gd name="connsiteX6-229" fmla="*/ 1759528 w 9531927"/>
                <a:gd name="connsiteY6-230" fmla="*/ 886691 h 942108"/>
                <a:gd name="connsiteX7-231" fmla="*/ 0 w 9531927"/>
                <a:gd name="connsiteY7-232" fmla="*/ 942108 h 942108"/>
                <a:gd name="connsiteX8-233" fmla="*/ 13855 w 9531927"/>
                <a:gd name="connsiteY8-234" fmla="*/ 0 h 942108"/>
                <a:gd name="connsiteX0-235" fmla="*/ 13855 w 9531927"/>
                <a:gd name="connsiteY0-236" fmla="*/ 0 h 942108"/>
                <a:gd name="connsiteX1-237" fmla="*/ 9531927 w 9531927"/>
                <a:gd name="connsiteY1-238" fmla="*/ 13854 h 942108"/>
                <a:gd name="connsiteX2-239" fmla="*/ 9531927 w 9531927"/>
                <a:gd name="connsiteY2-240" fmla="*/ 665018 h 942108"/>
                <a:gd name="connsiteX3-241" fmla="*/ 5320145 w 9531927"/>
                <a:gd name="connsiteY3-242" fmla="*/ 692728 h 942108"/>
                <a:gd name="connsiteX4-243" fmla="*/ 5334000 w 9531927"/>
                <a:gd name="connsiteY4-244" fmla="*/ 207817 h 942108"/>
                <a:gd name="connsiteX5-245" fmla="*/ 1717964 w 9531927"/>
                <a:gd name="connsiteY5-246" fmla="*/ 221672 h 942108"/>
                <a:gd name="connsiteX6-247" fmla="*/ 1759528 w 9531927"/>
                <a:gd name="connsiteY6-248" fmla="*/ 886691 h 942108"/>
                <a:gd name="connsiteX7-249" fmla="*/ 0 w 9531927"/>
                <a:gd name="connsiteY7-250" fmla="*/ 942108 h 942108"/>
                <a:gd name="connsiteX8-251" fmla="*/ 13855 w 9531927"/>
                <a:gd name="connsiteY8-252" fmla="*/ 0 h 942108"/>
                <a:gd name="connsiteX0-253" fmla="*/ 13855 w 9531927"/>
                <a:gd name="connsiteY0-254" fmla="*/ 0 h 942108"/>
                <a:gd name="connsiteX1-255" fmla="*/ 9531927 w 9531927"/>
                <a:gd name="connsiteY1-256" fmla="*/ 13854 h 942108"/>
                <a:gd name="connsiteX2-257" fmla="*/ 9531927 w 9531927"/>
                <a:gd name="connsiteY2-258" fmla="*/ 665018 h 942108"/>
                <a:gd name="connsiteX3-259" fmla="*/ 5289224 w 9531927"/>
                <a:gd name="connsiteY3-260" fmla="*/ 652972 h 942108"/>
                <a:gd name="connsiteX4-261" fmla="*/ 5334000 w 9531927"/>
                <a:gd name="connsiteY4-262" fmla="*/ 207817 h 942108"/>
                <a:gd name="connsiteX5-263" fmla="*/ 1717964 w 9531927"/>
                <a:gd name="connsiteY5-264" fmla="*/ 221672 h 942108"/>
                <a:gd name="connsiteX6-265" fmla="*/ 1759528 w 9531927"/>
                <a:gd name="connsiteY6-266" fmla="*/ 886691 h 942108"/>
                <a:gd name="connsiteX7-267" fmla="*/ 0 w 9531927"/>
                <a:gd name="connsiteY7-268" fmla="*/ 942108 h 942108"/>
                <a:gd name="connsiteX8-269" fmla="*/ 13855 w 9531927"/>
                <a:gd name="connsiteY8-270" fmla="*/ 0 h 942108"/>
                <a:gd name="connsiteX0-271" fmla="*/ 13855 w 9531927"/>
                <a:gd name="connsiteY0-272" fmla="*/ 0 h 942108"/>
                <a:gd name="connsiteX1-273" fmla="*/ 9531927 w 9531927"/>
                <a:gd name="connsiteY1-274" fmla="*/ 13854 h 942108"/>
                <a:gd name="connsiteX2-275" fmla="*/ 9531927 w 9531927"/>
                <a:gd name="connsiteY2-276" fmla="*/ 665018 h 942108"/>
                <a:gd name="connsiteX3-277" fmla="*/ 5289224 w 9531927"/>
                <a:gd name="connsiteY3-278" fmla="*/ 652972 h 942108"/>
                <a:gd name="connsiteX4-279" fmla="*/ 5298661 w 9531927"/>
                <a:gd name="connsiteY4-280" fmla="*/ 198982 h 942108"/>
                <a:gd name="connsiteX5-281" fmla="*/ 1717964 w 9531927"/>
                <a:gd name="connsiteY5-282" fmla="*/ 221672 h 942108"/>
                <a:gd name="connsiteX6-283" fmla="*/ 1759528 w 9531927"/>
                <a:gd name="connsiteY6-284" fmla="*/ 886691 h 942108"/>
                <a:gd name="connsiteX7-285" fmla="*/ 0 w 9531927"/>
                <a:gd name="connsiteY7-286" fmla="*/ 942108 h 942108"/>
                <a:gd name="connsiteX8-287" fmla="*/ 13855 w 9531927"/>
                <a:gd name="connsiteY8-288" fmla="*/ 0 h 9421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531927" h="942108">
                  <a:moveTo>
                    <a:pt x="13855" y="0"/>
                  </a:moveTo>
                  <a:lnTo>
                    <a:pt x="9531927" y="13854"/>
                  </a:lnTo>
                  <a:lnTo>
                    <a:pt x="9531927" y="665018"/>
                  </a:lnTo>
                  <a:lnTo>
                    <a:pt x="5289224" y="652972"/>
                  </a:lnTo>
                  <a:lnTo>
                    <a:pt x="5298661" y="198982"/>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p:cNvGrpSpPr/>
          <p:nvPr/>
        </p:nvGrpSpPr>
        <p:grpSpPr>
          <a:xfrm>
            <a:off x="2701636" y="4804081"/>
            <a:ext cx="3505199" cy="1804550"/>
            <a:chOff x="2701636" y="4319159"/>
            <a:chExt cx="3505199" cy="1804550"/>
          </a:xfrm>
        </p:grpSpPr>
        <p:sp>
          <p:nvSpPr>
            <p:cNvPr id="3" name="Rectangle 2"/>
            <p:cNvSpPr/>
            <p:nvPr/>
          </p:nvSpPr>
          <p:spPr>
            <a:xfrm>
              <a:off x="2701636" y="5791200"/>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2715489" y="4319159"/>
              <a:ext cx="3491346" cy="3325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Up-Down Arrow 4"/>
            <p:cNvSpPr/>
            <p:nvPr/>
          </p:nvSpPr>
          <p:spPr>
            <a:xfrm>
              <a:off x="4419600" y="4682823"/>
              <a:ext cx="290945" cy="1094521"/>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031673" y="5029209"/>
              <a:ext cx="106606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match!</a:t>
              </a:r>
            </a:p>
          </p:txBody>
        </p:sp>
      </p:grpSp>
      <p:sp>
        <p:nvSpPr>
          <p:cNvPr id="35"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5804"/>
            <a:ext cx="10515600" cy="894622"/>
          </a:xfrm>
        </p:spPr>
        <p:txBody>
          <a:bodyPr>
            <a:normAutofit fontScale="90000"/>
          </a:bodyPr>
          <a:lstStyle/>
          <a:p>
            <a:r>
              <a:rPr lang="en-US" altLang="zh-CN" sz="4800" dirty="0"/>
              <a:t>Longest prefix matching </a:t>
            </a:r>
            <a:r>
              <a:rPr lang="zh-CN" altLang="en-US" sz="4800" dirty="0">
                <a:latin typeface="+mn-ea"/>
                <a:ea typeface="+mn-ea"/>
              </a:rPr>
              <a:t>最长前缀匹配规则</a:t>
            </a:r>
            <a:endParaRPr lang="en-US" sz="4800" dirty="0"/>
          </a:p>
        </p:txBody>
      </p:sp>
      <p:sp>
        <p:nvSpPr>
          <p:cNvPr id="20" name="Rectangle 20"/>
          <p:cNvSpPr>
            <a:spLocks noChangeArrowheads="1"/>
          </p:cNvSpPr>
          <p:nvPr/>
        </p:nvSpPr>
        <p:spPr bwMode="auto">
          <a:xfrm>
            <a:off x="991564" y="1533870"/>
            <a:ext cx="9199355" cy="1620147"/>
          </a:xfrm>
          <a:prstGeom prst="rect">
            <a:avLst/>
          </a:prstGeom>
          <a:solidFill>
            <a:schemeClr val="bg1"/>
          </a:solidFill>
          <a:ln w="19050">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1" name="Text Box 19"/>
          <p:cNvSpPr txBox="1">
            <a:spLocks noChangeArrowheads="1"/>
          </p:cNvSpPr>
          <p:nvPr/>
        </p:nvSpPr>
        <p:spPr bwMode="auto">
          <a:xfrm>
            <a:off x="1128092" y="1821969"/>
            <a:ext cx="924835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defTabSz="914400" rtl="0" eaLnBrk="1" fontAlgn="auto" latinLnBrk="0" hangingPunct="1">
              <a:spcBef>
                <a:spcPts val="0"/>
              </a:spcBef>
              <a:spcAft>
                <a:spcPts val="0"/>
              </a:spcAft>
              <a:buClrTx/>
              <a:buSzTx/>
              <a:buFontTx/>
              <a:buNone/>
              <a:defRPr/>
            </a:pPr>
            <a:r>
              <a:rPr kumimoji="0" lang="zh-CN" altLang="en-US" sz="3000" b="0" i="0" u="none" strike="noStrike" kern="1200" cap="none" spc="0" normalizeH="0" baseline="0" noProof="0" dirty="0">
                <a:ln>
                  <a:noFill/>
                </a:ln>
                <a:solidFill>
                  <a:prstClr val="black"/>
                </a:solidFill>
                <a:effectLst/>
                <a:uLnTx/>
                <a:uFillTx/>
                <a:latin typeface="+mn-ea"/>
                <a:ea typeface="+mn-ea"/>
                <a:cs typeface="+mn-cs"/>
              </a:rPr>
              <a:t>当有多个匹配时，路由器在转发表中寻找</a:t>
            </a:r>
            <a:r>
              <a:rPr kumimoji="0" lang="zh-CN" altLang="en-US" sz="3000" b="1" i="0" u="sng" strike="noStrike" kern="1200" cap="none" spc="0" normalizeH="0" baseline="0" noProof="0" dirty="0">
                <a:ln>
                  <a:noFill/>
                </a:ln>
                <a:solidFill>
                  <a:prstClr val="black"/>
                </a:solidFill>
                <a:effectLst/>
                <a:uLnTx/>
                <a:uFillTx/>
                <a:latin typeface="+mn-ea"/>
                <a:ea typeface="+mn-ea"/>
                <a:cs typeface="+mn-cs"/>
              </a:rPr>
              <a:t>最长的匹配项</a:t>
            </a:r>
            <a:r>
              <a:rPr kumimoji="0" lang="zh-CN" altLang="en-US" sz="3000" b="0" i="0" u="none" strike="noStrike" kern="1200" cap="none" spc="0" normalizeH="0" baseline="0" noProof="0" dirty="0">
                <a:ln>
                  <a:noFill/>
                </a:ln>
                <a:solidFill>
                  <a:prstClr val="black"/>
                </a:solidFill>
                <a:effectLst/>
                <a:uLnTx/>
                <a:uFillTx/>
                <a:latin typeface="+mn-ea"/>
                <a:ea typeface="+mn-ea"/>
                <a:cs typeface="+mn-cs"/>
              </a:rPr>
              <a:t>，并向与最长前缀匹配相关联的</a:t>
            </a:r>
            <a:r>
              <a:rPr kumimoji="0" lang="zh-CN" altLang="en-US" sz="3000" b="1" i="0" u="sng" strike="noStrike" kern="1200" cap="none" spc="0" normalizeH="0" baseline="0" noProof="0" dirty="0">
                <a:ln>
                  <a:noFill/>
                </a:ln>
                <a:solidFill>
                  <a:prstClr val="black"/>
                </a:solidFill>
                <a:effectLst/>
                <a:uLnTx/>
                <a:uFillTx/>
                <a:latin typeface="+mn-ea"/>
                <a:ea typeface="+mn-ea"/>
                <a:cs typeface="+mn-cs"/>
              </a:rPr>
              <a:t>链路</a:t>
            </a:r>
            <a:r>
              <a:rPr kumimoji="0" lang="zh-CN" altLang="en-US" sz="3000" i="0" u="none" strike="noStrike" kern="1200" cap="none" spc="0" normalizeH="0" baseline="0" noProof="0" dirty="0">
                <a:ln>
                  <a:noFill/>
                </a:ln>
                <a:solidFill>
                  <a:prstClr val="black"/>
                </a:solidFill>
                <a:effectLst/>
                <a:uLnTx/>
                <a:uFillTx/>
                <a:latin typeface="+mn-ea"/>
                <a:ea typeface="+mn-ea"/>
                <a:cs typeface="+mn-cs"/>
              </a:rPr>
              <a:t>接口</a:t>
            </a:r>
            <a:r>
              <a:rPr kumimoji="0" lang="zh-CN" altLang="en-US" sz="3000" b="0" i="0" u="none" strike="noStrike" kern="1200" cap="none" spc="0" normalizeH="0" baseline="0" noProof="0" dirty="0">
                <a:ln>
                  <a:noFill/>
                </a:ln>
                <a:solidFill>
                  <a:prstClr val="black"/>
                </a:solidFill>
                <a:effectLst/>
                <a:uLnTx/>
                <a:uFillTx/>
                <a:latin typeface="+mn-ea"/>
                <a:ea typeface="+mn-ea"/>
                <a:cs typeface="+mn-cs"/>
              </a:rPr>
              <a:t>转发分组。</a:t>
            </a:r>
            <a:endParaRPr kumimoji="0" lang="en-US" altLang="en-US" sz="3000" b="0" i="0" u="none" strike="noStrike" kern="1200" cap="none" spc="0" normalizeH="0" baseline="0" noProof="0" dirty="0">
              <a:ln>
                <a:noFill/>
              </a:ln>
              <a:solidFill>
                <a:prstClr val="black"/>
              </a:solidFill>
              <a:effectLst/>
              <a:uLnTx/>
              <a:uFillTx/>
              <a:latin typeface="+mn-ea"/>
              <a:ea typeface="+mn-ea"/>
              <a:cs typeface="+mn-cs"/>
            </a:endParaRPr>
          </a:p>
        </p:txBody>
      </p:sp>
      <p:sp>
        <p:nvSpPr>
          <p:cNvPr id="22" name="Text Box 22"/>
          <p:cNvSpPr txBox="1">
            <a:spLocks noChangeArrowheads="1"/>
          </p:cNvSpPr>
          <p:nvPr/>
        </p:nvSpPr>
        <p:spPr bwMode="auto">
          <a:xfrm>
            <a:off x="1115390" y="1235421"/>
            <a:ext cx="6957226"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longest prefix match </a:t>
            </a:r>
            <a:r>
              <a:rPr kumimoji="0" lang="zh-CN" altLang="en-US" sz="3200" b="0" i="0" u="none" strike="noStrike" kern="1200" cap="none" spc="0" normalizeH="0" baseline="0" noProof="0" dirty="0">
                <a:ln>
                  <a:noFill/>
                </a:ln>
                <a:solidFill>
                  <a:srgbClr val="C00000"/>
                </a:solidFill>
                <a:effectLst/>
                <a:uLnTx/>
                <a:uFillTx/>
                <a:latin typeface="+mn-ea"/>
                <a:ea typeface="+mn-ea"/>
                <a:cs typeface="+mn-cs"/>
              </a:rPr>
              <a:t>最长前缀匹配规则</a:t>
            </a:r>
            <a:endPar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endParaRPr>
          </a:p>
        </p:txBody>
      </p:sp>
      <p:sp>
        <p:nvSpPr>
          <p:cNvPr id="23" name="Rectangle 5"/>
          <p:cNvSpPr>
            <a:spLocks noChangeArrowheads="1"/>
          </p:cNvSpPr>
          <p:nvPr/>
        </p:nvSpPr>
        <p:spPr bwMode="auto">
          <a:xfrm>
            <a:off x="2674601" y="3464838"/>
            <a:ext cx="4941530" cy="213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Destination Address Range                        </a:t>
            </a: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11001000  00010111  00011000</a:t>
            </a:r>
            <a:endParaRPr kumimoji="0" lang="en-US" altLang="en-US" sz="20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mn-cs"/>
              </a:rPr>
              <a:t>11001000  00010111  00011</a:t>
            </a:r>
            <a:endParaRPr kumimoji="0" lang="en-US" altLang="en-US" sz="2000" b="0" i="0" u="none" strike="noStrike" kern="1200" cap="none" spc="0" normalizeH="0" baseline="0" noProof="0" dirty="0">
              <a:ln>
                <a:noFill/>
              </a:ln>
              <a:solidFill>
                <a:prstClr val="black"/>
              </a:solidFill>
              <a:effectLst/>
              <a:uLnTx/>
              <a:uFillTx/>
              <a:latin typeface="Comic Sans MS" panose="030F0702030302020204" pitchFamily="66" charset="0"/>
              <a:ea typeface="MS PGothic" panose="020B0600070205080204" pitchFamily="34"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otherwise  </a:t>
            </a:r>
            <a:r>
              <a:rPr kumimoji="0" lang="en-US" altLang="en-US" sz="1800" b="0" i="0" u="none" strike="noStrike" kern="1200" cap="none" spc="0" normalizeH="0" baseline="0" noProof="0" dirty="0">
                <a:ln>
                  <a:noFill/>
                </a:ln>
                <a:solidFill>
                  <a:prstClr val="black"/>
                </a:solidFill>
                <a:effectLst/>
                <a:uLnTx/>
                <a:uFillTx/>
                <a:latin typeface="Times" pitchFamily="2" charset="0"/>
                <a:ea typeface="MS PGothic" panose="020B0600070205080204" pitchFamily="34" charset="-128"/>
                <a:cs typeface="+mn-cs"/>
              </a:rPr>
              <a:t>           </a:t>
            </a:r>
          </a:p>
        </p:txBody>
      </p:sp>
      <p:sp>
        <p:nvSpPr>
          <p:cNvPr id="24" name="Rectangle 24"/>
          <p:cNvSpPr>
            <a:spLocks noChangeArrowheads="1"/>
          </p:cNvSpPr>
          <p:nvPr/>
        </p:nvSpPr>
        <p:spPr bwMode="auto">
          <a:xfrm>
            <a:off x="2675214" y="3473174"/>
            <a:ext cx="7459662" cy="2106613"/>
          </a:xfrm>
          <a:prstGeom prst="rect">
            <a:avLst/>
          </a:prstGeom>
          <a:noFill/>
          <a:ln w="19050">
            <a:solidFill>
              <a:srgbClr val="0000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5" name="Line 25"/>
          <p:cNvSpPr>
            <a:spLocks noChangeShapeType="1"/>
          </p:cNvSpPr>
          <p:nvPr/>
        </p:nvSpPr>
        <p:spPr bwMode="auto">
          <a:xfrm>
            <a:off x="2675214" y="3908149"/>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26"/>
          <p:cNvSpPr>
            <a:spLocks noChangeShapeType="1"/>
          </p:cNvSpPr>
          <p:nvPr/>
        </p:nvSpPr>
        <p:spPr bwMode="auto">
          <a:xfrm>
            <a:off x="2705376" y="4338362"/>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27"/>
          <p:cNvSpPr>
            <a:spLocks noChangeShapeType="1"/>
          </p:cNvSpPr>
          <p:nvPr/>
        </p:nvSpPr>
        <p:spPr bwMode="auto">
          <a:xfrm>
            <a:off x="2679976" y="4757462"/>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28"/>
          <p:cNvSpPr>
            <a:spLocks noChangeShapeType="1"/>
          </p:cNvSpPr>
          <p:nvPr/>
        </p:nvSpPr>
        <p:spPr bwMode="auto">
          <a:xfrm>
            <a:off x="2676801" y="5187674"/>
            <a:ext cx="7448550" cy="0"/>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29"/>
          <p:cNvSpPr>
            <a:spLocks noChangeShapeType="1"/>
          </p:cNvSpPr>
          <p:nvPr/>
        </p:nvSpPr>
        <p:spPr bwMode="auto">
          <a:xfrm>
            <a:off x="8109371" y="3444875"/>
            <a:ext cx="0" cy="2117725"/>
          </a:xfrm>
          <a:prstGeom prst="line">
            <a:avLst/>
          </a:prstGeom>
          <a:noFill/>
          <a:ln w="19050">
            <a:solidFill>
              <a:srgbClr val="000099"/>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 Box 30"/>
          <p:cNvSpPr txBox="1">
            <a:spLocks noChangeArrowheads="1"/>
          </p:cNvSpPr>
          <p:nvPr/>
        </p:nvSpPr>
        <p:spPr bwMode="auto">
          <a:xfrm>
            <a:off x="8158439" y="3416024"/>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Link interface</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1</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2</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3</a:t>
            </a:r>
          </a:p>
        </p:txBody>
      </p:sp>
      <p:sp>
        <p:nvSpPr>
          <p:cNvPr id="33" name="Rectangle 7"/>
          <p:cNvSpPr>
            <a:spLocks noChangeArrowheads="1"/>
          </p:cNvSpPr>
          <p:nvPr/>
        </p:nvSpPr>
        <p:spPr bwMode="auto">
          <a:xfrm>
            <a:off x="2672981" y="6281883"/>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Courier New" panose="02070309020205020404" pitchFamily="49" charset="0"/>
              </a:rPr>
              <a:t>11001000  00010111  00011000  10101010 </a:t>
            </a:r>
          </a:p>
        </p:txBody>
      </p:sp>
      <p:sp>
        <p:nvSpPr>
          <p:cNvPr id="34" name="Text Box 8"/>
          <p:cNvSpPr txBox="1">
            <a:spLocks noChangeArrowheads="1"/>
          </p:cNvSpPr>
          <p:nvPr/>
        </p:nvSpPr>
        <p:spPr bwMode="auto">
          <a:xfrm>
            <a:off x="789703" y="5882891"/>
            <a:ext cx="16362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8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examples</a:t>
            </a: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a:t>
            </a:r>
          </a:p>
        </p:txBody>
      </p:sp>
      <p:sp>
        <p:nvSpPr>
          <p:cNvPr id="36" name="Text Box 15"/>
          <p:cNvSpPr txBox="1">
            <a:spLocks noChangeArrowheads="1"/>
          </p:cNvSpPr>
          <p:nvPr/>
        </p:nvSpPr>
        <p:spPr bwMode="auto">
          <a:xfrm>
            <a:off x="8186060" y="5747609"/>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MS PGothic" panose="020B0600070205080204" pitchFamily="34" charset="-128"/>
                <a:cs typeface="+mn-cs"/>
              </a:rPr>
              <a:t>which interface?</a:t>
            </a:r>
          </a:p>
        </p:txBody>
      </p:sp>
      <p:sp>
        <p:nvSpPr>
          <p:cNvPr id="37" name="Text Box 16"/>
          <p:cNvSpPr txBox="1">
            <a:spLocks noChangeArrowheads="1"/>
          </p:cNvSpPr>
          <p:nvPr/>
        </p:nvSpPr>
        <p:spPr bwMode="auto">
          <a:xfrm>
            <a:off x="8178869" y="6233982"/>
            <a:ext cx="19089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srgbClr val="0000A3"/>
                </a:solidFill>
                <a:effectLst/>
                <a:uLnTx/>
                <a:uFillTx/>
                <a:latin typeface="Calibri" panose="020F0502020204030204"/>
                <a:ea typeface="MS PGothic" panose="020B0600070205080204" pitchFamily="34" charset="-128"/>
                <a:cs typeface="+mn-cs"/>
              </a:rPr>
              <a:t>which interface?</a:t>
            </a:r>
          </a:p>
        </p:txBody>
      </p:sp>
      <p:sp>
        <p:nvSpPr>
          <p:cNvPr id="8" name="TextBox 7"/>
          <p:cNvSpPr txBox="1"/>
          <p:nvPr/>
        </p:nvSpPr>
        <p:spPr>
          <a:xfrm>
            <a:off x="6763327" y="40039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8" name="TextBox 37"/>
          <p:cNvSpPr txBox="1"/>
          <p:nvPr/>
        </p:nvSpPr>
        <p:spPr>
          <a:xfrm>
            <a:off x="6089074" y="4005707"/>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1" name="TextBox 40"/>
          <p:cNvSpPr txBox="1"/>
          <p:nvPr/>
        </p:nvSpPr>
        <p:spPr>
          <a:xfrm>
            <a:off x="6760005" y="48167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2" name="TextBox 41"/>
          <p:cNvSpPr txBox="1"/>
          <p:nvPr/>
        </p:nvSpPr>
        <p:spPr>
          <a:xfrm>
            <a:off x="6083018" y="4846641"/>
            <a:ext cx="5957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3" name="TextBox 42"/>
          <p:cNvSpPr txBox="1"/>
          <p:nvPr/>
        </p:nvSpPr>
        <p:spPr>
          <a:xfrm>
            <a:off x="6760005" y="4423065"/>
            <a:ext cx="1745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44" name="Text Box 9"/>
          <p:cNvSpPr txBox="1">
            <a:spLocks noChangeArrowheads="1"/>
          </p:cNvSpPr>
          <p:nvPr/>
        </p:nvSpPr>
        <p:spPr bwMode="auto">
          <a:xfrm>
            <a:off x="2672165" y="5802809"/>
            <a:ext cx="5561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ourier New" panose="02070309020205020404" pitchFamily="49" charset="0"/>
                <a:ea typeface="MS PGothic" panose="020B0600070205080204" pitchFamily="34" charset="-128"/>
                <a:cs typeface="Courier New" panose="02070309020205020404" pitchFamily="49" charset="0"/>
              </a:rPr>
              <a:t>11001000  00010111  00010110  10100001 </a:t>
            </a:r>
          </a:p>
        </p:txBody>
      </p:sp>
      <p:grpSp>
        <p:nvGrpSpPr>
          <p:cNvPr id="10" name="Group 9"/>
          <p:cNvGrpSpPr/>
          <p:nvPr/>
        </p:nvGrpSpPr>
        <p:grpSpPr>
          <a:xfrm>
            <a:off x="858981" y="3297382"/>
            <a:ext cx="9615055" cy="3560618"/>
            <a:chOff x="858981" y="3297382"/>
            <a:chExt cx="9615055" cy="3560618"/>
          </a:xfrm>
        </p:grpSpPr>
        <p:sp>
          <p:nvSpPr>
            <p:cNvPr id="7" name="Freeform 6"/>
            <p:cNvSpPr/>
            <p:nvPr/>
          </p:nvSpPr>
          <p:spPr>
            <a:xfrm>
              <a:off x="858981" y="3297382"/>
              <a:ext cx="9615055" cy="188421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1" fmla="*/ 110837 w 9628909"/>
                <a:gd name="connsiteY0-2" fmla="*/ 0 h 1122218"/>
                <a:gd name="connsiteX1-3" fmla="*/ 9628909 w 9628909"/>
                <a:gd name="connsiteY1-4" fmla="*/ 13854 h 1122218"/>
                <a:gd name="connsiteX2-5" fmla="*/ 9628909 w 9628909"/>
                <a:gd name="connsiteY2-6" fmla="*/ 1122218 h 1122218"/>
                <a:gd name="connsiteX3-7" fmla="*/ 5389418 w 9628909"/>
                <a:gd name="connsiteY3-8" fmla="*/ 1108364 h 1122218"/>
                <a:gd name="connsiteX4-9" fmla="*/ 5320146 w 9628909"/>
                <a:gd name="connsiteY4-10" fmla="*/ 651163 h 1122218"/>
                <a:gd name="connsiteX5-11" fmla="*/ 1856509 w 9628909"/>
                <a:gd name="connsiteY5-12" fmla="*/ 651163 h 1122218"/>
                <a:gd name="connsiteX6-13" fmla="*/ 1870364 w 9628909"/>
                <a:gd name="connsiteY6-14" fmla="*/ 1122218 h 1122218"/>
                <a:gd name="connsiteX7-15" fmla="*/ 0 w 9628909"/>
                <a:gd name="connsiteY7-16" fmla="*/ 1080654 h 1122218"/>
                <a:gd name="connsiteX8-17" fmla="*/ 110837 w 9628909"/>
                <a:gd name="connsiteY8-18" fmla="*/ 0 h 1122218"/>
                <a:gd name="connsiteX0-19" fmla="*/ 110837 w 9628909"/>
                <a:gd name="connsiteY0-20" fmla="*/ 0 h 1122218"/>
                <a:gd name="connsiteX1-21" fmla="*/ 9628909 w 9628909"/>
                <a:gd name="connsiteY1-22" fmla="*/ 13854 h 1122218"/>
                <a:gd name="connsiteX2-23" fmla="*/ 9628909 w 9628909"/>
                <a:gd name="connsiteY2-24" fmla="*/ 1122218 h 1122218"/>
                <a:gd name="connsiteX3-25" fmla="*/ 5389418 w 9628909"/>
                <a:gd name="connsiteY3-26" fmla="*/ 1108364 h 1122218"/>
                <a:gd name="connsiteX4-27" fmla="*/ 5375564 w 9628909"/>
                <a:gd name="connsiteY4-28" fmla="*/ 665017 h 1122218"/>
                <a:gd name="connsiteX5-29" fmla="*/ 1856509 w 9628909"/>
                <a:gd name="connsiteY5-30" fmla="*/ 651163 h 1122218"/>
                <a:gd name="connsiteX6-31" fmla="*/ 1870364 w 9628909"/>
                <a:gd name="connsiteY6-32" fmla="*/ 1122218 h 1122218"/>
                <a:gd name="connsiteX7-33" fmla="*/ 0 w 9628909"/>
                <a:gd name="connsiteY7-34" fmla="*/ 1080654 h 1122218"/>
                <a:gd name="connsiteX8-35" fmla="*/ 110837 w 9628909"/>
                <a:gd name="connsiteY8-36" fmla="*/ 0 h 1122218"/>
                <a:gd name="connsiteX0-37" fmla="*/ 110837 w 9628909"/>
                <a:gd name="connsiteY0-38" fmla="*/ 0 h 1731818"/>
                <a:gd name="connsiteX1-39" fmla="*/ 9628909 w 9628909"/>
                <a:gd name="connsiteY1-40" fmla="*/ 13854 h 1731818"/>
                <a:gd name="connsiteX2-41" fmla="*/ 9628909 w 9628909"/>
                <a:gd name="connsiteY2-42" fmla="*/ 1122218 h 1731818"/>
                <a:gd name="connsiteX3-43" fmla="*/ 5389418 w 9628909"/>
                <a:gd name="connsiteY3-44" fmla="*/ 1108364 h 1731818"/>
                <a:gd name="connsiteX4-45" fmla="*/ 5375564 w 9628909"/>
                <a:gd name="connsiteY4-46" fmla="*/ 665017 h 1731818"/>
                <a:gd name="connsiteX5-47" fmla="*/ 1856509 w 9628909"/>
                <a:gd name="connsiteY5-48" fmla="*/ 651163 h 1731818"/>
                <a:gd name="connsiteX6-49" fmla="*/ 1828801 w 9628909"/>
                <a:gd name="connsiteY6-50" fmla="*/ 1731818 h 1731818"/>
                <a:gd name="connsiteX7-51" fmla="*/ 0 w 9628909"/>
                <a:gd name="connsiteY7-52" fmla="*/ 1080654 h 1731818"/>
                <a:gd name="connsiteX8-53" fmla="*/ 110837 w 9628909"/>
                <a:gd name="connsiteY8-54" fmla="*/ 0 h 1731818"/>
                <a:gd name="connsiteX0-55" fmla="*/ 0 w 9518072"/>
                <a:gd name="connsiteY0-56" fmla="*/ 0 h 1731818"/>
                <a:gd name="connsiteX1-57" fmla="*/ 9518072 w 9518072"/>
                <a:gd name="connsiteY1-58" fmla="*/ 13854 h 1731818"/>
                <a:gd name="connsiteX2-59" fmla="*/ 9518072 w 9518072"/>
                <a:gd name="connsiteY2-60" fmla="*/ 1122218 h 1731818"/>
                <a:gd name="connsiteX3-61" fmla="*/ 5278581 w 9518072"/>
                <a:gd name="connsiteY3-62" fmla="*/ 1108364 h 1731818"/>
                <a:gd name="connsiteX4-63" fmla="*/ 5264727 w 9518072"/>
                <a:gd name="connsiteY4-64" fmla="*/ 665017 h 1731818"/>
                <a:gd name="connsiteX5-65" fmla="*/ 1745672 w 9518072"/>
                <a:gd name="connsiteY5-66" fmla="*/ 651163 h 1731818"/>
                <a:gd name="connsiteX6-67" fmla="*/ 1717964 w 9518072"/>
                <a:gd name="connsiteY6-68" fmla="*/ 1731818 h 1731818"/>
                <a:gd name="connsiteX7-69" fmla="*/ 152399 w 9518072"/>
                <a:gd name="connsiteY7-70" fmla="*/ 1634836 h 1731818"/>
                <a:gd name="connsiteX8-71" fmla="*/ 0 w 9518072"/>
                <a:gd name="connsiteY8-72" fmla="*/ 0 h 1731818"/>
                <a:gd name="connsiteX0-73" fmla="*/ 0 w 9518072"/>
                <a:gd name="connsiteY0-74" fmla="*/ 0 h 1731818"/>
                <a:gd name="connsiteX1-75" fmla="*/ 9518072 w 9518072"/>
                <a:gd name="connsiteY1-76" fmla="*/ 13854 h 1731818"/>
                <a:gd name="connsiteX2-77" fmla="*/ 9518072 w 9518072"/>
                <a:gd name="connsiteY2-78" fmla="*/ 1122218 h 1731818"/>
                <a:gd name="connsiteX3-79" fmla="*/ 5278581 w 9518072"/>
                <a:gd name="connsiteY3-80" fmla="*/ 1662545 h 1731818"/>
                <a:gd name="connsiteX4-81" fmla="*/ 5264727 w 9518072"/>
                <a:gd name="connsiteY4-82" fmla="*/ 665017 h 1731818"/>
                <a:gd name="connsiteX5-83" fmla="*/ 1745672 w 9518072"/>
                <a:gd name="connsiteY5-84" fmla="*/ 651163 h 1731818"/>
                <a:gd name="connsiteX6-85" fmla="*/ 1717964 w 9518072"/>
                <a:gd name="connsiteY6-86" fmla="*/ 1731818 h 1731818"/>
                <a:gd name="connsiteX7-87" fmla="*/ 152399 w 9518072"/>
                <a:gd name="connsiteY7-88" fmla="*/ 1634836 h 1731818"/>
                <a:gd name="connsiteX8-89" fmla="*/ 0 w 9518072"/>
                <a:gd name="connsiteY8-90" fmla="*/ 0 h 1731818"/>
                <a:gd name="connsiteX0-91" fmla="*/ 0 w 9518072"/>
                <a:gd name="connsiteY0-92" fmla="*/ 0 h 1731818"/>
                <a:gd name="connsiteX1-93" fmla="*/ 9518072 w 9518072"/>
                <a:gd name="connsiteY1-94" fmla="*/ 13854 h 1731818"/>
                <a:gd name="connsiteX2-95" fmla="*/ 9518072 w 9518072"/>
                <a:gd name="connsiteY2-96" fmla="*/ 1122218 h 1731818"/>
                <a:gd name="connsiteX3-97" fmla="*/ 5278581 w 9518072"/>
                <a:gd name="connsiteY3-98" fmla="*/ 1662545 h 1731818"/>
                <a:gd name="connsiteX4-99" fmla="*/ 5264727 w 9518072"/>
                <a:gd name="connsiteY4-100" fmla="*/ 1482435 h 1731818"/>
                <a:gd name="connsiteX5-101" fmla="*/ 1745672 w 9518072"/>
                <a:gd name="connsiteY5-102" fmla="*/ 651163 h 1731818"/>
                <a:gd name="connsiteX6-103" fmla="*/ 1717964 w 9518072"/>
                <a:gd name="connsiteY6-104" fmla="*/ 1731818 h 1731818"/>
                <a:gd name="connsiteX7-105" fmla="*/ 152399 w 9518072"/>
                <a:gd name="connsiteY7-106" fmla="*/ 1634836 h 1731818"/>
                <a:gd name="connsiteX8-107" fmla="*/ 0 w 9518072"/>
                <a:gd name="connsiteY8-108" fmla="*/ 0 h 1731818"/>
                <a:gd name="connsiteX0-109" fmla="*/ 0 w 9518072"/>
                <a:gd name="connsiteY0-110" fmla="*/ 0 h 1731818"/>
                <a:gd name="connsiteX1-111" fmla="*/ 9518072 w 9518072"/>
                <a:gd name="connsiteY1-112" fmla="*/ 13854 h 1731818"/>
                <a:gd name="connsiteX2-113" fmla="*/ 9518072 w 9518072"/>
                <a:gd name="connsiteY2-114" fmla="*/ 1122218 h 1731818"/>
                <a:gd name="connsiteX3-115" fmla="*/ 5278581 w 9518072"/>
                <a:gd name="connsiteY3-116" fmla="*/ 1662545 h 1731818"/>
                <a:gd name="connsiteX4-117" fmla="*/ 5264727 w 9518072"/>
                <a:gd name="connsiteY4-118" fmla="*/ 1482435 h 1731818"/>
                <a:gd name="connsiteX5-119" fmla="*/ 1759526 w 9518072"/>
                <a:gd name="connsiteY5-120" fmla="*/ 1482436 h 1731818"/>
                <a:gd name="connsiteX6-121" fmla="*/ 1717964 w 9518072"/>
                <a:gd name="connsiteY6-122" fmla="*/ 1731818 h 1731818"/>
                <a:gd name="connsiteX7-123" fmla="*/ 152399 w 9518072"/>
                <a:gd name="connsiteY7-124" fmla="*/ 1634836 h 1731818"/>
                <a:gd name="connsiteX8-125" fmla="*/ 0 w 9518072"/>
                <a:gd name="connsiteY8-126" fmla="*/ 0 h 1731818"/>
                <a:gd name="connsiteX0-127" fmla="*/ 0 w 9518072"/>
                <a:gd name="connsiteY0-128" fmla="*/ 0 h 1731818"/>
                <a:gd name="connsiteX1-129" fmla="*/ 9518072 w 9518072"/>
                <a:gd name="connsiteY1-130" fmla="*/ 13854 h 1731818"/>
                <a:gd name="connsiteX2-131" fmla="*/ 9518072 w 9518072"/>
                <a:gd name="connsiteY2-132" fmla="*/ 1122218 h 1731818"/>
                <a:gd name="connsiteX3-133" fmla="*/ 5278581 w 9518072"/>
                <a:gd name="connsiteY3-134" fmla="*/ 1662545 h 1731818"/>
                <a:gd name="connsiteX4-135" fmla="*/ 5306291 w 9518072"/>
                <a:gd name="connsiteY4-136" fmla="*/ 1510144 h 1731818"/>
                <a:gd name="connsiteX5-137" fmla="*/ 1759526 w 9518072"/>
                <a:gd name="connsiteY5-138" fmla="*/ 1482436 h 1731818"/>
                <a:gd name="connsiteX6-139" fmla="*/ 1717964 w 9518072"/>
                <a:gd name="connsiteY6-140" fmla="*/ 1731818 h 1731818"/>
                <a:gd name="connsiteX7-141" fmla="*/ 152399 w 9518072"/>
                <a:gd name="connsiteY7-142" fmla="*/ 1634836 h 1731818"/>
                <a:gd name="connsiteX8-143" fmla="*/ 0 w 9518072"/>
                <a:gd name="connsiteY8-144" fmla="*/ 0 h 1731818"/>
                <a:gd name="connsiteX0-145" fmla="*/ 0 w 9531927"/>
                <a:gd name="connsiteY0-146" fmla="*/ 0 h 1925782"/>
                <a:gd name="connsiteX1-147" fmla="*/ 9518072 w 9531927"/>
                <a:gd name="connsiteY1-148" fmla="*/ 13854 h 1925782"/>
                <a:gd name="connsiteX2-149" fmla="*/ 9531927 w 9531927"/>
                <a:gd name="connsiteY2-150" fmla="*/ 1925782 h 1925782"/>
                <a:gd name="connsiteX3-151" fmla="*/ 5278581 w 9531927"/>
                <a:gd name="connsiteY3-152" fmla="*/ 1662545 h 1925782"/>
                <a:gd name="connsiteX4-153" fmla="*/ 5306291 w 9531927"/>
                <a:gd name="connsiteY4-154" fmla="*/ 1510144 h 1925782"/>
                <a:gd name="connsiteX5-155" fmla="*/ 1759526 w 9531927"/>
                <a:gd name="connsiteY5-156" fmla="*/ 1482436 h 1925782"/>
                <a:gd name="connsiteX6-157" fmla="*/ 1717964 w 9531927"/>
                <a:gd name="connsiteY6-158" fmla="*/ 1731818 h 1925782"/>
                <a:gd name="connsiteX7-159" fmla="*/ 152399 w 9531927"/>
                <a:gd name="connsiteY7-160" fmla="*/ 1634836 h 1925782"/>
                <a:gd name="connsiteX8-161" fmla="*/ 0 w 9531927"/>
                <a:gd name="connsiteY8-162" fmla="*/ 0 h 1925782"/>
                <a:gd name="connsiteX0-163" fmla="*/ 0 w 9531927"/>
                <a:gd name="connsiteY0-164" fmla="*/ 0 h 1939636"/>
                <a:gd name="connsiteX1-165" fmla="*/ 9518072 w 9531927"/>
                <a:gd name="connsiteY1-166" fmla="*/ 13854 h 1939636"/>
                <a:gd name="connsiteX2-167" fmla="*/ 9531927 w 9531927"/>
                <a:gd name="connsiteY2-168" fmla="*/ 1925782 h 1939636"/>
                <a:gd name="connsiteX3-169" fmla="*/ 5292436 w 9531927"/>
                <a:gd name="connsiteY3-170" fmla="*/ 1939636 h 1939636"/>
                <a:gd name="connsiteX4-171" fmla="*/ 5306291 w 9531927"/>
                <a:gd name="connsiteY4-172" fmla="*/ 1510144 h 1939636"/>
                <a:gd name="connsiteX5-173" fmla="*/ 1759526 w 9531927"/>
                <a:gd name="connsiteY5-174" fmla="*/ 1482436 h 1939636"/>
                <a:gd name="connsiteX6-175" fmla="*/ 1717964 w 9531927"/>
                <a:gd name="connsiteY6-176" fmla="*/ 1731818 h 1939636"/>
                <a:gd name="connsiteX7-177" fmla="*/ 152399 w 9531927"/>
                <a:gd name="connsiteY7-178" fmla="*/ 1634836 h 1939636"/>
                <a:gd name="connsiteX8-179" fmla="*/ 0 w 9531927"/>
                <a:gd name="connsiteY8-180" fmla="*/ 0 h 1939636"/>
                <a:gd name="connsiteX0-181" fmla="*/ 0 w 9531927"/>
                <a:gd name="connsiteY0-182" fmla="*/ 0 h 1939637"/>
                <a:gd name="connsiteX1-183" fmla="*/ 9518072 w 9531927"/>
                <a:gd name="connsiteY1-184" fmla="*/ 13854 h 1939637"/>
                <a:gd name="connsiteX2-185" fmla="*/ 9531927 w 9531927"/>
                <a:gd name="connsiteY2-186" fmla="*/ 1925782 h 1939637"/>
                <a:gd name="connsiteX3-187" fmla="*/ 5292436 w 9531927"/>
                <a:gd name="connsiteY3-188" fmla="*/ 1939636 h 1939637"/>
                <a:gd name="connsiteX4-189" fmla="*/ 5306291 w 9531927"/>
                <a:gd name="connsiteY4-190" fmla="*/ 1510144 h 1939637"/>
                <a:gd name="connsiteX5-191" fmla="*/ 1759526 w 9531927"/>
                <a:gd name="connsiteY5-192" fmla="*/ 1482436 h 1939637"/>
                <a:gd name="connsiteX6-193" fmla="*/ 1704109 w 9531927"/>
                <a:gd name="connsiteY6-194" fmla="*/ 1939637 h 1939637"/>
                <a:gd name="connsiteX7-195" fmla="*/ 152399 w 9531927"/>
                <a:gd name="connsiteY7-196" fmla="*/ 1634836 h 1939637"/>
                <a:gd name="connsiteX8-197" fmla="*/ 0 w 9531927"/>
                <a:gd name="connsiteY8-198" fmla="*/ 0 h 1939637"/>
                <a:gd name="connsiteX0-199" fmla="*/ 96983 w 9628910"/>
                <a:gd name="connsiteY0-200" fmla="*/ 0 h 1939637"/>
                <a:gd name="connsiteX1-201" fmla="*/ 9615055 w 9628910"/>
                <a:gd name="connsiteY1-202" fmla="*/ 13854 h 1939637"/>
                <a:gd name="connsiteX2-203" fmla="*/ 9628910 w 9628910"/>
                <a:gd name="connsiteY2-204" fmla="*/ 1925782 h 1939637"/>
                <a:gd name="connsiteX3-205" fmla="*/ 5389419 w 9628910"/>
                <a:gd name="connsiteY3-206" fmla="*/ 1939636 h 1939637"/>
                <a:gd name="connsiteX4-207" fmla="*/ 5403274 w 9628910"/>
                <a:gd name="connsiteY4-208" fmla="*/ 1510144 h 1939637"/>
                <a:gd name="connsiteX5-209" fmla="*/ 1856509 w 9628910"/>
                <a:gd name="connsiteY5-210" fmla="*/ 1482436 h 1939637"/>
                <a:gd name="connsiteX6-211" fmla="*/ 1801092 w 9628910"/>
                <a:gd name="connsiteY6-212" fmla="*/ 1939637 h 1939637"/>
                <a:gd name="connsiteX7-213" fmla="*/ 0 w 9628910"/>
                <a:gd name="connsiteY7-214" fmla="*/ 1884218 h 1939637"/>
                <a:gd name="connsiteX8-215" fmla="*/ 96983 w 9628910"/>
                <a:gd name="connsiteY8-216" fmla="*/ 0 h 1939637"/>
                <a:gd name="connsiteX0-217" fmla="*/ 96983 w 9628910"/>
                <a:gd name="connsiteY0-218" fmla="*/ 0 h 1944054"/>
                <a:gd name="connsiteX1-219" fmla="*/ 9615055 w 9628910"/>
                <a:gd name="connsiteY1-220" fmla="*/ 13854 h 1944054"/>
                <a:gd name="connsiteX2-221" fmla="*/ 9628910 w 9628910"/>
                <a:gd name="connsiteY2-222" fmla="*/ 1925782 h 1944054"/>
                <a:gd name="connsiteX3-223" fmla="*/ 5349662 w 9628910"/>
                <a:gd name="connsiteY3-224" fmla="*/ 1944054 h 1944054"/>
                <a:gd name="connsiteX4-225" fmla="*/ 5403274 w 9628910"/>
                <a:gd name="connsiteY4-226" fmla="*/ 1510144 h 1944054"/>
                <a:gd name="connsiteX5-227" fmla="*/ 1856509 w 9628910"/>
                <a:gd name="connsiteY5-228" fmla="*/ 1482436 h 1944054"/>
                <a:gd name="connsiteX6-229" fmla="*/ 1801092 w 9628910"/>
                <a:gd name="connsiteY6-230" fmla="*/ 1939637 h 1944054"/>
                <a:gd name="connsiteX7-231" fmla="*/ 0 w 9628910"/>
                <a:gd name="connsiteY7-232" fmla="*/ 1884218 h 1944054"/>
                <a:gd name="connsiteX8-233" fmla="*/ 96983 w 9628910"/>
                <a:gd name="connsiteY8-234" fmla="*/ 0 h 1944054"/>
                <a:gd name="connsiteX0-235" fmla="*/ 96983 w 9628910"/>
                <a:gd name="connsiteY0-236" fmla="*/ 0 h 1944054"/>
                <a:gd name="connsiteX1-237" fmla="*/ 9615055 w 9628910"/>
                <a:gd name="connsiteY1-238" fmla="*/ 13854 h 1944054"/>
                <a:gd name="connsiteX2-239" fmla="*/ 9628910 w 9628910"/>
                <a:gd name="connsiteY2-240" fmla="*/ 1925782 h 1944054"/>
                <a:gd name="connsiteX3-241" fmla="*/ 5349662 w 9628910"/>
                <a:gd name="connsiteY3-242" fmla="*/ 1944054 h 1944054"/>
                <a:gd name="connsiteX4-243" fmla="*/ 5341431 w 9628910"/>
                <a:gd name="connsiteY4-244" fmla="*/ 1505726 h 1944054"/>
                <a:gd name="connsiteX5-245" fmla="*/ 1856509 w 9628910"/>
                <a:gd name="connsiteY5-246" fmla="*/ 1482436 h 1944054"/>
                <a:gd name="connsiteX6-247" fmla="*/ 1801092 w 9628910"/>
                <a:gd name="connsiteY6-248" fmla="*/ 1939637 h 1944054"/>
                <a:gd name="connsiteX7-249" fmla="*/ 0 w 9628910"/>
                <a:gd name="connsiteY7-250" fmla="*/ 1884218 h 1944054"/>
                <a:gd name="connsiteX8-251" fmla="*/ 96983 w 9628910"/>
                <a:gd name="connsiteY8-252" fmla="*/ 0 h 1944054"/>
                <a:gd name="connsiteX0-253" fmla="*/ 96983 w 9628910"/>
                <a:gd name="connsiteY0-254" fmla="*/ 0 h 1939637"/>
                <a:gd name="connsiteX1-255" fmla="*/ 9615055 w 9628910"/>
                <a:gd name="connsiteY1-256" fmla="*/ 13854 h 1939637"/>
                <a:gd name="connsiteX2-257" fmla="*/ 9628910 w 9628910"/>
                <a:gd name="connsiteY2-258" fmla="*/ 1925782 h 1939637"/>
                <a:gd name="connsiteX3-259" fmla="*/ 5848426 w 9628910"/>
                <a:gd name="connsiteY3-260" fmla="*/ 1500709 h 1939637"/>
                <a:gd name="connsiteX4-261" fmla="*/ 5341431 w 9628910"/>
                <a:gd name="connsiteY4-262" fmla="*/ 1505726 h 1939637"/>
                <a:gd name="connsiteX5-263" fmla="*/ 1856509 w 9628910"/>
                <a:gd name="connsiteY5-264" fmla="*/ 1482436 h 1939637"/>
                <a:gd name="connsiteX6-265" fmla="*/ 1801092 w 9628910"/>
                <a:gd name="connsiteY6-266" fmla="*/ 1939637 h 1939637"/>
                <a:gd name="connsiteX7-267" fmla="*/ 0 w 9628910"/>
                <a:gd name="connsiteY7-268" fmla="*/ 1884218 h 1939637"/>
                <a:gd name="connsiteX8-269" fmla="*/ 96983 w 9628910"/>
                <a:gd name="connsiteY8-270" fmla="*/ 0 h 1939637"/>
                <a:gd name="connsiteX0-271" fmla="*/ 96983 w 9615055"/>
                <a:gd name="connsiteY0-272" fmla="*/ 0 h 1939637"/>
                <a:gd name="connsiteX1-273" fmla="*/ 9615055 w 9615055"/>
                <a:gd name="connsiteY1-274" fmla="*/ 13854 h 1939637"/>
                <a:gd name="connsiteX2-275" fmla="*/ 9545783 w 9615055"/>
                <a:gd name="connsiteY2-276" fmla="*/ 1510146 h 1939637"/>
                <a:gd name="connsiteX3-277" fmla="*/ 5848426 w 9615055"/>
                <a:gd name="connsiteY3-278" fmla="*/ 1500709 h 1939637"/>
                <a:gd name="connsiteX4-279" fmla="*/ 5341431 w 9615055"/>
                <a:gd name="connsiteY4-280" fmla="*/ 1505726 h 1939637"/>
                <a:gd name="connsiteX5-281" fmla="*/ 1856509 w 9615055"/>
                <a:gd name="connsiteY5-282" fmla="*/ 1482436 h 1939637"/>
                <a:gd name="connsiteX6-283" fmla="*/ 1801092 w 9615055"/>
                <a:gd name="connsiteY6-284" fmla="*/ 1939637 h 1939637"/>
                <a:gd name="connsiteX7-285" fmla="*/ 0 w 9615055"/>
                <a:gd name="connsiteY7-286" fmla="*/ 1884218 h 1939637"/>
                <a:gd name="connsiteX8-287" fmla="*/ 96983 w 9615055"/>
                <a:gd name="connsiteY8-288" fmla="*/ 0 h 1939637"/>
                <a:gd name="connsiteX0-289" fmla="*/ 96983 w 9615055"/>
                <a:gd name="connsiteY0-290" fmla="*/ 0 h 1939637"/>
                <a:gd name="connsiteX1-291" fmla="*/ 9615055 w 9615055"/>
                <a:gd name="connsiteY1-292" fmla="*/ 13854 h 1939637"/>
                <a:gd name="connsiteX2-293" fmla="*/ 9545783 w 9615055"/>
                <a:gd name="connsiteY2-294" fmla="*/ 1510146 h 1939637"/>
                <a:gd name="connsiteX3-295" fmla="*/ 5848426 w 9615055"/>
                <a:gd name="connsiteY3-296" fmla="*/ 1500709 h 1939637"/>
                <a:gd name="connsiteX4-297" fmla="*/ 5826340 w 9615055"/>
                <a:gd name="connsiteY4-298" fmla="*/ 1006963 h 1939637"/>
                <a:gd name="connsiteX5-299" fmla="*/ 1856509 w 9615055"/>
                <a:gd name="connsiteY5-300" fmla="*/ 1482436 h 1939637"/>
                <a:gd name="connsiteX6-301" fmla="*/ 1801092 w 9615055"/>
                <a:gd name="connsiteY6-302" fmla="*/ 1939637 h 1939637"/>
                <a:gd name="connsiteX7-303" fmla="*/ 0 w 9615055"/>
                <a:gd name="connsiteY7-304" fmla="*/ 1884218 h 1939637"/>
                <a:gd name="connsiteX8-305" fmla="*/ 96983 w 9615055"/>
                <a:gd name="connsiteY8-306" fmla="*/ 0 h 1939637"/>
                <a:gd name="connsiteX0-307" fmla="*/ 96983 w 9615055"/>
                <a:gd name="connsiteY0-308" fmla="*/ 0 h 1939637"/>
                <a:gd name="connsiteX1-309" fmla="*/ 9615055 w 9615055"/>
                <a:gd name="connsiteY1-310" fmla="*/ 13854 h 1939637"/>
                <a:gd name="connsiteX2-311" fmla="*/ 9545783 w 9615055"/>
                <a:gd name="connsiteY2-312" fmla="*/ 1510146 h 1939637"/>
                <a:gd name="connsiteX3-313" fmla="*/ 5848426 w 9615055"/>
                <a:gd name="connsiteY3-314" fmla="*/ 1500709 h 1939637"/>
                <a:gd name="connsiteX4-315" fmla="*/ 5826340 w 9615055"/>
                <a:gd name="connsiteY4-316" fmla="*/ 1006963 h 1939637"/>
                <a:gd name="connsiteX5-317" fmla="*/ 1856509 w 9615055"/>
                <a:gd name="connsiteY5-318" fmla="*/ 1066799 h 1939637"/>
                <a:gd name="connsiteX6-319" fmla="*/ 1801092 w 9615055"/>
                <a:gd name="connsiteY6-320" fmla="*/ 1939637 h 1939637"/>
                <a:gd name="connsiteX7-321" fmla="*/ 0 w 9615055"/>
                <a:gd name="connsiteY7-322" fmla="*/ 1884218 h 1939637"/>
                <a:gd name="connsiteX8-323" fmla="*/ 96983 w 9615055"/>
                <a:gd name="connsiteY8-324" fmla="*/ 0 h 1939637"/>
                <a:gd name="connsiteX0-325" fmla="*/ 96983 w 9615055"/>
                <a:gd name="connsiteY0-326" fmla="*/ 0 h 1884218"/>
                <a:gd name="connsiteX1-327" fmla="*/ 9615055 w 9615055"/>
                <a:gd name="connsiteY1-328" fmla="*/ 13854 h 1884218"/>
                <a:gd name="connsiteX2-329" fmla="*/ 9545783 w 9615055"/>
                <a:gd name="connsiteY2-330" fmla="*/ 1510146 h 1884218"/>
                <a:gd name="connsiteX3-331" fmla="*/ 5848426 w 9615055"/>
                <a:gd name="connsiteY3-332" fmla="*/ 1500709 h 1884218"/>
                <a:gd name="connsiteX4-333" fmla="*/ 5826340 w 9615055"/>
                <a:gd name="connsiteY4-334" fmla="*/ 1006963 h 1884218"/>
                <a:gd name="connsiteX5-335" fmla="*/ 1856509 w 9615055"/>
                <a:gd name="connsiteY5-336" fmla="*/ 1066799 h 1884218"/>
                <a:gd name="connsiteX6-337" fmla="*/ 1814946 w 9615055"/>
                <a:gd name="connsiteY6-338" fmla="*/ 1814946 h 1884218"/>
                <a:gd name="connsiteX7-339" fmla="*/ 0 w 9615055"/>
                <a:gd name="connsiteY7-340" fmla="*/ 1884218 h 1884218"/>
                <a:gd name="connsiteX8-341" fmla="*/ 96983 w 9615055"/>
                <a:gd name="connsiteY8-342" fmla="*/ 0 h 1884218"/>
                <a:gd name="connsiteX0-343" fmla="*/ 96983 w 9615055"/>
                <a:gd name="connsiteY0-344" fmla="*/ 0 h 1884218"/>
                <a:gd name="connsiteX1-345" fmla="*/ 9615055 w 9615055"/>
                <a:gd name="connsiteY1-346" fmla="*/ 13854 h 1884218"/>
                <a:gd name="connsiteX2-347" fmla="*/ 9545783 w 9615055"/>
                <a:gd name="connsiteY2-348" fmla="*/ 1510146 h 1884218"/>
                <a:gd name="connsiteX3-349" fmla="*/ 5848426 w 9615055"/>
                <a:gd name="connsiteY3-350" fmla="*/ 1500709 h 1884218"/>
                <a:gd name="connsiteX4-351" fmla="*/ 5833928 w 9615055"/>
                <a:gd name="connsiteY4-352" fmla="*/ 1063876 h 1884218"/>
                <a:gd name="connsiteX5-353" fmla="*/ 1856509 w 9615055"/>
                <a:gd name="connsiteY5-354" fmla="*/ 1066799 h 1884218"/>
                <a:gd name="connsiteX6-355" fmla="*/ 1814946 w 9615055"/>
                <a:gd name="connsiteY6-356" fmla="*/ 1814946 h 1884218"/>
                <a:gd name="connsiteX7-357" fmla="*/ 0 w 9615055"/>
                <a:gd name="connsiteY7-358" fmla="*/ 1884218 h 1884218"/>
                <a:gd name="connsiteX8-359" fmla="*/ 96983 w 9615055"/>
                <a:gd name="connsiteY8-360" fmla="*/ 0 h 1884218"/>
                <a:gd name="connsiteX0-361" fmla="*/ 96983 w 9615055"/>
                <a:gd name="connsiteY0-362" fmla="*/ 0 h 1884218"/>
                <a:gd name="connsiteX1-363" fmla="*/ 9615055 w 9615055"/>
                <a:gd name="connsiteY1-364" fmla="*/ 13854 h 1884218"/>
                <a:gd name="connsiteX2-365" fmla="*/ 9545783 w 9615055"/>
                <a:gd name="connsiteY2-366" fmla="*/ 1510146 h 1884218"/>
                <a:gd name="connsiteX3-367" fmla="*/ 5787719 w 9615055"/>
                <a:gd name="connsiteY3-368" fmla="*/ 1504503 h 1884218"/>
                <a:gd name="connsiteX4-369" fmla="*/ 5833928 w 9615055"/>
                <a:gd name="connsiteY4-370" fmla="*/ 1063876 h 1884218"/>
                <a:gd name="connsiteX5-371" fmla="*/ 1856509 w 9615055"/>
                <a:gd name="connsiteY5-372" fmla="*/ 1066799 h 1884218"/>
                <a:gd name="connsiteX6-373" fmla="*/ 1814946 w 9615055"/>
                <a:gd name="connsiteY6-374" fmla="*/ 1814946 h 1884218"/>
                <a:gd name="connsiteX7-375" fmla="*/ 0 w 9615055"/>
                <a:gd name="connsiteY7-376" fmla="*/ 1884218 h 1884218"/>
                <a:gd name="connsiteX8-377" fmla="*/ 96983 w 9615055"/>
                <a:gd name="connsiteY8-378" fmla="*/ 0 h 1884218"/>
                <a:gd name="connsiteX0-379" fmla="*/ 96983 w 9615055"/>
                <a:gd name="connsiteY0-380" fmla="*/ 0 h 1884218"/>
                <a:gd name="connsiteX1-381" fmla="*/ 9615055 w 9615055"/>
                <a:gd name="connsiteY1-382" fmla="*/ 13854 h 1884218"/>
                <a:gd name="connsiteX2-383" fmla="*/ 9545783 w 9615055"/>
                <a:gd name="connsiteY2-384" fmla="*/ 1510146 h 1884218"/>
                <a:gd name="connsiteX3-385" fmla="*/ 5787719 w 9615055"/>
                <a:gd name="connsiteY3-386" fmla="*/ 1504503 h 1884218"/>
                <a:gd name="connsiteX4-387" fmla="*/ 5788397 w 9615055"/>
                <a:gd name="connsiteY4-388" fmla="*/ 1063876 h 1884218"/>
                <a:gd name="connsiteX5-389" fmla="*/ 1856509 w 9615055"/>
                <a:gd name="connsiteY5-390" fmla="*/ 1066799 h 1884218"/>
                <a:gd name="connsiteX6-391" fmla="*/ 1814946 w 9615055"/>
                <a:gd name="connsiteY6-392" fmla="*/ 1814946 h 1884218"/>
                <a:gd name="connsiteX7-393" fmla="*/ 0 w 9615055"/>
                <a:gd name="connsiteY7-394" fmla="*/ 1884218 h 1884218"/>
                <a:gd name="connsiteX8-395" fmla="*/ 96983 w 9615055"/>
                <a:gd name="connsiteY8-396" fmla="*/ 0 h 1884218"/>
                <a:gd name="connsiteX0-397" fmla="*/ 96983 w 9615055"/>
                <a:gd name="connsiteY0-398" fmla="*/ 0 h 1884218"/>
                <a:gd name="connsiteX1-399" fmla="*/ 9615055 w 9615055"/>
                <a:gd name="connsiteY1-400" fmla="*/ 13854 h 1884218"/>
                <a:gd name="connsiteX2-401" fmla="*/ 9545783 w 9615055"/>
                <a:gd name="connsiteY2-402" fmla="*/ 1510146 h 1884218"/>
                <a:gd name="connsiteX3-403" fmla="*/ 5787719 w 9615055"/>
                <a:gd name="connsiteY3-404" fmla="*/ 1504503 h 1884218"/>
                <a:gd name="connsiteX4-405" fmla="*/ 5792191 w 9615055"/>
                <a:gd name="connsiteY4-406" fmla="*/ 1060082 h 1884218"/>
                <a:gd name="connsiteX5-407" fmla="*/ 1856509 w 9615055"/>
                <a:gd name="connsiteY5-408" fmla="*/ 1066799 h 1884218"/>
                <a:gd name="connsiteX6-409" fmla="*/ 1814946 w 9615055"/>
                <a:gd name="connsiteY6-410" fmla="*/ 1814946 h 1884218"/>
                <a:gd name="connsiteX7-411" fmla="*/ 0 w 9615055"/>
                <a:gd name="connsiteY7-412" fmla="*/ 1884218 h 1884218"/>
                <a:gd name="connsiteX8-413" fmla="*/ 96983 w 9615055"/>
                <a:gd name="connsiteY8-414" fmla="*/ 0 h 1884218"/>
                <a:gd name="connsiteX0-415" fmla="*/ 96983 w 9615055"/>
                <a:gd name="connsiteY0-416" fmla="*/ 0 h 1884218"/>
                <a:gd name="connsiteX1-417" fmla="*/ 9615055 w 9615055"/>
                <a:gd name="connsiteY1-418" fmla="*/ 13854 h 1884218"/>
                <a:gd name="connsiteX2-419" fmla="*/ 9545783 w 9615055"/>
                <a:gd name="connsiteY2-420" fmla="*/ 1510146 h 1884218"/>
                <a:gd name="connsiteX3-421" fmla="*/ 5787719 w 9615055"/>
                <a:gd name="connsiteY3-422" fmla="*/ 1504503 h 1884218"/>
                <a:gd name="connsiteX4-423" fmla="*/ 5792191 w 9615055"/>
                <a:gd name="connsiteY4-424" fmla="*/ 1060082 h 1884218"/>
                <a:gd name="connsiteX5-425" fmla="*/ 1829949 w 9615055"/>
                <a:gd name="connsiteY5-426" fmla="*/ 1063004 h 1884218"/>
                <a:gd name="connsiteX6-427" fmla="*/ 1814946 w 9615055"/>
                <a:gd name="connsiteY6-428" fmla="*/ 1814946 h 1884218"/>
                <a:gd name="connsiteX7-429" fmla="*/ 0 w 9615055"/>
                <a:gd name="connsiteY7-430" fmla="*/ 1884218 h 1884218"/>
                <a:gd name="connsiteX8-431" fmla="*/ 96983 w 9615055"/>
                <a:gd name="connsiteY8-432" fmla="*/ 0 h 1884218"/>
                <a:gd name="connsiteX0-433" fmla="*/ 96983 w 9615055"/>
                <a:gd name="connsiteY0-434" fmla="*/ 0 h 1884218"/>
                <a:gd name="connsiteX1-435" fmla="*/ 9615055 w 9615055"/>
                <a:gd name="connsiteY1-436" fmla="*/ 13854 h 1884218"/>
                <a:gd name="connsiteX2-437" fmla="*/ 9545783 w 9615055"/>
                <a:gd name="connsiteY2-438" fmla="*/ 1510146 h 1884218"/>
                <a:gd name="connsiteX3-439" fmla="*/ 5787719 w 9615055"/>
                <a:gd name="connsiteY3-440" fmla="*/ 1504503 h 1884218"/>
                <a:gd name="connsiteX4-441" fmla="*/ 5792191 w 9615055"/>
                <a:gd name="connsiteY4-442" fmla="*/ 1060082 h 1884218"/>
                <a:gd name="connsiteX5-443" fmla="*/ 1829949 w 9615055"/>
                <a:gd name="connsiteY5-444" fmla="*/ 1063004 h 1884218"/>
                <a:gd name="connsiteX6-445" fmla="*/ 1837712 w 9615055"/>
                <a:gd name="connsiteY6-446" fmla="*/ 1814946 h 1884218"/>
                <a:gd name="connsiteX7-447" fmla="*/ 0 w 9615055"/>
                <a:gd name="connsiteY7-448" fmla="*/ 1884218 h 1884218"/>
                <a:gd name="connsiteX8-449" fmla="*/ 96983 w 9615055"/>
                <a:gd name="connsiteY8-450" fmla="*/ 0 h 1884218"/>
                <a:gd name="connsiteX0-451" fmla="*/ 96983 w 9615055"/>
                <a:gd name="connsiteY0-452" fmla="*/ 0 h 1884218"/>
                <a:gd name="connsiteX1-453" fmla="*/ 9615055 w 9615055"/>
                <a:gd name="connsiteY1-454" fmla="*/ 13854 h 1884218"/>
                <a:gd name="connsiteX2-455" fmla="*/ 9545783 w 9615055"/>
                <a:gd name="connsiteY2-456" fmla="*/ 1510146 h 1884218"/>
                <a:gd name="connsiteX3-457" fmla="*/ 5787719 w 9615055"/>
                <a:gd name="connsiteY3-458" fmla="*/ 1504503 h 1884218"/>
                <a:gd name="connsiteX4-459" fmla="*/ 5792191 w 9615055"/>
                <a:gd name="connsiteY4-460" fmla="*/ 1060082 h 1884218"/>
                <a:gd name="connsiteX5-461" fmla="*/ 1829949 w 9615055"/>
                <a:gd name="connsiteY5-462" fmla="*/ 1063004 h 1884218"/>
                <a:gd name="connsiteX6-463" fmla="*/ 1826330 w 9615055"/>
                <a:gd name="connsiteY6-464" fmla="*/ 1818740 h 1884218"/>
                <a:gd name="connsiteX7-465" fmla="*/ 0 w 9615055"/>
                <a:gd name="connsiteY7-466" fmla="*/ 1884218 h 1884218"/>
                <a:gd name="connsiteX8-467" fmla="*/ 96983 w 9615055"/>
                <a:gd name="connsiteY8-468" fmla="*/ 0 h 1884218"/>
                <a:gd name="connsiteX0-469" fmla="*/ 96983 w 9615055"/>
                <a:gd name="connsiteY0-470" fmla="*/ 0 h 1884218"/>
                <a:gd name="connsiteX1-471" fmla="*/ 9615055 w 9615055"/>
                <a:gd name="connsiteY1-472" fmla="*/ 13854 h 1884218"/>
                <a:gd name="connsiteX2-473" fmla="*/ 9545783 w 9615055"/>
                <a:gd name="connsiteY2-474" fmla="*/ 1510146 h 1884218"/>
                <a:gd name="connsiteX3-475" fmla="*/ 5787719 w 9615055"/>
                <a:gd name="connsiteY3-476" fmla="*/ 1504503 h 1884218"/>
                <a:gd name="connsiteX4-477" fmla="*/ 5792191 w 9615055"/>
                <a:gd name="connsiteY4-478" fmla="*/ 1060082 h 1884218"/>
                <a:gd name="connsiteX5-479" fmla="*/ 1829949 w 9615055"/>
                <a:gd name="connsiteY5-480" fmla="*/ 1063004 h 1884218"/>
                <a:gd name="connsiteX6-481" fmla="*/ 1826330 w 9615055"/>
                <a:gd name="connsiteY6-482" fmla="*/ 1818740 h 1884218"/>
                <a:gd name="connsiteX7-483" fmla="*/ 0 w 9615055"/>
                <a:gd name="connsiteY7-484" fmla="*/ 1884218 h 1884218"/>
                <a:gd name="connsiteX8-485" fmla="*/ 96983 w 9615055"/>
                <a:gd name="connsiteY8-486" fmla="*/ 0 h 18842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615055" h="1884218">
                  <a:moveTo>
                    <a:pt x="96983" y="0"/>
                  </a:moveTo>
                  <a:lnTo>
                    <a:pt x="9615055" y="13854"/>
                  </a:lnTo>
                  <a:lnTo>
                    <a:pt x="9545783" y="1510146"/>
                  </a:lnTo>
                  <a:lnTo>
                    <a:pt x="5787719" y="1504503"/>
                  </a:lnTo>
                  <a:cubicBezTo>
                    <a:pt x="5789210" y="1356363"/>
                    <a:pt x="5790700" y="1208222"/>
                    <a:pt x="5792191" y="1060082"/>
                  </a:cubicBezTo>
                  <a:lnTo>
                    <a:pt x="1829949" y="1063004"/>
                  </a:lnTo>
                  <a:cubicBezTo>
                    <a:pt x="1832537" y="1313651"/>
                    <a:pt x="1835125" y="1571887"/>
                    <a:pt x="1826330" y="1818740"/>
                  </a:cubicBezTo>
                  <a:lnTo>
                    <a:pt x="0" y="1884218"/>
                  </a:lnTo>
                  <a:lnTo>
                    <a:pt x="96983" y="0"/>
                  </a:lnTo>
                  <a:close/>
                </a:path>
              </a:pathLst>
            </a:cu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p:cNvSpPr/>
            <p:nvPr/>
          </p:nvSpPr>
          <p:spPr>
            <a:xfrm>
              <a:off x="2299855" y="4764472"/>
              <a:ext cx="8118764" cy="1343892"/>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p:cNvSpPr/>
            <p:nvPr/>
          </p:nvSpPr>
          <p:spPr>
            <a:xfrm flipV="1">
              <a:off x="900546" y="5915892"/>
              <a:ext cx="9531927" cy="942108"/>
            </a:xfrm>
            <a:custGeom>
              <a:avLst/>
              <a:gdLst>
                <a:gd name="connsiteX0" fmla="*/ 110837 w 9628909"/>
                <a:gd name="connsiteY0" fmla="*/ 0 h 1136073"/>
                <a:gd name="connsiteX1" fmla="*/ 9628909 w 9628909"/>
                <a:gd name="connsiteY1" fmla="*/ 13854 h 1136073"/>
                <a:gd name="connsiteX2" fmla="*/ 9628909 w 9628909"/>
                <a:gd name="connsiteY2" fmla="*/ 1122218 h 1136073"/>
                <a:gd name="connsiteX3" fmla="*/ 5334000 w 9628909"/>
                <a:gd name="connsiteY3" fmla="*/ 1136073 h 1136073"/>
                <a:gd name="connsiteX4" fmla="*/ 5320146 w 9628909"/>
                <a:gd name="connsiteY4" fmla="*/ 651163 h 1136073"/>
                <a:gd name="connsiteX5" fmla="*/ 1856509 w 9628909"/>
                <a:gd name="connsiteY5" fmla="*/ 651163 h 1136073"/>
                <a:gd name="connsiteX6" fmla="*/ 1870364 w 9628909"/>
                <a:gd name="connsiteY6" fmla="*/ 1122218 h 1136073"/>
                <a:gd name="connsiteX7" fmla="*/ 0 w 9628909"/>
                <a:gd name="connsiteY7" fmla="*/ 1080654 h 1136073"/>
                <a:gd name="connsiteX8" fmla="*/ 110837 w 9628909"/>
                <a:gd name="connsiteY8" fmla="*/ 0 h 1136073"/>
                <a:gd name="connsiteX0-1" fmla="*/ 110837 w 9628909"/>
                <a:gd name="connsiteY0-2" fmla="*/ 0 h 1122218"/>
                <a:gd name="connsiteX1-3" fmla="*/ 9628909 w 9628909"/>
                <a:gd name="connsiteY1-4" fmla="*/ 13854 h 1122218"/>
                <a:gd name="connsiteX2-5" fmla="*/ 9628909 w 9628909"/>
                <a:gd name="connsiteY2-6" fmla="*/ 1122218 h 1122218"/>
                <a:gd name="connsiteX3-7" fmla="*/ 5389418 w 9628909"/>
                <a:gd name="connsiteY3-8" fmla="*/ 1108364 h 1122218"/>
                <a:gd name="connsiteX4-9" fmla="*/ 5320146 w 9628909"/>
                <a:gd name="connsiteY4-10" fmla="*/ 651163 h 1122218"/>
                <a:gd name="connsiteX5-11" fmla="*/ 1856509 w 9628909"/>
                <a:gd name="connsiteY5-12" fmla="*/ 651163 h 1122218"/>
                <a:gd name="connsiteX6-13" fmla="*/ 1870364 w 9628909"/>
                <a:gd name="connsiteY6-14" fmla="*/ 1122218 h 1122218"/>
                <a:gd name="connsiteX7-15" fmla="*/ 0 w 9628909"/>
                <a:gd name="connsiteY7-16" fmla="*/ 1080654 h 1122218"/>
                <a:gd name="connsiteX8-17" fmla="*/ 110837 w 9628909"/>
                <a:gd name="connsiteY8-18" fmla="*/ 0 h 1122218"/>
                <a:gd name="connsiteX0-19" fmla="*/ 110837 w 9628909"/>
                <a:gd name="connsiteY0-20" fmla="*/ 0 h 1122218"/>
                <a:gd name="connsiteX1-21" fmla="*/ 9628909 w 9628909"/>
                <a:gd name="connsiteY1-22" fmla="*/ 13854 h 1122218"/>
                <a:gd name="connsiteX2-23" fmla="*/ 9628909 w 9628909"/>
                <a:gd name="connsiteY2-24" fmla="*/ 1122218 h 1122218"/>
                <a:gd name="connsiteX3-25" fmla="*/ 5389418 w 9628909"/>
                <a:gd name="connsiteY3-26" fmla="*/ 1108364 h 1122218"/>
                <a:gd name="connsiteX4-27" fmla="*/ 5375564 w 9628909"/>
                <a:gd name="connsiteY4-28" fmla="*/ 665017 h 1122218"/>
                <a:gd name="connsiteX5-29" fmla="*/ 1856509 w 9628909"/>
                <a:gd name="connsiteY5-30" fmla="*/ 651163 h 1122218"/>
                <a:gd name="connsiteX6-31" fmla="*/ 1870364 w 9628909"/>
                <a:gd name="connsiteY6-32" fmla="*/ 1122218 h 1122218"/>
                <a:gd name="connsiteX7-33" fmla="*/ 0 w 9628909"/>
                <a:gd name="connsiteY7-34" fmla="*/ 1080654 h 1122218"/>
                <a:gd name="connsiteX8-35" fmla="*/ 110837 w 9628909"/>
                <a:gd name="connsiteY8-36" fmla="*/ 0 h 1122218"/>
                <a:gd name="connsiteX0-37" fmla="*/ 110837 w 9628909"/>
                <a:gd name="connsiteY0-38" fmla="*/ 0 h 1122218"/>
                <a:gd name="connsiteX1-39" fmla="*/ 9628909 w 9628909"/>
                <a:gd name="connsiteY1-40" fmla="*/ 13854 h 1122218"/>
                <a:gd name="connsiteX2-41" fmla="*/ 9628909 w 9628909"/>
                <a:gd name="connsiteY2-42" fmla="*/ 1122218 h 1122218"/>
                <a:gd name="connsiteX3-43" fmla="*/ 5389418 w 9628909"/>
                <a:gd name="connsiteY3-44" fmla="*/ 1108364 h 1122218"/>
                <a:gd name="connsiteX4-45" fmla="*/ 5417128 w 9628909"/>
                <a:gd name="connsiteY4-46" fmla="*/ 665017 h 1122218"/>
                <a:gd name="connsiteX5-47" fmla="*/ 1856509 w 9628909"/>
                <a:gd name="connsiteY5-48" fmla="*/ 651163 h 1122218"/>
                <a:gd name="connsiteX6-49" fmla="*/ 1870364 w 9628909"/>
                <a:gd name="connsiteY6-50" fmla="*/ 1122218 h 1122218"/>
                <a:gd name="connsiteX7-51" fmla="*/ 0 w 9628909"/>
                <a:gd name="connsiteY7-52" fmla="*/ 1080654 h 1122218"/>
                <a:gd name="connsiteX8-53" fmla="*/ 110837 w 9628909"/>
                <a:gd name="connsiteY8-54" fmla="*/ 0 h 1122218"/>
                <a:gd name="connsiteX0-55" fmla="*/ 110837 w 9628909"/>
                <a:gd name="connsiteY0-56" fmla="*/ 0 h 1122218"/>
                <a:gd name="connsiteX1-57" fmla="*/ 9628909 w 9628909"/>
                <a:gd name="connsiteY1-58" fmla="*/ 13854 h 1122218"/>
                <a:gd name="connsiteX2-59" fmla="*/ 9628909 w 9628909"/>
                <a:gd name="connsiteY2-60" fmla="*/ 1122218 h 1122218"/>
                <a:gd name="connsiteX3-61" fmla="*/ 5430982 w 9628909"/>
                <a:gd name="connsiteY3-62" fmla="*/ 1094510 h 1122218"/>
                <a:gd name="connsiteX4-63" fmla="*/ 5417128 w 9628909"/>
                <a:gd name="connsiteY4-64" fmla="*/ 665017 h 1122218"/>
                <a:gd name="connsiteX5-65" fmla="*/ 1856509 w 9628909"/>
                <a:gd name="connsiteY5-66" fmla="*/ 651163 h 1122218"/>
                <a:gd name="connsiteX6-67" fmla="*/ 1870364 w 9628909"/>
                <a:gd name="connsiteY6-68" fmla="*/ 1122218 h 1122218"/>
                <a:gd name="connsiteX7-69" fmla="*/ 0 w 9628909"/>
                <a:gd name="connsiteY7-70" fmla="*/ 1080654 h 1122218"/>
                <a:gd name="connsiteX8-71" fmla="*/ 110837 w 9628909"/>
                <a:gd name="connsiteY8-72" fmla="*/ 0 h 1122218"/>
                <a:gd name="connsiteX0-73" fmla="*/ 110837 w 9628909"/>
                <a:gd name="connsiteY0-74" fmla="*/ 0 h 1122218"/>
                <a:gd name="connsiteX1-75" fmla="*/ 9628909 w 9628909"/>
                <a:gd name="connsiteY1-76" fmla="*/ 13854 h 1122218"/>
                <a:gd name="connsiteX2-77" fmla="*/ 9628909 w 9628909"/>
                <a:gd name="connsiteY2-78" fmla="*/ 1122218 h 1122218"/>
                <a:gd name="connsiteX3-79" fmla="*/ 5430982 w 9628909"/>
                <a:gd name="connsiteY3-80" fmla="*/ 1094510 h 1122218"/>
                <a:gd name="connsiteX4-81" fmla="*/ 5417128 w 9628909"/>
                <a:gd name="connsiteY4-82" fmla="*/ 665017 h 1122218"/>
                <a:gd name="connsiteX5-83" fmla="*/ 1884218 w 9628909"/>
                <a:gd name="connsiteY5-84" fmla="*/ 138545 h 1122218"/>
                <a:gd name="connsiteX6-85" fmla="*/ 1870364 w 9628909"/>
                <a:gd name="connsiteY6-86" fmla="*/ 1122218 h 1122218"/>
                <a:gd name="connsiteX7-87" fmla="*/ 0 w 9628909"/>
                <a:gd name="connsiteY7-88" fmla="*/ 1080654 h 1122218"/>
                <a:gd name="connsiteX8-89" fmla="*/ 110837 w 9628909"/>
                <a:gd name="connsiteY8-90" fmla="*/ 0 h 1122218"/>
                <a:gd name="connsiteX0-91" fmla="*/ 110837 w 9628909"/>
                <a:gd name="connsiteY0-92" fmla="*/ 0 h 1122218"/>
                <a:gd name="connsiteX1-93" fmla="*/ 9628909 w 9628909"/>
                <a:gd name="connsiteY1-94" fmla="*/ 13854 h 1122218"/>
                <a:gd name="connsiteX2-95" fmla="*/ 9628909 w 9628909"/>
                <a:gd name="connsiteY2-96" fmla="*/ 1122218 h 1122218"/>
                <a:gd name="connsiteX3-97" fmla="*/ 5430982 w 9628909"/>
                <a:gd name="connsiteY3-98" fmla="*/ 1094510 h 1122218"/>
                <a:gd name="connsiteX4-99" fmla="*/ 5430982 w 9628909"/>
                <a:gd name="connsiteY4-100" fmla="*/ 207817 h 1122218"/>
                <a:gd name="connsiteX5-101" fmla="*/ 1884218 w 9628909"/>
                <a:gd name="connsiteY5-102" fmla="*/ 138545 h 1122218"/>
                <a:gd name="connsiteX6-103" fmla="*/ 1870364 w 9628909"/>
                <a:gd name="connsiteY6-104" fmla="*/ 1122218 h 1122218"/>
                <a:gd name="connsiteX7-105" fmla="*/ 0 w 9628909"/>
                <a:gd name="connsiteY7-106" fmla="*/ 1080654 h 1122218"/>
                <a:gd name="connsiteX8-107" fmla="*/ 110837 w 9628909"/>
                <a:gd name="connsiteY8-108" fmla="*/ 0 h 1122218"/>
                <a:gd name="connsiteX0-109" fmla="*/ 110837 w 9628909"/>
                <a:gd name="connsiteY0-110" fmla="*/ 0 h 1122218"/>
                <a:gd name="connsiteX1-111" fmla="*/ 9628909 w 9628909"/>
                <a:gd name="connsiteY1-112" fmla="*/ 13854 h 1122218"/>
                <a:gd name="connsiteX2-113" fmla="*/ 9628909 w 9628909"/>
                <a:gd name="connsiteY2-114" fmla="*/ 1122218 h 1122218"/>
                <a:gd name="connsiteX3-115" fmla="*/ 5417127 w 9628909"/>
                <a:gd name="connsiteY3-116" fmla="*/ 692728 h 1122218"/>
                <a:gd name="connsiteX4-117" fmla="*/ 5430982 w 9628909"/>
                <a:gd name="connsiteY4-118" fmla="*/ 207817 h 1122218"/>
                <a:gd name="connsiteX5-119" fmla="*/ 1884218 w 9628909"/>
                <a:gd name="connsiteY5-120" fmla="*/ 138545 h 1122218"/>
                <a:gd name="connsiteX6-121" fmla="*/ 1870364 w 9628909"/>
                <a:gd name="connsiteY6-122" fmla="*/ 1122218 h 1122218"/>
                <a:gd name="connsiteX7-123" fmla="*/ 0 w 9628909"/>
                <a:gd name="connsiteY7-124" fmla="*/ 1080654 h 1122218"/>
                <a:gd name="connsiteX8-125" fmla="*/ 110837 w 9628909"/>
                <a:gd name="connsiteY8-126" fmla="*/ 0 h 1122218"/>
                <a:gd name="connsiteX0-127" fmla="*/ 110837 w 9628909"/>
                <a:gd name="connsiteY0-128" fmla="*/ 0 h 1122218"/>
                <a:gd name="connsiteX1-129" fmla="*/ 9628909 w 9628909"/>
                <a:gd name="connsiteY1-130" fmla="*/ 13854 h 1122218"/>
                <a:gd name="connsiteX2-131" fmla="*/ 9628909 w 9628909"/>
                <a:gd name="connsiteY2-132" fmla="*/ 665018 h 1122218"/>
                <a:gd name="connsiteX3-133" fmla="*/ 5417127 w 9628909"/>
                <a:gd name="connsiteY3-134" fmla="*/ 692728 h 1122218"/>
                <a:gd name="connsiteX4-135" fmla="*/ 5430982 w 9628909"/>
                <a:gd name="connsiteY4-136" fmla="*/ 207817 h 1122218"/>
                <a:gd name="connsiteX5-137" fmla="*/ 1884218 w 9628909"/>
                <a:gd name="connsiteY5-138" fmla="*/ 138545 h 1122218"/>
                <a:gd name="connsiteX6-139" fmla="*/ 1870364 w 9628909"/>
                <a:gd name="connsiteY6-140" fmla="*/ 1122218 h 1122218"/>
                <a:gd name="connsiteX7-141" fmla="*/ 0 w 9628909"/>
                <a:gd name="connsiteY7-142" fmla="*/ 1080654 h 1122218"/>
                <a:gd name="connsiteX8-143" fmla="*/ 110837 w 9628909"/>
                <a:gd name="connsiteY8-144" fmla="*/ 0 h 1122218"/>
                <a:gd name="connsiteX0-145" fmla="*/ 110837 w 9628909"/>
                <a:gd name="connsiteY0-146" fmla="*/ 0 h 1080654"/>
                <a:gd name="connsiteX1-147" fmla="*/ 9628909 w 9628909"/>
                <a:gd name="connsiteY1-148" fmla="*/ 13854 h 1080654"/>
                <a:gd name="connsiteX2-149" fmla="*/ 9628909 w 9628909"/>
                <a:gd name="connsiteY2-150" fmla="*/ 665018 h 1080654"/>
                <a:gd name="connsiteX3-151" fmla="*/ 5417127 w 9628909"/>
                <a:gd name="connsiteY3-152" fmla="*/ 692728 h 1080654"/>
                <a:gd name="connsiteX4-153" fmla="*/ 5430982 w 9628909"/>
                <a:gd name="connsiteY4-154" fmla="*/ 207817 h 1080654"/>
                <a:gd name="connsiteX5-155" fmla="*/ 1884218 w 9628909"/>
                <a:gd name="connsiteY5-156" fmla="*/ 138545 h 1080654"/>
                <a:gd name="connsiteX6-157" fmla="*/ 1884219 w 9628909"/>
                <a:gd name="connsiteY6-158" fmla="*/ 665018 h 1080654"/>
                <a:gd name="connsiteX7-159" fmla="*/ 0 w 9628909"/>
                <a:gd name="connsiteY7-160" fmla="*/ 1080654 h 1080654"/>
                <a:gd name="connsiteX8-161" fmla="*/ 110837 w 9628909"/>
                <a:gd name="connsiteY8-162" fmla="*/ 0 h 1080654"/>
                <a:gd name="connsiteX0-163" fmla="*/ 69274 w 9587346"/>
                <a:gd name="connsiteY0-164" fmla="*/ 0 h 692728"/>
                <a:gd name="connsiteX1-165" fmla="*/ 9587346 w 9587346"/>
                <a:gd name="connsiteY1-166" fmla="*/ 13854 h 692728"/>
                <a:gd name="connsiteX2-167" fmla="*/ 9587346 w 9587346"/>
                <a:gd name="connsiteY2-168" fmla="*/ 665018 h 692728"/>
                <a:gd name="connsiteX3-169" fmla="*/ 5375564 w 9587346"/>
                <a:gd name="connsiteY3-170" fmla="*/ 692728 h 692728"/>
                <a:gd name="connsiteX4-171" fmla="*/ 5389419 w 9587346"/>
                <a:gd name="connsiteY4-172" fmla="*/ 207817 h 692728"/>
                <a:gd name="connsiteX5-173" fmla="*/ 1842655 w 9587346"/>
                <a:gd name="connsiteY5-174" fmla="*/ 138545 h 692728"/>
                <a:gd name="connsiteX6-175" fmla="*/ 1842656 w 9587346"/>
                <a:gd name="connsiteY6-176" fmla="*/ 665018 h 692728"/>
                <a:gd name="connsiteX7-177" fmla="*/ 0 w 9587346"/>
                <a:gd name="connsiteY7-178" fmla="*/ 526472 h 692728"/>
                <a:gd name="connsiteX8-179" fmla="*/ 69274 w 9587346"/>
                <a:gd name="connsiteY8-180" fmla="*/ 0 h 692728"/>
                <a:gd name="connsiteX0-181" fmla="*/ 13855 w 9531927"/>
                <a:gd name="connsiteY0-182" fmla="*/ 0 h 942108"/>
                <a:gd name="connsiteX1-183" fmla="*/ 9531927 w 9531927"/>
                <a:gd name="connsiteY1-184" fmla="*/ 13854 h 942108"/>
                <a:gd name="connsiteX2-185" fmla="*/ 9531927 w 9531927"/>
                <a:gd name="connsiteY2-186" fmla="*/ 665018 h 942108"/>
                <a:gd name="connsiteX3-187" fmla="*/ 5320145 w 9531927"/>
                <a:gd name="connsiteY3-188" fmla="*/ 692728 h 942108"/>
                <a:gd name="connsiteX4-189" fmla="*/ 5334000 w 9531927"/>
                <a:gd name="connsiteY4-190" fmla="*/ 207817 h 942108"/>
                <a:gd name="connsiteX5-191" fmla="*/ 1787236 w 9531927"/>
                <a:gd name="connsiteY5-192" fmla="*/ 138545 h 942108"/>
                <a:gd name="connsiteX6-193" fmla="*/ 1787237 w 9531927"/>
                <a:gd name="connsiteY6-194" fmla="*/ 665018 h 942108"/>
                <a:gd name="connsiteX7-195" fmla="*/ 0 w 9531927"/>
                <a:gd name="connsiteY7-196" fmla="*/ 942108 h 942108"/>
                <a:gd name="connsiteX8-197" fmla="*/ 13855 w 9531927"/>
                <a:gd name="connsiteY8-198" fmla="*/ 0 h 942108"/>
                <a:gd name="connsiteX0-199" fmla="*/ 13855 w 9531927"/>
                <a:gd name="connsiteY0-200" fmla="*/ 0 h 942108"/>
                <a:gd name="connsiteX1-201" fmla="*/ 9531927 w 9531927"/>
                <a:gd name="connsiteY1-202" fmla="*/ 13854 h 942108"/>
                <a:gd name="connsiteX2-203" fmla="*/ 9531927 w 9531927"/>
                <a:gd name="connsiteY2-204" fmla="*/ 665018 h 942108"/>
                <a:gd name="connsiteX3-205" fmla="*/ 5320145 w 9531927"/>
                <a:gd name="connsiteY3-206" fmla="*/ 692728 h 942108"/>
                <a:gd name="connsiteX4-207" fmla="*/ 5334000 w 9531927"/>
                <a:gd name="connsiteY4-208" fmla="*/ 207817 h 942108"/>
                <a:gd name="connsiteX5-209" fmla="*/ 1787236 w 9531927"/>
                <a:gd name="connsiteY5-210" fmla="*/ 138545 h 942108"/>
                <a:gd name="connsiteX6-211" fmla="*/ 1759528 w 9531927"/>
                <a:gd name="connsiteY6-212" fmla="*/ 748145 h 942108"/>
                <a:gd name="connsiteX7-213" fmla="*/ 0 w 9531927"/>
                <a:gd name="connsiteY7-214" fmla="*/ 942108 h 942108"/>
                <a:gd name="connsiteX8-215" fmla="*/ 13855 w 9531927"/>
                <a:gd name="connsiteY8-216" fmla="*/ 0 h 942108"/>
                <a:gd name="connsiteX0-217" fmla="*/ 13855 w 9531927"/>
                <a:gd name="connsiteY0-218" fmla="*/ 0 h 942108"/>
                <a:gd name="connsiteX1-219" fmla="*/ 9531927 w 9531927"/>
                <a:gd name="connsiteY1-220" fmla="*/ 13854 h 942108"/>
                <a:gd name="connsiteX2-221" fmla="*/ 9531927 w 9531927"/>
                <a:gd name="connsiteY2-222" fmla="*/ 665018 h 942108"/>
                <a:gd name="connsiteX3-223" fmla="*/ 5320145 w 9531927"/>
                <a:gd name="connsiteY3-224" fmla="*/ 692728 h 942108"/>
                <a:gd name="connsiteX4-225" fmla="*/ 5334000 w 9531927"/>
                <a:gd name="connsiteY4-226" fmla="*/ 207817 h 942108"/>
                <a:gd name="connsiteX5-227" fmla="*/ 1787236 w 9531927"/>
                <a:gd name="connsiteY5-228" fmla="*/ 138545 h 942108"/>
                <a:gd name="connsiteX6-229" fmla="*/ 1759528 w 9531927"/>
                <a:gd name="connsiteY6-230" fmla="*/ 886691 h 942108"/>
                <a:gd name="connsiteX7-231" fmla="*/ 0 w 9531927"/>
                <a:gd name="connsiteY7-232" fmla="*/ 942108 h 942108"/>
                <a:gd name="connsiteX8-233" fmla="*/ 13855 w 9531927"/>
                <a:gd name="connsiteY8-234" fmla="*/ 0 h 942108"/>
                <a:gd name="connsiteX0-235" fmla="*/ 13855 w 9531927"/>
                <a:gd name="connsiteY0-236" fmla="*/ 0 h 942108"/>
                <a:gd name="connsiteX1-237" fmla="*/ 9531927 w 9531927"/>
                <a:gd name="connsiteY1-238" fmla="*/ 13854 h 942108"/>
                <a:gd name="connsiteX2-239" fmla="*/ 9531927 w 9531927"/>
                <a:gd name="connsiteY2-240" fmla="*/ 665018 h 942108"/>
                <a:gd name="connsiteX3-241" fmla="*/ 5320145 w 9531927"/>
                <a:gd name="connsiteY3-242" fmla="*/ 692728 h 942108"/>
                <a:gd name="connsiteX4-243" fmla="*/ 5334000 w 9531927"/>
                <a:gd name="connsiteY4-244" fmla="*/ 207817 h 942108"/>
                <a:gd name="connsiteX5-245" fmla="*/ 1717964 w 9531927"/>
                <a:gd name="connsiteY5-246" fmla="*/ 221672 h 942108"/>
                <a:gd name="connsiteX6-247" fmla="*/ 1759528 w 9531927"/>
                <a:gd name="connsiteY6-248" fmla="*/ 886691 h 942108"/>
                <a:gd name="connsiteX7-249" fmla="*/ 0 w 9531927"/>
                <a:gd name="connsiteY7-250" fmla="*/ 942108 h 942108"/>
                <a:gd name="connsiteX8-251" fmla="*/ 13855 w 9531927"/>
                <a:gd name="connsiteY8-252" fmla="*/ 0 h 942108"/>
                <a:gd name="connsiteX0-253" fmla="*/ 13855 w 9531927"/>
                <a:gd name="connsiteY0-254" fmla="*/ 0 h 942108"/>
                <a:gd name="connsiteX1-255" fmla="*/ 9531927 w 9531927"/>
                <a:gd name="connsiteY1-256" fmla="*/ 13854 h 942108"/>
                <a:gd name="connsiteX2-257" fmla="*/ 9531927 w 9531927"/>
                <a:gd name="connsiteY2-258" fmla="*/ 665018 h 942108"/>
                <a:gd name="connsiteX3-259" fmla="*/ 5289224 w 9531927"/>
                <a:gd name="connsiteY3-260" fmla="*/ 652972 h 942108"/>
                <a:gd name="connsiteX4-261" fmla="*/ 5334000 w 9531927"/>
                <a:gd name="connsiteY4-262" fmla="*/ 207817 h 942108"/>
                <a:gd name="connsiteX5-263" fmla="*/ 1717964 w 9531927"/>
                <a:gd name="connsiteY5-264" fmla="*/ 221672 h 942108"/>
                <a:gd name="connsiteX6-265" fmla="*/ 1759528 w 9531927"/>
                <a:gd name="connsiteY6-266" fmla="*/ 886691 h 942108"/>
                <a:gd name="connsiteX7-267" fmla="*/ 0 w 9531927"/>
                <a:gd name="connsiteY7-268" fmla="*/ 942108 h 942108"/>
                <a:gd name="connsiteX8-269" fmla="*/ 13855 w 9531927"/>
                <a:gd name="connsiteY8-270" fmla="*/ 0 h 942108"/>
                <a:gd name="connsiteX0-271" fmla="*/ 13855 w 9531927"/>
                <a:gd name="connsiteY0-272" fmla="*/ 0 h 942108"/>
                <a:gd name="connsiteX1-273" fmla="*/ 9531927 w 9531927"/>
                <a:gd name="connsiteY1-274" fmla="*/ 13854 h 942108"/>
                <a:gd name="connsiteX2-275" fmla="*/ 9531927 w 9531927"/>
                <a:gd name="connsiteY2-276" fmla="*/ 665018 h 942108"/>
                <a:gd name="connsiteX3-277" fmla="*/ 5289224 w 9531927"/>
                <a:gd name="connsiteY3-278" fmla="*/ 652972 h 942108"/>
                <a:gd name="connsiteX4-279" fmla="*/ 5298661 w 9531927"/>
                <a:gd name="connsiteY4-280" fmla="*/ 198982 h 942108"/>
                <a:gd name="connsiteX5-281" fmla="*/ 1717964 w 9531927"/>
                <a:gd name="connsiteY5-282" fmla="*/ 221672 h 942108"/>
                <a:gd name="connsiteX6-283" fmla="*/ 1759528 w 9531927"/>
                <a:gd name="connsiteY6-284" fmla="*/ 886691 h 942108"/>
                <a:gd name="connsiteX7-285" fmla="*/ 0 w 9531927"/>
                <a:gd name="connsiteY7-286" fmla="*/ 942108 h 942108"/>
                <a:gd name="connsiteX8-287" fmla="*/ 13855 w 9531927"/>
                <a:gd name="connsiteY8-288" fmla="*/ 0 h 942108"/>
                <a:gd name="connsiteX0-289" fmla="*/ 13855 w 9531927"/>
                <a:gd name="connsiteY0-290" fmla="*/ 0 h 942108"/>
                <a:gd name="connsiteX1-291" fmla="*/ 9531927 w 9531927"/>
                <a:gd name="connsiteY1-292" fmla="*/ 13854 h 942108"/>
                <a:gd name="connsiteX2-293" fmla="*/ 9531927 w 9531927"/>
                <a:gd name="connsiteY2-294" fmla="*/ 665018 h 942108"/>
                <a:gd name="connsiteX3-295" fmla="*/ 5289224 w 9531927"/>
                <a:gd name="connsiteY3-296" fmla="*/ 652972 h 942108"/>
                <a:gd name="connsiteX4-297" fmla="*/ 5728152 w 9531927"/>
                <a:gd name="connsiteY4-298" fmla="*/ 185128 h 942108"/>
                <a:gd name="connsiteX5-299" fmla="*/ 1717964 w 9531927"/>
                <a:gd name="connsiteY5-300" fmla="*/ 221672 h 942108"/>
                <a:gd name="connsiteX6-301" fmla="*/ 1759528 w 9531927"/>
                <a:gd name="connsiteY6-302" fmla="*/ 886691 h 942108"/>
                <a:gd name="connsiteX7-303" fmla="*/ 0 w 9531927"/>
                <a:gd name="connsiteY7-304" fmla="*/ 942108 h 942108"/>
                <a:gd name="connsiteX8-305" fmla="*/ 13855 w 9531927"/>
                <a:gd name="connsiteY8-306" fmla="*/ 0 h 942108"/>
                <a:gd name="connsiteX0-307" fmla="*/ 13855 w 9531927"/>
                <a:gd name="connsiteY0-308" fmla="*/ 0 h 942108"/>
                <a:gd name="connsiteX1-309" fmla="*/ 9531927 w 9531927"/>
                <a:gd name="connsiteY1-310" fmla="*/ 13854 h 942108"/>
                <a:gd name="connsiteX2-311" fmla="*/ 9531927 w 9531927"/>
                <a:gd name="connsiteY2-312" fmla="*/ 665018 h 942108"/>
                <a:gd name="connsiteX3-313" fmla="*/ 5760279 w 9531927"/>
                <a:gd name="connsiteY3-314" fmla="*/ 625263 h 942108"/>
                <a:gd name="connsiteX4-315" fmla="*/ 5728152 w 9531927"/>
                <a:gd name="connsiteY4-316" fmla="*/ 185128 h 942108"/>
                <a:gd name="connsiteX5-317" fmla="*/ 1717964 w 9531927"/>
                <a:gd name="connsiteY5-318" fmla="*/ 221672 h 942108"/>
                <a:gd name="connsiteX6-319" fmla="*/ 1759528 w 9531927"/>
                <a:gd name="connsiteY6-320" fmla="*/ 886691 h 942108"/>
                <a:gd name="connsiteX7-321" fmla="*/ 0 w 9531927"/>
                <a:gd name="connsiteY7-322" fmla="*/ 942108 h 942108"/>
                <a:gd name="connsiteX8-323" fmla="*/ 13855 w 9531927"/>
                <a:gd name="connsiteY8-324" fmla="*/ 0 h 9421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531927" h="942108">
                  <a:moveTo>
                    <a:pt x="13855" y="0"/>
                  </a:moveTo>
                  <a:lnTo>
                    <a:pt x="9531927" y="13854"/>
                  </a:lnTo>
                  <a:lnTo>
                    <a:pt x="9531927" y="665018"/>
                  </a:lnTo>
                  <a:lnTo>
                    <a:pt x="5760279" y="625263"/>
                  </a:lnTo>
                  <a:lnTo>
                    <a:pt x="5728152" y="185128"/>
                  </a:lnTo>
                  <a:lnTo>
                    <a:pt x="1717964" y="221672"/>
                  </a:lnTo>
                  <a:cubicBezTo>
                    <a:pt x="1717964" y="397163"/>
                    <a:pt x="1759528" y="711200"/>
                    <a:pt x="1759528" y="886691"/>
                  </a:cubicBezTo>
                  <a:lnTo>
                    <a:pt x="0" y="942108"/>
                  </a:lnTo>
                  <a:lnTo>
                    <a:pt x="13855"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 name="Group 5"/>
          <p:cNvGrpSpPr/>
          <p:nvPr/>
        </p:nvGrpSpPr>
        <p:grpSpPr>
          <a:xfrm>
            <a:off x="2701635" y="4388439"/>
            <a:ext cx="3934692" cy="2261743"/>
            <a:chOff x="2701635" y="3903517"/>
            <a:chExt cx="3934692" cy="2261743"/>
          </a:xfrm>
        </p:grpSpPr>
        <p:sp>
          <p:nvSpPr>
            <p:cNvPr id="3" name="Rectangle 2"/>
            <p:cNvSpPr/>
            <p:nvPr/>
          </p:nvSpPr>
          <p:spPr>
            <a:xfrm>
              <a:off x="2701635" y="5791200"/>
              <a:ext cx="3934691" cy="3740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2715489" y="3903517"/>
              <a:ext cx="3920838" cy="3498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Up-Down Arrow 4"/>
            <p:cNvSpPr/>
            <p:nvPr/>
          </p:nvSpPr>
          <p:spPr>
            <a:xfrm>
              <a:off x="4419600" y="4294897"/>
              <a:ext cx="346364" cy="1482448"/>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045528" y="4807539"/>
              <a:ext cx="1066061"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match!</a:t>
              </a:r>
            </a:p>
          </p:txBody>
        </p:sp>
      </p:grpSp>
      <p:sp>
        <p:nvSpPr>
          <p:cNvPr id="35"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1696" y="1379472"/>
            <a:ext cx="11035748" cy="634860"/>
          </a:xfrm>
        </p:spPr>
        <p:txBody>
          <a:bodyPr>
            <a:normAutofit/>
          </a:bodyPr>
          <a:lstStyle/>
          <a:p>
            <a:pPr indent="-287655">
              <a:buFont typeface="Wingdings" panose="05000000000000000000" pitchFamily="2" charset="2"/>
              <a:buChar char="§"/>
              <a:defRPr/>
            </a:pPr>
            <a:r>
              <a:rPr lang="zh-CN" altLang="en-US" sz="3200" dirty="0"/>
              <a:t>从一个</a:t>
            </a:r>
            <a:r>
              <a:rPr lang="zh-CN" altLang="en-US" sz="3200" b="1" u="sng" dirty="0"/>
              <a:t>输入端口</a:t>
            </a:r>
            <a:r>
              <a:rPr lang="zh-CN" altLang="en-US" sz="3200" dirty="0"/>
              <a:t>交换（即转发）到一个</a:t>
            </a:r>
            <a:r>
              <a:rPr lang="zh-CN" altLang="en-US" sz="3200" b="1" u="sng" dirty="0"/>
              <a:t>输出端口</a:t>
            </a:r>
            <a:r>
              <a:rPr lang="zh-CN" altLang="en-US" sz="3200" dirty="0"/>
              <a:t>中</a:t>
            </a:r>
            <a:endParaRPr lang="en-US" sz="3200" b="1" dirty="0">
              <a:solidFill>
                <a:srgbClr val="C00000"/>
              </a:solidFill>
            </a:endParaRPr>
          </a:p>
          <a:p>
            <a:pPr indent="-287655">
              <a:buFont typeface="Wingdings" panose="05000000000000000000" pitchFamily="2" charset="2"/>
              <a:buChar char="§"/>
              <a:defRPr/>
            </a:pPr>
            <a:endParaRPr lang="en-US" dirty="0"/>
          </a:p>
        </p:txBody>
      </p:sp>
      <p:sp>
        <p:nvSpPr>
          <p:cNvPr id="2" name="Title 1"/>
          <p:cNvSpPr>
            <a:spLocks noGrp="1"/>
          </p:cNvSpPr>
          <p:nvPr>
            <p:ph type="title"/>
          </p:nvPr>
        </p:nvSpPr>
        <p:spPr/>
        <p:txBody>
          <a:bodyPr>
            <a:normAutofit/>
          </a:bodyPr>
          <a:lstStyle/>
          <a:p>
            <a:r>
              <a:rPr lang="en-US" altLang="en-US" sz="4800" dirty="0">
                <a:ea typeface="MS PGothic" panose="020B0600070205080204" pitchFamily="34" charset="-128"/>
              </a:rPr>
              <a:t>Switching fabrics </a:t>
            </a:r>
            <a:r>
              <a:rPr lang="zh-CN" altLang="en-US" sz="4800" dirty="0">
                <a:latin typeface="+mn-ea"/>
                <a:ea typeface="+mn-ea"/>
              </a:rPr>
              <a:t>交换结构</a:t>
            </a:r>
            <a:endParaRPr lang="en-US" sz="4800" dirty="0">
              <a:latin typeface="+mn-ea"/>
              <a:ea typeface="+mn-ea"/>
            </a:endParaRPr>
          </a:p>
        </p:txBody>
      </p:sp>
      <p:grpSp>
        <p:nvGrpSpPr>
          <p:cNvPr id="140" name="Group 60"/>
          <p:cNvGrpSpPr/>
          <p:nvPr/>
        </p:nvGrpSpPr>
        <p:grpSpPr bwMode="auto">
          <a:xfrm>
            <a:off x="4510432" y="3943350"/>
            <a:ext cx="1609725" cy="2343150"/>
            <a:chOff x="2418" y="1882"/>
            <a:chExt cx="1014" cy="1476"/>
          </a:xfrm>
          <a:effectLst>
            <a:outerShdw blurRad="50800" dist="38100" dir="2700000" algn="tl" rotWithShape="0">
              <a:prstClr val="black">
                <a:alpha val="40000"/>
              </a:prstClr>
            </a:outerShdw>
          </a:effectLst>
        </p:grpSpPr>
        <p:sp>
          <p:nvSpPr>
            <p:cNvPr id="141"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42" name="Text Box 48"/>
            <p:cNvSpPr txBox="1">
              <a:spLocks noChangeArrowheads="1"/>
            </p:cNvSpPr>
            <p:nvPr/>
          </p:nvSpPr>
          <p:spPr bwMode="auto">
            <a:xfrm>
              <a:off x="2485" y="2418"/>
              <a:ext cx="87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high-speed </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switching</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fabric</a:t>
              </a:r>
            </a:p>
          </p:txBody>
        </p:sp>
      </p:grpSp>
      <p:sp>
        <p:nvSpPr>
          <p:cNvPr id="160" name="Text Box 57"/>
          <p:cNvSpPr txBox="1">
            <a:spLocks noChangeArrowheads="1"/>
          </p:cNvSpPr>
          <p:nvPr/>
        </p:nvSpPr>
        <p:spPr bwMode="auto">
          <a:xfrm>
            <a:off x="2216772" y="4857819"/>
            <a:ext cx="1492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 input ports</a:t>
            </a:r>
          </a:p>
        </p:txBody>
      </p:sp>
      <p:grpSp>
        <p:nvGrpSpPr>
          <p:cNvPr id="168" name="Group 38"/>
          <p:cNvGrpSpPr/>
          <p:nvPr/>
        </p:nvGrpSpPr>
        <p:grpSpPr bwMode="auto">
          <a:xfrm>
            <a:off x="6149007" y="5709203"/>
            <a:ext cx="1472095" cy="386798"/>
            <a:chOff x="-51" y="2454"/>
            <a:chExt cx="1482" cy="357"/>
          </a:xfrm>
        </p:grpSpPr>
        <p:grpSp>
          <p:nvGrpSpPr>
            <p:cNvPr id="169" name="Group 39"/>
            <p:cNvGrpSpPr/>
            <p:nvPr/>
          </p:nvGrpSpPr>
          <p:grpSpPr bwMode="auto">
            <a:xfrm flipH="1">
              <a:off x="171" y="2454"/>
              <a:ext cx="1086" cy="357"/>
              <a:chOff x="171" y="2454"/>
              <a:chExt cx="1086" cy="357"/>
            </a:xfrm>
          </p:grpSpPr>
          <p:sp>
            <p:nvSpPr>
              <p:cNvPr id="171" name="Rectangle 40"/>
              <p:cNvSpPr>
                <a:spLocks noChangeArrowheads="1"/>
              </p:cNvSpPr>
              <p:nvPr/>
            </p:nvSpPr>
            <p:spPr bwMode="auto">
              <a:xfrm>
                <a:off x="171" y="2454"/>
                <a:ext cx="1084" cy="357"/>
              </a:xfrm>
              <a:prstGeom prst="rect">
                <a:avLst/>
              </a:prstGeom>
              <a:solidFill>
                <a:schemeClr val="bg1"/>
              </a:solidFill>
              <a:ln w="158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72" name="Rectangle 41"/>
              <p:cNvSpPr>
                <a:spLocks noChangeArrowheads="1"/>
              </p:cNvSpPr>
              <p:nvPr/>
            </p:nvSpPr>
            <p:spPr bwMode="auto">
              <a:xfrm>
                <a:off x="216" y="2554"/>
                <a:ext cx="337" cy="1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73" name="Rectangle 42"/>
              <p:cNvSpPr>
                <a:spLocks noChangeArrowheads="1"/>
              </p:cNvSpPr>
              <p:nvPr/>
            </p:nvSpPr>
            <p:spPr bwMode="auto">
              <a:xfrm>
                <a:off x="602" y="2490"/>
                <a:ext cx="274" cy="274"/>
              </a:xfrm>
              <a:prstGeom prst="rect">
                <a:avLst/>
              </a:prstGeom>
              <a:solidFill>
                <a:schemeClr val="bg1"/>
              </a:solidFill>
              <a:ln w="19050">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74" name="Rectangle 43"/>
              <p:cNvSpPr>
                <a:spLocks noChangeArrowheads="1"/>
              </p:cNvSpPr>
              <p:nvPr/>
            </p:nvSpPr>
            <p:spPr bwMode="auto">
              <a:xfrm>
                <a:off x="923" y="2488"/>
                <a:ext cx="274" cy="274"/>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170" name="Line 44"/>
            <p:cNvSpPr>
              <a:spLocks noChangeShapeType="1"/>
            </p:cNvSpPr>
            <p:nvPr/>
          </p:nvSpPr>
          <p:spPr bwMode="auto">
            <a:xfrm>
              <a:off x="-51" y="2634"/>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1" name="Text Box 57"/>
          <p:cNvSpPr txBox="1">
            <a:spLocks noChangeArrowheads="1"/>
          </p:cNvSpPr>
          <p:nvPr/>
        </p:nvSpPr>
        <p:spPr bwMode="auto">
          <a:xfrm>
            <a:off x="6689378" y="4864446"/>
            <a:ext cx="1633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 output ports</a:t>
            </a:r>
          </a:p>
        </p:txBody>
      </p:sp>
      <p:grpSp>
        <p:nvGrpSpPr>
          <p:cNvPr id="182" name="Group 38"/>
          <p:cNvGrpSpPr/>
          <p:nvPr/>
        </p:nvGrpSpPr>
        <p:grpSpPr bwMode="auto">
          <a:xfrm>
            <a:off x="6155633" y="4072559"/>
            <a:ext cx="1472095" cy="386798"/>
            <a:chOff x="-51" y="2454"/>
            <a:chExt cx="1482" cy="357"/>
          </a:xfrm>
        </p:grpSpPr>
        <p:grpSp>
          <p:nvGrpSpPr>
            <p:cNvPr id="183" name="Group 39"/>
            <p:cNvGrpSpPr/>
            <p:nvPr/>
          </p:nvGrpSpPr>
          <p:grpSpPr bwMode="auto">
            <a:xfrm flipH="1">
              <a:off x="171" y="2454"/>
              <a:ext cx="1086" cy="357"/>
              <a:chOff x="171" y="2454"/>
              <a:chExt cx="1086" cy="357"/>
            </a:xfrm>
          </p:grpSpPr>
          <p:sp>
            <p:nvSpPr>
              <p:cNvPr id="185" name="Rectangle 40"/>
              <p:cNvSpPr>
                <a:spLocks noChangeArrowheads="1"/>
              </p:cNvSpPr>
              <p:nvPr/>
            </p:nvSpPr>
            <p:spPr bwMode="auto">
              <a:xfrm>
                <a:off x="171" y="2454"/>
                <a:ext cx="1084" cy="357"/>
              </a:xfrm>
              <a:prstGeom prst="rect">
                <a:avLst/>
              </a:prstGeom>
              <a:solidFill>
                <a:schemeClr val="bg1"/>
              </a:solidFill>
              <a:ln w="158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86" name="Rectangle 41"/>
              <p:cNvSpPr>
                <a:spLocks noChangeArrowheads="1"/>
              </p:cNvSpPr>
              <p:nvPr/>
            </p:nvSpPr>
            <p:spPr bwMode="auto">
              <a:xfrm>
                <a:off x="216" y="2554"/>
                <a:ext cx="337" cy="1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87" name="Rectangle 42"/>
              <p:cNvSpPr>
                <a:spLocks noChangeArrowheads="1"/>
              </p:cNvSpPr>
              <p:nvPr/>
            </p:nvSpPr>
            <p:spPr bwMode="auto">
              <a:xfrm>
                <a:off x="602" y="2490"/>
                <a:ext cx="274" cy="274"/>
              </a:xfrm>
              <a:prstGeom prst="rect">
                <a:avLst/>
              </a:prstGeom>
              <a:solidFill>
                <a:schemeClr val="bg1"/>
              </a:solidFill>
              <a:ln w="19050">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88" name="Rectangle 43"/>
              <p:cNvSpPr>
                <a:spLocks noChangeArrowheads="1"/>
              </p:cNvSpPr>
              <p:nvPr/>
            </p:nvSpPr>
            <p:spPr bwMode="auto">
              <a:xfrm>
                <a:off x="923" y="2488"/>
                <a:ext cx="274" cy="274"/>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184" name="Line 44"/>
            <p:cNvSpPr>
              <a:spLocks noChangeShapeType="1"/>
            </p:cNvSpPr>
            <p:nvPr/>
          </p:nvSpPr>
          <p:spPr bwMode="auto">
            <a:xfrm>
              <a:off x="-51" y="2634"/>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TextBox 5"/>
          <p:cNvSpPr txBox="1"/>
          <p:nvPr/>
        </p:nvSpPr>
        <p:spPr>
          <a:xfrm rot="5400000">
            <a:off x="6248400" y="4708389"/>
            <a:ext cx="92764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 . </a:t>
            </a:r>
          </a:p>
        </p:txBody>
      </p:sp>
      <p:sp>
        <p:nvSpPr>
          <p:cNvPr id="190" name="TextBox 189"/>
          <p:cNvSpPr txBox="1"/>
          <p:nvPr/>
        </p:nvSpPr>
        <p:spPr>
          <a:xfrm rot="5400000">
            <a:off x="3472070" y="4715016"/>
            <a:ext cx="92764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 . </a:t>
            </a:r>
          </a:p>
        </p:txBody>
      </p:sp>
      <p:grpSp>
        <p:nvGrpSpPr>
          <p:cNvPr id="192" name="Group 39"/>
          <p:cNvGrpSpPr/>
          <p:nvPr/>
        </p:nvGrpSpPr>
        <p:grpSpPr bwMode="auto">
          <a:xfrm rot="10800000" flipH="1">
            <a:off x="3242010" y="4065933"/>
            <a:ext cx="1078742" cy="386798"/>
            <a:chOff x="171" y="2454"/>
            <a:chExt cx="1086" cy="357"/>
          </a:xfrm>
        </p:grpSpPr>
        <p:sp>
          <p:nvSpPr>
            <p:cNvPr id="194" name="Rectangle 40"/>
            <p:cNvSpPr>
              <a:spLocks noChangeArrowheads="1"/>
            </p:cNvSpPr>
            <p:nvPr/>
          </p:nvSpPr>
          <p:spPr bwMode="auto">
            <a:xfrm>
              <a:off x="171" y="2454"/>
              <a:ext cx="1084" cy="357"/>
            </a:xfrm>
            <a:prstGeom prst="rect">
              <a:avLst/>
            </a:prstGeom>
            <a:solidFill>
              <a:schemeClr val="bg1"/>
            </a:solidFill>
            <a:ln w="158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5" name="Rectangle 41"/>
            <p:cNvSpPr>
              <a:spLocks noChangeArrowheads="1"/>
            </p:cNvSpPr>
            <p:nvPr/>
          </p:nvSpPr>
          <p:spPr bwMode="auto">
            <a:xfrm>
              <a:off x="216" y="2554"/>
              <a:ext cx="337" cy="1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6" name="Rectangle 42"/>
            <p:cNvSpPr>
              <a:spLocks noChangeArrowheads="1"/>
            </p:cNvSpPr>
            <p:nvPr/>
          </p:nvSpPr>
          <p:spPr bwMode="auto">
            <a:xfrm>
              <a:off x="602" y="2490"/>
              <a:ext cx="274" cy="274"/>
            </a:xfrm>
            <a:prstGeom prst="rect">
              <a:avLst/>
            </a:prstGeom>
            <a:solidFill>
              <a:schemeClr val="bg1"/>
            </a:solidFill>
            <a:ln w="19050">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97" name="Rectangle 43"/>
            <p:cNvSpPr>
              <a:spLocks noChangeArrowheads="1"/>
            </p:cNvSpPr>
            <p:nvPr/>
          </p:nvSpPr>
          <p:spPr bwMode="auto">
            <a:xfrm>
              <a:off x="923" y="2488"/>
              <a:ext cx="274" cy="274"/>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193" name="Line 44"/>
          <p:cNvSpPr>
            <a:spLocks noChangeShapeType="1"/>
          </p:cNvSpPr>
          <p:nvPr/>
        </p:nvSpPr>
        <p:spPr bwMode="auto">
          <a:xfrm>
            <a:off x="3021494" y="4260957"/>
            <a:ext cx="1472095"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9" name="Group 39"/>
          <p:cNvGrpSpPr/>
          <p:nvPr/>
        </p:nvGrpSpPr>
        <p:grpSpPr bwMode="auto">
          <a:xfrm rot="10800000" flipH="1">
            <a:off x="3248636" y="5729080"/>
            <a:ext cx="1078742" cy="386798"/>
            <a:chOff x="171" y="2454"/>
            <a:chExt cx="1086" cy="357"/>
          </a:xfrm>
        </p:grpSpPr>
        <p:sp>
          <p:nvSpPr>
            <p:cNvPr id="201" name="Rectangle 40"/>
            <p:cNvSpPr>
              <a:spLocks noChangeArrowheads="1"/>
            </p:cNvSpPr>
            <p:nvPr/>
          </p:nvSpPr>
          <p:spPr bwMode="auto">
            <a:xfrm>
              <a:off x="171" y="2454"/>
              <a:ext cx="1084" cy="357"/>
            </a:xfrm>
            <a:prstGeom prst="rect">
              <a:avLst/>
            </a:prstGeom>
            <a:solidFill>
              <a:schemeClr val="bg1"/>
            </a:solidFill>
            <a:ln w="158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02" name="Rectangle 41"/>
            <p:cNvSpPr>
              <a:spLocks noChangeArrowheads="1"/>
            </p:cNvSpPr>
            <p:nvPr/>
          </p:nvSpPr>
          <p:spPr bwMode="auto">
            <a:xfrm>
              <a:off x="216" y="2554"/>
              <a:ext cx="337" cy="1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03" name="Rectangle 42"/>
            <p:cNvSpPr>
              <a:spLocks noChangeArrowheads="1"/>
            </p:cNvSpPr>
            <p:nvPr/>
          </p:nvSpPr>
          <p:spPr bwMode="auto">
            <a:xfrm>
              <a:off x="602" y="2490"/>
              <a:ext cx="274" cy="274"/>
            </a:xfrm>
            <a:prstGeom prst="rect">
              <a:avLst/>
            </a:prstGeom>
            <a:solidFill>
              <a:schemeClr val="bg1"/>
            </a:solidFill>
            <a:ln w="19050">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04" name="Rectangle 43"/>
            <p:cNvSpPr>
              <a:spLocks noChangeArrowheads="1"/>
            </p:cNvSpPr>
            <p:nvPr/>
          </p:nvSpPr>
          <p:spPr bwMode="auto">
            <a:xfrm>
              <a:off x="923" y="2488"/>
              <a:ext cx="274" cy="274"/>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200" name="Line 44"/>
          <p:cNvSpPr>
            <a:spLocks noChangeShapeType="1"/>
          </p:cNvSpPr>
          <p:nvPr/>
        </p:nvSpPr>
        <p:spPr bwMode="auto">
          <a:xfrm>
            <a:off x="3028120" y="5924104"/>
            <a:ext cx="1472095"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Content Placeholder 2"/>
          <p:cNvSpPr txBox="1"/>
          <p:nvPr/>
        </p:nvSpPr>
        <p:spPr>
          <a:xfrm>
            <a:off x="805070" y="1889680"/>
            <a:ext cx="11035748" cy="23178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6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srgbClr val="0000A3"/>
                </a:solidFill>
                <a:effectLst/>
                <a:uLnTx/>
                <a:uFillTx/>
                <a:latin typeface="Calibri" panose="020F0502020204030204"/>
                <a:ea typeface="+mn-ea"/>
                <a:cs typeface="+mn-cs"/>
              </a:rPr>
              <a:t>switching rate </a:t>
            </a:r>
            <a:r>
              <a:rPr kumimoji="0" lang="zh-CN" altLang="en-US" sz="3200" b="0" i="0" u="none" strike="noStrike" kern="1200" cap="none" spc="0" normalizeH="0" baseline="0" noProof="0" dirty="0">
                <a:ln>
                  <a:noFill/>
                </a:ln>
                <a:solidFill>
                  <a:srgbClr val="0000A3"/>
                </a:solidFill>
                <a:effectLst/>
                <a:uLnTx/>
                <a:uFillTx/>
                <a:latin typeface="Calibri" panose="020F0502020204030204"/>
                <a:ea typeface="+mn-ea"/>
                <a:cs typeface="+mn-cs"/>
              </a:rPr>
              <a:t>（</a:t>
            </a:r>
            <a:r>
              <a:rPr kumimoji="0" lang="zh-CN" altLang="en-US" sz="3200" b="1" i="0" u="sng" strike="noStrike" kern="1200" cap="none" spc="0" normalizeH="0" baseline="0" noProof="0" dirty="0">
                <a:ln>
                  <a:noFill/>
                </a:ln>
                <a:solidFill>
                  <a:srgbClr val="0000A3"/>
                </a:solidFill>
                <a:effectLst/>
                <a:uLnTx/>
                <a:uFillTx/>
                <a:latin typeface="Calibri" panose="020F0502020204030204"/>
                <a:ea typeface="+mn-ea"/>
                <a:cs typeface="+mn-cs"/>
              </a:rPr>
              <a:t>交换</a:t>
            </a:r>
            <a:r>
              <a:rPr kumimoji="0" lang="zh-CN" altLang="en-US" sz="3200" b="0" i="0" u="none" strike="noStrike" kern="1200" cap="none" spc="0" normalizeH="0" baseline="0" noProof="0" dirty="0">
                <a:ln>
                  <a:noFill/>
                </a:ln>
                <a:solidFill>
                  <a:srgbClr val="0000A3"/>
                </a:solidFill>
                <a:effectLst/>
                <a:uLnTx/>
                <a:uFillTx/>
                <a:latin typeface="Calibri" panose="020F0502020204030204"/>
                <a:ea typeface="+mn-ea"/>
                <a:cs typeface="+mn-cs"/>
              </a:rPr>
              <a:t>结构传送</a:t>
            </a:r>
            <a:r>
              <a:rPr kumimoji="0" lang="zh-CN" altLang="en-US" sz="3200" b="1" i="0" u="sng" strike="noStrike" kern="1200" cap="none" spc="0" normalizeH="0" baseline="0" noProof="0" dirty="0">
                <a:ln>
                  <a:noFill/>
                </a:ln>
                <a:solidFill>
                  <a:srgbClr val="0000A3"/>
                </a:solidFill>
                <a:effectLst/>
                <a:uLnTx/>
                <a:uFillTx/>
                <a:latin typeface="Calibri" panose="020F0502020204030204"/>
                <a:ea typeface="+mn-ea"/>
                <a:cs typeface="+mn-cs"/>
              </a:rPr>
              <a:t>速率</a:t>
            </a:r>
            <a:r>
              <a:rPr kumimoji="0" lang="zh-CN" altLang="en-US" sz="3200" b="0" i="0" u="none" strike="noStrike" kern="1200" cap="none" spc="0" normalizeH="0" baseline="0" noProof="0" dirty="0">
                <a:ln>
                  <a:noFill/>
                </a:ln>
                <a:solidFill>
                  <a:srgbClr val="0000A3"/>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srgbClr val="0000A3"/>
                </a:solidFill>
                <a:effectLst/>
                <a:uLnTx/>
                <a:uFillTx/>
                <a:latin typeface="Calibri" panose="020F0502020204030204"/>
                <a:ea typeface="+mn-ea"/>
                <a:cs typeface="+mn-cs"/>
              </a:rPr>
              <a:t>: </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分组从</a:t>
            </a:r>
            <a:r>
              <a:rPr kumimoji="0" lang="zh-CN" altLang="en-US" sz="3200" b="1" i="0" u="sng" strike="noStrike" kern="1200" cap="none" spc="0" normalizeH="0" baseline="0" noProof="0" dirty="0">
                <a:ln>
                  <a:noFill/>
                </a:ln>
                <a:solidFill>
                  <a:prstClr val="black"/>
                </a:solidFill>
                <a:effectLst/>
                <a:uLnTx/>
                <a:uFillTx/>
                <a:latin typeface="Calibri" panose="020F0502020204030204"/>
                <a:ea typeface="+mn-ea"/>
                <a:cs typeface="+mn-cs"/>
              </a:rPr>
              <a:t>输入端口</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被传输到</a:t>
            </a:r>
            <a:r>
              <a:rPr kumimoji="0" lang="zh-CN" altLang="en-US" sz="3200" b="1" i="0" u="sng" strike="noStrike" kern="1200" cap="none" spc="0" normalizeH="0" baseline="0" noProof="0" dirty="0">
                <a:ln>
                  <a:noFill/>
                </a:ln>
                <a:solidFill>
                  <a:prstClr val="black"/>
                </a:solidFill>
                <a:effectLst/>
                <a:uLnTx/>
                <a:uFillTx/>
                <a:latin typeface="Calibri" panose="020F0502020204030204"/>
                <a:ea typeface="+mn-ea"/>
                <a:cs typeface="+mn-cs"/>
              </a:rPr>
              <a:t>输出端口</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的速率</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zh-CN" altLang="en-US" sz="24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交换速率</a:t>
            </a: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通常是输入输出</a:t>
            </a:r>
            <a:r>
              <a:rPr kumimoji="0" lang="zh-CN" altLang="en-US" sz="240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线路速度</a:t>
            </a: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的几倍</a:t>
            </a:r>
            <a:endPar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t>
            </a:r>
            <a:r>
              <a:rPr lang="zh-CN" altLang="en-US" dirty="0">
                <a:solidFill>
                  <a:prstClr val="black"/>
                </a:solidFill>
                <a:latin typeface="Times New Roman" panose="02020603050405020304" pitchFamily="18" charset="0"/>
                <a:cs typeface="Times New Roman" panose="02020603050405020304" pitchFamily="18" charset="0"/>
              </a:rPr>
              <a:t>个输入：交换速率应为单个输入链路速率的</a:t>
            </a:r>
            <a:r>
              <a:rPr lang="en-US" altLang="zh-CN" dirty="0">
                <a:solidFill>
                  <a:prstClr val="black"/>
                </a:solidFill>
                <a:latin typeface="Times New Roman" panose="02020603050405020304" pitchFamily="18" charset="0"/>
                <a:cs typeface="Times New Roman" panose="02020603050405020304" pitchFamily="18" charset="0"/>
              </a:rPr>
              <a:t>N</a:t>
            </a:r>
            <a:r>
              <a:rPr lang="zh-CN" altLang="en-US" dirty="0">
                <a:solidFill>
                  <a:prstClr val="black"/>
                </a:solidFill>
                <a:latin typeface="Times New Roman" panose="02020603050405020304" pitchFamily="18" charset="0"/>
                <a:cs typeface="Times New Roman" panose="02020603050405020304" pitchFamily="18" charset="0"/>
              </a:rPr>
              <a:t>倍</a:t>
            </a:r>
            <a:endPar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9" name="TextBox 8"/>
          <p:cNvSpPr txBox="1"/>
          <p:nvPr/>
        </p:nvSpPr>
        <p:spPr>
          <a:xfrm>
            <a:off x="2756452" y="4081670"/>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sp>
        <p:nvSpPr>
          <p:cNvPr id="209" name="TextBox 208"/>
          <p:cNvSpPr txBox="1"/>
          <p:nvPr/>
        </p:nvSpPr>
        <p:spPr>
          <a:xfrm>
            <a:off x="2749826" y="5718314"/>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sp>
        <p:nvSpPr>
          <p:cNvPr id="210" name="TextBox 209"/>
          <p:cNvSpPr txBox="1"/>
          <p:nvPr/>
        </p:nvSpPr>
        <p:spPr>
          <a:xfrm>
            <a:off x="7593495" y="4081671"/>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sp>
        <p:nvSpPr>
          <p:cNvPr id="211" name="TextBox 210"/>
          <p:cNvSpPr txBox="1"/>
          <p:nvPr/>
        </p:nvSpPr>
        <p:spPr>
          <a:xfrm>
            <a:off x="7586868" y="5718315"/>
            <a:ext cx="3097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sp>
        <p:nvSpPr>
          <p:cNvPr id="10" name="TextBox 9"/>
          <p:cNvSpPr txBox="1"/>
          <p:nvPr/>
        </p:nvSpPr>
        <p:spPr>
          <a:xfrm>
            <a:off x="4611758" y="4094922"/>
            <a:ext cx="133118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(rate: NR, ideally)</a:t>
            </a:r>
          </a:p>
        </p:txBody>
      </p:sp>
      <p:sp>
        <p:nvSpPr>
          <p:cNvPr id="43"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23</a:t>
            </a:fld>
            <a:endParaRPr lang="en-US" dirty="0"/>
          </a:p>
        </p:txBody>
      </p:sp>
      <p:sp>
        <p:nvSpPr>
          <p:cNvPr id="4" name="对话气泡: 圆角矩形 3">
            <a:extLst>
              <a:ext uri="{FF2B5EF4-FFF2-40B4-BE49-F238E27FC236}">
                <a16:creationId xmlns:a16="http://schemas.microsoft.com/office/drawing/2014/main" id="{85C26FF0-9A10-4D12-958D-5B906FE428AC}"/>
              </a:ext>
            </a:extLst>
          </p:cNvPr>
          <p:cNvSpPr/>
          <p:nvPr/>
        </p:nvSpPr>
        <p:spPr>
          <a:xfrm>
            <a:off x="8901418" y="3781231"/>
            <a:ext cx="2378597" cy="1148225"/>
          </a:xfrm>
          <a:prstGeom prst="wedgeRoundRectCallout">
            <a:avLst>
              <a:gd name="adj1" fmla="val -81842"/>
              <a:gd name="adj2" fmla="val -73635"/>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所有</a:t>
            </a:r>
            <a:r>
              <a:rPr lang="zh-CN" altLang="en-US" dirty="0">
                <a:solidFill>
                  <a:schemeClr val="tx1"/>
                </a:solidFill>
              </a:rPr>
              <a:t>到达分组</a:t>
            </a:r>
            <a:r>
              <a:rPr lang="zh-CN" altLang="en-US" b="1" dirty="0">
                <a:solidFill>
                  <a:srgbClr val="C00000"/>
                </a:solidFill>
              </a:rPr>
              <a:t>无时延</a:t>
            </a:r>
            <a:r>
              <a:rPr lang="zh-CN" altLang="en-US" dirty="0">
                <a:solidFill>
                  <a:schemeClr val="tx1"/>
                </a:solidFill>
              </a:rPr>
              <a:t>地通过</a:t>
            </a:r>
            <a:r>
              <a:rPr lang="zh-CN" altLang="en-US" b="1" u="sng" dirty="0">
                <a:solidFill>
                  <a:srgbClr val="010F90"/>
                </a:solidFill>
              </a:rPr>
              <a:t>交换结构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dissolve">
                                      <p:cBhvr>
                                        <p:cTn id="7" dur="500"/>
                                        <p:tgtEl>
                                          <p:spTgt spid="20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10" grpId="0"/>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800" dirty="0">
                <a:ea typeface="MS PGothic" panose="020B0600070205080204" pitchFamily="34" charset="-128"/>
              </a:rPr>
              <a:t>Switching fabrics </a:t>
            </a:r>
            <a:r>
              <a:rPr lang="zh-CN" altLang="en-US" sz="4800" dirty="0">
                <a:latin typeface="+mn-ea"/>
                <a:ea typeface="+mn-ea"/>
              </a:rPr>
              <a:t>交换结构</a:t>
            </a:r>
            <a:endParaRPr lang="en-US" sz="4800" dirty="0"/>
          </a:p>
        </p:txBody>
      </p:sp>
      <p:grpSp>
        <p:nvGrpSpPr>
          <p:cNvPr id="311" name="Group 80"/>
          <p:cNvGrpSpPr/>
          <p:nvPr/>
        </p:nvGrpSpPr>
        <p:grpSpPr bwMode="auto">
          <a:xfrm>
            <a:off x="4769281" y="4484392"/>
            <a:ext cx="1093120" cy="215900"/>
            <a:chOff x="876" y="2800"/>
            <a:chExt cx="788" cy="175"/>
          </a:xfrm>
        </p:grpSpPr>
        <p:sp>
          <p:nvSpPr>
            <p:cNvPr id="312" name="Rectangle 81"/>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3" name="Rectangle 82"/>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4" name="Rectangle 83"/>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5" name="Rectangle 84"/>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6" name="Line 85"/>
            <p:cNvSpPr>
              <a:spLocks noChangeShapeType="1"/>
            </p:cNvSpPr>
            <p:nvPr/>
          </p:nvSpPr>
          <p:spPr bwMode="auto">
            <a:xfrm flipV="1">
              <a:off x="876" y="2887"/>
              <a:ext cx="788"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17" name="Group 86"/>
          <p:cNvGrpSpPr/>
          <p:nvPr/>
        </p:nvGrpSpPr>
        <p:grpSpPr bwMode="auto">
          <a:xfrm>
            <a:off x="4767694" y="4879680"/>
            <a:ext cx="1094506" cy="215900"/>
            <a:chOff x="876" y="2800"/>
            <a:chExt cx="789" cy="175"/>
          </a:xfrm>
        </p:grpSpPr>
        <p:sp>
          <p:nvSpPr>
            <p:cNvPr id="318" name="Rectangle 87"/>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9" name="Rectangle 88"/>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0" name="Rectangle 89"/>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1" name="Rectangle 90"/>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2" name="Line 91"/>
            <p:cNvSpPr>
              <a:spLocks noChangeShapeType="1"/>
            </p:cNvSpPr>
            <p:nvPr/>
          </p:nvSpPr>
          <p:spPr bwMode="auto">
            <a:xfrm flipV="1">
              <a:off x="876" y="2887"/>
              <a:ext cx="789"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23" name="Group 92"/>
          <p:cNvGrpSpPr/>
          <p:nvPr/>
        </p:nvGrpSpPr>
        <p:grpSpPr bwMode="auto">
          <a:xfrm>
            <a:off x="4762932" y="5306717"/>
            <a:ext cx="1079248" cy="215900"/>
            <a:chOff x="876" y="2800"/>
            <a:chExt cx="778" cy="175"/>
          </a:xfrm>
        </p:grpSpPr>
        <p:sp>
          <p:nvSpPr>
            <p:cNvPr id="324" name="Rectangle 93"/>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5" name="Rectangle 94"/>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6" name="Rectangle 95"/>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7" name="Rectangle 96"/>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8" name="Line 97"/>
            <p:cNvSpPr>
              <a:spLocks noChangeShapeType="1"/>
            </p:cNvSpPr>
            <p:nvPr/>
          </p:nvSpPr>
          <p:spPr bwMode="auto">
            <a:xfrm flipV="1">
              <a:off x="876" y="2887"/>
              <a:ext cx="778"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329" name="Line 98"/>
          <p:cNvSpPr>
            <a:spLocks noChangeShapeType="1"/>
          </p:cNvSpPr>
          <p:nvPr/>
        </p:nvSpPr>
        <p:spPr bwMode="auto">
          <a:xfrm>
            <a:off x="5888461" y="4492509"/>
            <a:ext cx="0" cy="1003300"/>
          </a:xfrm>
          <a:prstGeom prst="line">
            <a:avLst/>
          </a:prstGeom>
          <a:noFill/>
          <a:ln w="76200">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330" name="Group 99"/>
          <p:cNvGrpSpPr/>
          <p:nvPr/>
        </p:nvGrpSpPr>
        <p:grpSpPr bwMode="auto">
          <a:xfrm>
            <a:off x="5956300" y="4501349"/>
            <a:ext cx="1030288" cy="215900"/>
            <a:chOff x="367" y="3463"/>
            <a:chExt cx="649" cy="136"/>
          </a:xfrm>
        </p:grpSpPr>
        <p:sp>
          <p:nvSpPr>
            <p:cNvPr id="331" name="Rectangle 100"/>
            <p:cNvSpPr>
              <a:spLocks noChangeArrowheads="1"/>
            </p:cNvSpPr>
            <p:nvPr/>
          </p:nvSpPr>
          <p:spPr bwMode="auto">
            <a:xfrm>
              <a:off x="498" y="3463"/>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2" name="Rectangle 101"/>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3" name="Rectangle 102"/>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4" name="Rectangle 103"/>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5" name="Line 104"/>
            <p:cNvSpPr>
              <a:spLocks noChangeShapeType="1"/>
            </p:cNvSpPr>
            <p:nvPr/>
          </p:nvSpPr>
          <p:spPr bwMode="auto">
            <a:xfrm flipV="1">
              <a:off x="367" y="3527"/>
              <a:ext cx="649"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36" name="Group 105"/>
          <p:cNvGrpSpPr/>
          <p:nvPr/>
        </p:nvGrpSpPr>
        <p:grpSpPr bwMode="auto">
          <a:xfrm>
            <a:off x="5946775" y="4893462"/>
            <a:ext cx="1044574" cy="215900"/>
            <a:chOff x="358" y="3463"/>
            <a:chExt cx="658" cy="136"/>
          </a:xfrm>
        </p:grpSpPr>
        <p:sp>
          <p:nvSpPr>
            <p:cNvPr id="337" name="Rectangle 106"/>
            <p:cNvSpPr>
              <a:spLocks noChangeArrowheads="1"/>
            </p:cNvSpPr>
            <p:nvPr/>
          </p:nvSpPr>
          <p:spPr bwMode="auto">
            <a:xfrm>
              <a:off x="498" y="3463"/>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8" name="Rectangle 107"/>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9" name="Rectangle 108"/>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0" name="Rectangle 109"/>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1" name="Line 110"/>
            <p:cNvSpPr>
              <a:spLocks noChangeShapeType="1"/>
            </p:cNvSpPr>
            <p:nvPr/>
          </p:nvSpPr>
          <p:spPr bwMode="auto">
            <a:xfrm flipV="1">
              <a:off x="358" y="3527"/>
              <a:ext cx="658"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42" name="Group 111"/>
          <p:cNvGrpSpPr/>
          <p:nvPr/>
        </p:nvGrpSpPr>
        <p:grpSpPr bwMode="auto">
          <a:xfrm>
            <a:off x="5945368" y="5315556"/>
            <a:ext cx="1046163" cy="215900"/>
            <a:chOff x="357" y="3463"/>
            <a:chExt cx="659" cy="136"/>
          </a:xfrm>
        </p:grpSpPr>
        <p:sp>
          <p:nvSpPr>
            <p:cNvPr id="343" name="Rectangle 112"/>
            <p:cNvSpPr>
              <a:spLocks noChangeArrowheads="1"/>
            </p:cNvSpPr>
            <p:nvPr/>
          </p:nvSpPr>
          <p:spPr bwMode="auto">
            <a:xfrm>
              <a:off x="498" y="3463"/>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4" name="Rectangle 113"/>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5" name="Rectangle 114"/>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6" name="Rectangle 115"/>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7" name="Line 116"/>
            <p:cNvSpPr>
              <a:spLocks noChangeShapeType="1"/>
            </p:cNvSpPr>
            <p:nvPr/>
          </p:nvSpPr>
          <p:spPr bwMode="auto">
            <a:xfrm flipV="1">
              <a:off x="357" y="3527"/>
              <a:ext cx="659"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348" name="Text Box 117"/>
          <p:cNvSpPr txBox="1">
            <a:spLocks noChangeArrowheads="1"/>
          </p:cNvSpPr>
          <p:nvPr/>
        </p:nvSpPr>
        <p:spPr bwMode="auto">
          <a:xfrm>
            <a:off x="5184757" y="5835029"/>
            <a:ext cx="1338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R="0" lvl="0" indent="0" algn="ctr" eaLnBrk="0" fontAlgn="base" hangingPunct="0">
              <a:lnSpc>
                <a:spcPct val="100000"/>
              </a:lnSpc>
              <a:spcBef>
                <a:spcPct val="0"/>
              </a:spcBef>
              <a:spcAft>
                <a:spcPct val="0"/>
              </a:spcAft>
              <a:buClrTx/>
              <a:buSzTx/>
              <a:buFontTx/>
              <a:buNone/>
              <a:defRPr kumimoji="0" b="1" i="0" u="none" strike="noStrike" kern="0" cap="none" spc="0" normalizeH="0" baseline="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en-US" altLang="en-US" dirty="0">
                <a:latin typeface="+mn-ea"/>
                <a:ea typeface="+mn-ea"/>
              </a:rPr>
              <a:t>Bus</a:t>
            </a:r>
          </a:p>
          <a:p>
            <a:r>
              <a:rPr lang="zh-CN" altLang="en-US" dirty="0">
                <a:latin typeface="+mn-ea"/>
                <a:ea typeface="+mn-ea"/>
              </a:rPr>
              <a:t>经</a:t>
            </a:r>
            <a:r>
              <a:rPr lang="zh-CN" altLang="en-US" dirty="0">
                <a:solidFill>
                  <a:srgbClr val="010F90"/>
                </a:solidFill>
                <a:latin typeface="+mn-ea"/>
                <a:ea typeface="+mn-ea"/>
              </a:rPr>
              <a:t>总线</a:t>
            </a:r>
            <a:r>
              <a:rPr lang="zh-CN" altLang="en-US" dirty="0">
                <a:latin typeface="+mn-ea"/>
                <a:ea typeface="+mn-ea"/>
              </a:rPr>
              <a:t>交换</a:t>
            </a:r>
            <a:endParaRPr lang="en-US" altLang="en-US" dirty="0">
              <a:latin typeface="+mn-ea"/>
              <a:ea typeface="+mn-ea"/>
            </a:endParaRPr>
          </a:p>
        </p:txBody>
      </p:sp>
      <p:grpSp>
        <p:nvGrpSpPr>
          <p:cNvPr id="4" name="Group 3"/>
          <p:cNvGrpSpPr/>
          <p:nvPr/>
        </p:nvGrpSpPr>
        <p:grpSpPr>
          <a:xfrm>
            <a:off x="1186899" y="4439064"/>
            <a:ext cx="2798763" cy="2032219"/>
            <a:chOff x="1968777" y="4452316"/>
            <a:chExt cx="2798763" cy="2032219"/>
          </a:xfrm>
        </p:grpSpPr>
        <p:grpSp>
          <p:nvGrpSpPr>
            <p:cNvPr id="272" name="Group 30"/>
            <p:cNvGrpSpPr/>
            <p:nvPr/>
          </p:nvGrpSpPr>
          <p:grpSpPr bwMode="auto">
            <a:xfrm>
              <a:off x="2121177" y="4534866"/>
              <a:ext cx="890588" cy="215900"/>
              <a:chOff x="876" y="2800"/>
              <a:chExt cx="642" cy="175"/>
            </a:xfrm>
          </p:grpSpPr>
          <p:sp>
            <p:nvSpPr>
              <p:cNvPr id="273" name="Rectangle 7"/>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4" name="Rectangle 8"/>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5" name="Rectangle 9"/>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6" name="Rectangle 10"/>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7" name="Line 11"/>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78" name="Group 45"/>
            <p:cNvGrpSpPr/>
            <p:nvPr/>
          </p:nvGrpSpPr>
          <p:grpSpPr bwMode="auto">
            <a:xfrm>
              <a:off x="2097365" y="4930154"/>
              <a:ext cx="890587" cy="215900"/>
              <a:chOff x="876" y="2800"/>
              <a:chExt cx="642" cy="175"/>
            </a:xfrm>
          </p:grpSpPr>
          <p:sp>
            <p:nvSpPr>
              <p:cNvPr id="279" name="Rectangle 46"/>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0" name="Rectangle 47"/>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1" name="Rectangle 48"/>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2" name="Rectangle 49"/>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3" name="Line 50"/>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84" name="Group 51"/>
            <p:cNvGrpSpPr/>
            <p:nvPr/>
          </p:nvGrpSpPr>
          <p:grpSpPr bwMode="auto">
            <a:xfrm>
              <a:off x="2092602" y="5357191"/>
              <a:ext cx="890588" cy="215900"/>
              <a:chOff x="876" y="2800"/>
              <a:chExt cx="642" cy="175"/>
            </a:xfrm>
          </p:grpSpPr>
          <p:sp>
            <p:nvSpPr>
              <p:cNvPr id="285" name="Rectangle 52"/>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6" name="Rectangle 53"/>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7" name="Rectangle 54"/>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8" name="Rectangle 55"/>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9" name="Line 56"/>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90" name="Rectangle 57"/>
            <p:cNvSpPr>
              <a:spLocks noChangeArrowheads="1"/>
            </p:cNvSpPr>
            <p:nvPr/>
          </p:nvSpPr>
          <p:spPr bwMode="auto">
            <a:xfrm>
              <a:off x="2980015" y="4452316"/>
              <a:ext cx="704850" cy="1176338"/>
            </a:xfrm>
            <a:prstGeom prst="rect">
              <a:avLst/>
            </a:prstGeom>
            <a:solidFill>
              <a:srgbClr val="FFFFFF"/>
            </a:solidFill>
            <a:ln w="28575">
              <a:solidFill>
                <a:srgbClr val="FF0000"/>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91" name="Group 64"/>
            <p:cNvGrpSpPr/>
            <p:nvPr/>
          </p:nvGrpSpPr>
          <p:grpSpPr bwMode="auto">
            <a:xfrm>
              <a:off x="3689627" y="4533279"/>
              <a:ext cx="890588" cy="215900"/>
              <a:chOff x="455" y="3463"/>
              <a:chExt cx="561" cy="136"/>
            </a:xfrm>
          </p:grpSpPr>
          <p:sp>
            <p:nvSpPr>
              <p:cNvPr id="292" name="Rectangle 59"/>
              <p:cNvSpPr>
                <a:spLocks noChangeArrowheads="1"/>
              </p:cNvSpPr>
              <p:nvPr/>
            </p:nvSpPr>
            <p:spPr bwMode="auto">
              <a:xfrm>
                <a:off x="498" y="3463"/>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3" name="Rectangle 60"/>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4" name="Rectangle 61"/>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5" name="Rectangle 62"/>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6" name="Line 63"/>
              <p:cNvSpPr>
                <a:spLocks noChangeShapeType="1"/>
              </p:cNvSpPr>
              <p:nvPr/>
            </p:nvSpPr>
            <p:spPr bwMode="auto">
              <a:xfrm flipV="1">
                <a:off x="455" y="3527"/>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97" name="Group 65"/>
            <p:cNvGrpSpPr/>
            <p:nvPr/>
          </p:nvGrpSpPr>
          <p:grpSpPr bwMode="auto">
            <a:xfrm>
              <a:off x="3694390" y="4925391"/>
              <a:ext cx="890587" cy="215900"/>
              <a:chOff x="455" y="3463"/>
              <a:chExt cx="561" cy="136"/>
            </a:xfrm>
          </p:grpSpPr>
          <p:sp>
            <p:nvSpPr>
              <p:cNvPr id="298" name="Rectangle 66"/>
              <p:cNvSpPr>
                <a:spLocks noChangeArrowheads="1"/>
              </p:cNvSpPr>
              <p:nvPr/>
            </p:nvSpPr>
            <p:spPr bwMode="auto">
              <a:xfrm>
                <a:off x="498" y="3463"/>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9" name="Rectangle 67"/>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0" name="Rectangle 68"/>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1" name="Rectangle 69"/>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2" name="Line 70"/>
              <p:cNvSpPr>
                <a:spLocks noChangeShapeType="1"/>
              </p:cNvSpPr>
              <p:nvPr/>
            </p:nvSpPr>
            <p:spPr bwMode="auto">
              <a:xfrm flipV="1">
                <a:off x="455" y="3527"/>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03" name="Group 71"/>
            <p:cNvGrpSpPr/>
            <p:nvPr/>
          </p:nvGrpSpPr>
          <p:grpSpPr bwMode="auto">
            <a:xfrm>
              <a:off x="3689627" y="5352429"/>
              <a:ext cx="890588" cy="215900"/>
              <a:chOff x="455" y="3463"/>
              <a:chExt cx="561" cy="136"/>
            </a:xfrm>
          </p:grpSpPr>
          <p:sp>
            <p:nvSpPr>
              <p:cNvPr id="304" name="Rectangle 72"/>
              <p:cNvSpPr>
                <a:spLocks noChangeArrowheads="1"/>
              </p:cNvSpPr>
              <p:nvPr/>
            </p:nvSpPr>
            <p:spPr bwMode="auto">
              <a:xfrm>
                <a:off x="498" y="3463"/>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5" name="Rectangle 73"/>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6" name="Rectangle 74"/>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7" name="Rectangle 75"/>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8" name="Line 76"/>
              <p:cNvSpPr>
                <a:spLocks noChangeShapeType="1"/>
              </p:cNvSpPr>
              <p:nvPr/>
            </p:nvSpPr>
            <p:spPr bwMode="auto">
              <a:xfrm flipV="1">
                <a:off x="455" y="3527"/>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309" name="Text Box 78"/>
            <p:cNvSpPr txBox="1">
              <a:spLocks noChangeArrowheads="1"/>
            </p:cNvSpPr>
            <p:nvPr/>
          </p:nvSpPr>
          <p:spPr bwMode="auto">
            <a:xfrm>
              <a:off x="2716152" y="5838204"/>
              <a:ext cx="1338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ct val="0"/>
                </a:spcAft>
                <a:defRPr/>
              </a:pPr>
              <a:r>
                <a:rPr lang="en-US" altLang="en-US" sz="1800" b="1" kern="0" dirty="0">
                  <a:solidFill>
                    <a:srgbClr val="000000"/>
                  </a:solidFill>
                  <a:latin typeface="Times New Roman" panose="02020603050405020304" pitchFamily="18" charset="0"/>
                  <a:ea typeface="+mn-ea"/>
                  <a:cs typeface="Times New Roman" panose="02020603050405020304" pitchFamily="18" charset="0"/>
                </a:rPr>
                <a:t>Memory</a:t>
              </a:r>
            </a:p>
            <a:p>
              <a:pPr algn="ctr" eaLnBrk="0" fontAlgn="base" hangingPunct="0">
                <a:spcBef>
                  <a:spcPct val="0"/>
                </a:spcBef>
                <a:spcAft>
                  <a:spcPct val="0"/>
                </a:spcAft>
                <a:defRPr/>
              </a:pPr>
              <a:r>
                <a:rPr lang="zh-CN" altLang="en-US" sz="1800" b="1" kern="0" dirty="0">
                  <a:solidFill>
                    <a:srgbClr val="000000"/>
                  </a:solidFill>
                  <a:latin typeface="Times New Roman" panose="02020603050405020304" pitchFamily="18" charset="0"/>
                  <a:ea typeface="+mn-ea"/>
                  <a:cs typeface="Times New Roman" panose="02020603050405020304" pitchFamily="18" charset="0"/>
                </a:rPr>
                <a:t>经</a:t>
              </a:r>
              <a:r>
                <a:rPr lang="zh-CN" altLang="en-US" sz="1800" b="1" kern="0" dirty="0">
                  <a:solidFill>
                    <a:srgbClr val="010F90"/>
                  </a:solidFill>
                  <a:latin typeface="Times New Roman" panose="02020603050405020304" pitchFamily="18" charset="0"/>
                  <a:ea typeface="+mn-ea"/>
                  <a:cs typeface="Times New Roman" panose="02020603050405020304" pitchFamily="18" charset="0"/>
                </a:rPr>
                <a:t>内存</a:t>
              </a:r>
              <a:r>
                <a:rPr lang="zh-CN" altLang="en-US" sz="1800" b="1" kern="0" dirty="0">
                  <a:solidFill>
                    <a:srgbClr val="000000"/>
                  </a:solidFill>
                  <a:latin typeface="Times New Roman" panose="02020603050405020304" pitchFamily="18" charset="0"/>
                  <a:ea typeface="+mn-ea"/>
                  <a:cs typeface="Times New Roman" panose="02020603050405020304" pitchFamily="18" charset="0"/>
                </a:rPr>
                <a:t>交换</a:t>
              </a:r>
              <a:endParaRPr lang="en-US" altLang="en-US" sz="1800" b="1" kern="0" dirty="0">
                <a:solidFill>
                  <a:srgbClr val="000000"/>
                </a:solidFill>
                <a:latin typeface="Times New Roman" panose="02020603050405020304" pitchFamily="18" charset="0"/>
                <a:ea typeface="+mn-ea"/>
                <a:cs typeface="Times New Roman" panose="02020603050405020304" pitchFamily="18" charset="0"/>
              </a:endParaRPr>
            </a:p>
          </p:txBody>
        </p:sp>
        <p:sp>
          <p:nvSpPr>
            <p:cNvPr id="310" name="Text Box 79"/>
            <p:cNvSpPr txBox="1">
              <a:spLocks noChangeArrowheads="1"/>
            </p:cNvSpPr>
            <p:nvPr/>
          </p:nvSpPr>
          <p:spPr bwMode="auto">
            <a:xfrm>
              <a:off x="2911752" y="4769816"/>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memory</a:t>
              </a:r>
            </a:p>
          </p:txBody>
        </p:sp>
        <p:sp>
          <p:nvSpPr>
            <p:cNvPr id="402" name="Freeform 171"/>
            <p:cNvSpPr/>
            <p:nvPr/>
          </p:nvSpPr>
          <p:spPr bwMode="auto">
            <a:xfrm>
              <a:off x="1968777" y="4577729"/>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03" name="Freeform 172"/>
          <p:cNvSpPr/>
          <p:nvPr/>
        </p:nvSpPr>
        <p:spPr bwMode="auto">
          <a:xfrm>
            <a:off x="5019952" y="4547566"/>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05" name="Group 404"/>
          <p:cNvGrpSpPr/>
          <p:nvPr/>
        </p:nvGrpSpPr>
        <p:grpSpPr>
          <a:xfrm>
            <a:off x="7038014" y="4512159"/>
            <a:ext cx="3075122" cy="2205610"/>
            <a:chOff x="6454918" y="4485654"/>
            <a:chExt cx="3075122" cy="2205610"/>
          </a:xfrm>
        </p:grpSpPr>
        <p:grpSp>
          <p:nvGrpSpPr>
            <p:cNvPr id="349" name="Group 118"/>
            <p:cNvGrpSpPr/>
            <p:nvPr/>
          </p:nvGrpSpPr>
          <p:grpSpPr bwMode="auto">
            <a:xfrm>
              <a:off x="7469465" y="4485654"/>
              <a:ext cx="890587" cy="215900"/>
              <a:chOff x="876" y="2800"/>
              <a:chExt cx="642" cy="175"/>
            </a:xfrm>
          </p:grpSpPr>
          <p:sp>
            <p:nvSpPr>
              <p:cNvPr id="350" name="Rectangle 119"/>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1" name="Rectangle 120"/>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2" name="Rectangle 121"/>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3" name="Rectangle 122"/>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4"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55" name="Group 124"/>
            <p:cNvGrpSpPr/>
            <p:nvPr/>
          </p:nvGrpSpPr>
          <p:grpSpPr bwMode="auto">
            <a:xfrm>
              <a:off x="7445652" y="4880941"/>
              <a:ext cx="890588" cy="215900"/>
              <a:chOff x="876" y="2800"/>
              <a:chExt cx="642" cy="175"/>
            </a:xfrm>
          </p:grpSpPr>
          <p:sp>
            <p:nvSpPr>
              <p:cNvPr id="356" name="Rectangle 125"/>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7" name="Rectangle 126"/>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8" name="Rectangle 127"/>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9" name="Rectangle 128"/>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0" name="Line 129"/>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61" name="Group 130"/>
            <p:cNvGrpSpPr/>
            <p:nvPr/>
          </p:nvGrpSpPr>
          <p:grpSpPr bwMode="auto">
            <a:xfrm>
              <a:off x="7440890" y="5307979"/>
              <a:ext cx="890587" cy="215900"/>
              <a:chOff x="876" y="2800"/>
              <a:chExt cx="642" cy="175"/>
            </a:xfrm>
          </p:grpSpPr>
          <p:sp>
            <p:nvSpPr>
              <p:cNvPr id="362" name="Rectangle 131"/>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3" name="Rectangle 132"/>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4" name="Rectangle 133"/>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5" name="Rectangle 134"/>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6" name="Line 135"/>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67" name="Group 154"/>
            <p:cNvGrpSpPr/>
            <p:nvPr/>
          </p:nvGrpSpPr>
          <p:grpSpPr bwMode="auto">
            <a:xfrm rot="5400000">
              <a:off x="8564840" y="5504829"/>
              <a:ext cx="895350" cy="1035050"/>
              <a:chOff x="2954" y="2776"/>
              <a:chExt cx="564" cy="652"/>
            </a:xfrm>
          </p:grpSpPr>
          <p:grpSp>
            <p:nvGrpSpPr>
              <p:cNvPr id="368" name="Group 136"/>
              <p:cNvGrpSpPr/>
              <p:nvPr/>
            </p:nvGrpSpPr>
            <p:grpSpPr bwMode="auto">
              <a:xfrm>
                <a:off x="2954" y="2776"/>
                <a:ext cx="561" cy="136"/>
                <a:chOff x="455" y="3463"/>
                <a:chExt cx="561" cy="136"/>
              </a:xfrm>
            </p:grpSpPr>
            <p:sp>
              <p:nvSpPr>
                <p:cNvPr id="381" name="Rectangle 137"/>
                <p:cNvSpPr>
                  <a:spLocks noChangeArrowheads="1"/>
                </p:cNvSpPr>
                <p:nvPr/>
              </p:nvSpPr>
              <p:spPr bwMode="auto">
                <a:xfrm>
                  <a:off x="496" y="3465"/>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2" name="Rectangle 138"/>
                <p:cNvSpPr>
                  <a:spLocks noChangeArrowheads="1"/>
                </p:cNvSpPr>
                <p:nvPr/>
              </p:nvSpPr>
              <p:spPr bwMode="auto">
                <a:xfrm>
                  <a:off x="769" y="3504"/>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3" name="Rectangle 139"/>
                <p:cNvSpPr>
                  <a:spLocks noChangeArrowheads="1"/>
                </p:cNvSpPr>
                <p:nvPr/>
              </p:nvSpPr>
              <p:spPr bwMode="auto">
                <a:xfrm>
                  <a:off x="642" y="3479"/>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4" name="Rectangle 140"/>
                <p:cNvSpPr>
                  <a:spLocks noChangeArrowheads="1"/>
                </p:cNvSpPr>
                <p:nvPr/>
              </p:nvSpPr>
              <p:spPr bwMode="auto">
                <a:xfrm>
                  <a:off x="515" y="3484"/>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5" name="Line 141"/>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69" name="Group 142"/>
              <p:cNvGrpSpPr/>
              <p:nvPr/>
            </p:nvGrpSpPr>
            <p:grpSpPr bwMode="auto">
              <a:xfrm>
                <a:off x="2957" y="3023"/>
                <a:ext cx="561" cy="136"/>
                <a:chOff x="455" y="3463"/>
                <a:chExt cx="561" cy="136"/>
              </a:xfrm>
            </p:grpSpPr>
            <p:sp>
              <p:nvSpPr>
                <p:cNvPr id="376" name="Rectangle 143"/>
                <p:cNvSpPr>
                  <a:spLocks noChangeArrowheads="1"/>
                </p:cNvSpPr>
                <p:nvPr/>
              </p:nvSpPr>
              <p:spPr bwMode="auto">
                <a:xfrm>
                  <a:off x="496" y="3465"/>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7" name="Rectangle 144"/>
                <p:cNvSpPr>
                  <a:spLocks noChangeArrowheads="1"/>
                </p:cNvSpPr>
                <p:nvPr/>
              </p:nvSpPr>
              <p:spPr bwMode="auto">
                <a:xfrm>
                  <a:off x="769" y="3504"/>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8" name="Rectangle 145"/>
                <p:cNvSpPr>
                  <a:spLocks noChangeArrowheads="1"/>
                </p:cNvSpPr>
                <p:nvPr/>
              </p:nvSpPr>
              <p:spPr bwMode="auto">
                <a:xfrm>
                  <a:off x="642" y="3479"/>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9" name="Rectangle 146"/>
                <p:cNvSpPr>
                  <a:spLocks noChangeArrowheads="1"/>
                </p:cNvSpPr>
                <p:nvPr/>
              </p:nvSpPr>
              <p:spPr bwMode="auto">
                <a:xfrm>
                  <a:off x="515" y="3484"/>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0" name="Line 147"/>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70" name="Group 148"/>
              <p:cNvGrpSpPr/>
              <p:nvPr/>
            </p:nvGrpSpPr>
            <p:grpSpPr bwMode="auto">
              <a:xfrm>
                <a:off x="2954" y="3292"/>
                <a:ext cx="561" cy="136"/>
                <a:chOff x="455" y="3463"/>
                <a:chExt cx="561" cy="136"/>
              </a:xfrm>
            </p:grpSpPr>
            <p:sp>
              <p:nvSpPr>
                <p:cNvPr id="371" name="Rectangle 149"/>
                <p:cNvSpPr>
                  <a:spLocks noChangeArrowheads="1"/>
                </p:cNvSpPr>
                <p:nvPr/>
              </p:nvSpPr>
              <p:spPr bwMode="auto">
                <a:xfrm>
                  <a:off x="496" y="3465"/>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2" name="Rectangle 150"/>
                <p:cNvSpPr>
                  <a:spLocks noChangeArrowheads="1"/>
                </p:cNvSpPr>
                <p:nvPr/>
              </p:nvSpPr>
              <p:spPr bwMode="auto">
                <a:xfrm>
                  <a:off x="769" y="3504"/>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3" name="Rectangle 151"/>
                <p:cNvSpPr>
                  <a:spLocks noChangeArrowheads="1"/>
                </p:cNvSpPr>
                <p:nvPr/>
              </p:nvSpPr>
              <p:spPr bwMode="auto">
                <a:xfrm>
                  <a:off x="642" y="3479"/>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4" name="Rectangle 152"/>
                <p:cNvSpPr>
                  <a:spLocks noChangeArrowheads="1"/>
                </p:cNvSpPr>
                <p:nvPr/>
              </p:nvSpPr>
              <p:spPr bwMode="auto">
                <a:xfrm>
                  <a:off x="515" y="3484"/>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5" name="Line 153"/>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386" name="Line 155"/>
            <p:cNvSpPr>
              <a:spLocks noChangeShapeType="1"/>
            </p:cNvSpPr>
            <p:nvPr/>
          </p:nvSpPr>
          <p:spPr bwMode="auto">
            <a:xfrm>
              <a:off x="8360052" y="4592016"/>
              <a:ext cx="1063625" cy="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7" name="Line 156"/>
            <p:cNvSpPr>
              <a:spLocks noChangeShapeType="1"/>
            </p:cNvSpPr>
            <p:nvPr/>
          </p:nvSpPr>
          <p:spPr bwMode="auto">
            <a:xfrm flipV="1">
              <a:off x="8321952" y="4979366"/>
              <a:ext cx="1111250" cy="3175"/>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8" name="Line 157"/>
            <p:cNvSpPr>
              <a:spLocks noChangeShapeType="1"/>
            </p:cNvSpPr>
            <p:nvPr/>
          </p:nvSpPr>
          <p:spPr bwMode="auto">
            <a:xfrm>
              <a:off x="8321952" y="5411166"/>
              <a:ext cx="1101725" cy="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9" name="Line 158"/>
            <p:cNvSpPr>
              <a:spLocks noChangeShapeType="1"/>
            </p:cNvSpPr>
            <p:nvPr/>
          </p:nvSpPr>
          <p:spPr bwMode="auto">
            <a:xfrm flipV="1">
              <a:off x="8604527" y="4592016"/>
              <a:ext cx="0" cy="97790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0" name="Line 159"/>
            <p:cNvSpPr>
              <a:spLocks noChangeShapeType="1"/>
            </p:cNvSpPr>
            <p:nvPr/>
          </p:nvSpPr>
          <p:spPr bwMode="auto">
            <a:xfrm flipV="1">
              <a:off x="9026802" y="4592016"/>
              <a:ext cx="0" cy="97790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1" name="Line 160"/>
            <p:cNvSpPr>
              <a:spLocks noChangeShapeType="1"/>
            </p:cNvSpPr>
            <p:nvPr/>
          </p:nvSpPr>
          <p:spPr bwMode="auto">
            <a:xfrm flipV="1">
              <a:off x="9423677" y="4582491"/>
              <a:ext cx="0" cy="97790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2" name="Oval 161"/>
            <p:cNvSpPr>
              <a:spLocks noChangeArrowheads="1"/>
            </p:cNvSpPr>
            <p:nvPr/>
          </p:nvSpPr>
          <p:spPr bwMode="auto">
            <a:xfrm>
              <a:off x="856325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3" name="Oval 162"/>
            <p:cNvSpPr>
              <a:spLocks noChangeArrowheads="1"/>
            </p:cNvSpPr>
            <p:nvPr/>
          </p:nvSpPr>
          <p:spPr bwMode="auto">
            <a:xfrm>
              <a:off x="856325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4" name="Oval 163"/>
            <p:cNvSpPr>
              <a:spLocks noChangeArrowheads="1"/>
            </p:cNvSpPr>
            <p:nvPr/>
          </p:nvSpPr>
          <p:spPr bwMode="auto">
            <a:xfrm>
              <a:off x="855690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5" name="Oval 164"/>
            <p:cNvSpPr>
              <a:spLocks noChangeArrowheads="1"/>
            </p:cNvSpPr>
            <p:nvPr/>
          </p:nvSpPr>
          <p:spPr bwMode="auto">
            <a:xfrm>
              <a:off x="898870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6" name="Oval 165"/>
            <p:cNvSpPr>
              <a:spLocks noChangeArrowheads="1"/>
            </p:cNvSpPr>
            <p:nvPr/>
          </p:nvSpPr>
          <p:spPr bwMode="auto">
            <a:xfrm>
              <a:off x="898870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7" name="Oval 166"/>
            <p:cNvSpPr>
              <a:spLocks noChangeArrowheads="1"/>
            </p:cNvSpPr>
            <p:nvPr/>
          </p:nvSpPr>
          <p:spPr bwMode="auto">
            <a:xfrm>
              <a:off x="898235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8" name="Oval 167"/>
            <p:cNvSpPr>
              <a:spLocks noChangeArrowheads="1"/>
            </p:cNvSpPr>
            <p:nvPr/>
          </p:nvSpPr>
          <p:spPr bwMode="auto">
            <a:xfrm>
              <a:off x="9379227"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9" name="Oval 168"/>
            <p:cNvSpPr>
              <a:spLocks noChangeArrowheads="1"/>
            </p:cNvSpPr>
            <p:nvPr/>
          </p:nvSpPr>
          <p:spPr bwMode="auto">
            <a:xfrm>
              <a:off x="9379227"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00" name="Oval 169"/>
            <p:cNvSpPr>
              <a:spLocks noChangeArrowheads="1"/>
            </p:cNvSpPr>
            <p:nvPr/>
          </p:nvSpPr>
          <p:spPr bwMode="auto">
            <a:xfrm>
              <a:off x="9372877"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01" name="Text Box 170"/>
            <p:cNvSpPr txBox="1">
              <a:spLocks noChangeArrowheads="1"/>
            </p:cNvSpPr>
            <p:nvPr/>
          </p:nvSpPr>
          <p:spPr bwMode="auto">
            <a:xfrm>
              <a:off x="6454918" y="5767934"/>
              <a:ext cx="180049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经</a:t>
              </a:r>
              <a:r>
                <a:rPr lang="zh-CN" altLang="en-US" sz="1800" b="1" kern="0" dirty="0">
                  <a:solidFill>
                    <a:srgbClr val="010F90"/>
                  </a:solidFill>
                  <a:latin typeface="Times New Roman" panose="02020603050405020304" pitchFamily="18" charset="0"/>
                  <a:ea typeface="+mn-ea"/>
                  <a:cs typeface="Times New Roman" panose="02020603050405020304" pitchFamily="18" charset="0"/>
                </a:rPr>
                <a:t>交换网络</a:t>
              </a:r>
              <a:r>
                <a:rPr kumimoji="0"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交换</a:t>
              </a:r>
              <a:endParaRPr kumimoji="0" lang="en-US"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lang="en-US" altLang="en-US" sz="1800" b="1" kern="0" dirty="0">
                  <a:solidFill>
                    <a:srgbClr val="000000"/>
                  </a:solidFill>
                  <a:latin typeface="Times New Roman" panose="02020603050405020304" pitchFamily="18" charset="0"/>
                  <a:ea typeface="+mn-ea"/>
                  <a:cs typeface="Times New Roman" panose="02020603050405020304" pitchFamily="18" charset="0"/>
                </a:rPr>
                <a:t>interconnection</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network</a:t>
              </a:r>
            </a:p>
          </p:txBody>
        </p:sp>
        <p:sp>
          <p:nvSpPr>
            <p:cNvPr id="404" name="Freeform 173"/>
            <p:cNvSpPr/>
            <p:nvPr/>
          </p:nvSpPr>
          <p:spPr bwMode="auto">
            <a:xfrm>
              <a:off x="7417077" y="4538041"/>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06" name="Content Placeholder 2"/>
          <p:cNvSpPr txBox="1"/>
          <p:nvPr/>
        </p:nvSpPr>
        <p:spPr>
          <a:xfrm>
            <a:off x="818322" y="3691974"/>
            <a:ext cx="11035748" cy="6547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6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三种主要的交换技术：</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Content Placeholder 2"/>
          <p:cNvSpPr>
            <a:spLocks noGrp="1"/>
          </p:cNvSpPr>
          <p:nvPr>
            <p:ph idx="1"/>
          </p:nvPr>
        </p:nvSpPr>
        <p:spPr>
          <a:xfrm>
            <a:off x="811696" y="1379472"/>
            <a:ext cx="11035748" cy="634860"/>
          </a:xfrm>
        </p:spPr>
        <p:txBody>
          <a:bodyPr>
            <a:normAutofit/>
          </a:bodyPr>
          <a:lstStyle/>
          <a:p>
            <a:pPr indent="-287655">
              <a:buFont typeface="Wingdings" panose="05000000000000000000" pitchFamily="2" charset="2"/>
              <a:buChar char="§"/>
              <a:defRPr/>
            </a:pPr>
            <a:r>
              <a:rPr lang="zh-CN" altLang="en-US" sz="3200" dirty="0"/>
              <a:t>从一个</a:t>
            </a:r>
            <a:r>
              <a:rPr lang="zh-CN" altLang="en-US" sz="3200" b="1" u="sng" dirty="0"/>
              <a:t>输入端口</a:t>
            </a:r>
            <a:r>
              <a:rPr lang="zh-CN" altLang="en-US" sz="3200" dirty="0"/>
              <a:t>交换（即转发）到一个</a:t>
            </a:r>
            <a:r>
              <a:rPr lang="zh-CN" altLang="en-US" sz="3200" b="1" u="sng" dirty="0"/>
              <a:t>输出端口</a:t>
            </a:r>
            <a:r>
              <a:rPr lang="zh-CN" altLang="en-US" sz="3200" dirty="0"/>
              <a:t>中</a:t>
            </a:r>
            <a:endParaRPr lang="en-US" altLang="zh-CN" sz="3200" b="1" dirty="0">
              <a:solidFill>
                <a:srgbClr val="C00000"/>
              </a:solidFill>
            </a:endParaRPr>
          </a:p>
          <a:p>
            <a:pPr indent="-287655">
              <a:buFont typeface="Wingdings" panose="05000000000000000000" pitchFamily="2" charset="2"/>
              <a:buChar char="§"/>
              <a:defRPr/>
            </a:pPr>
            <a:endParaRPr lang="en-US" dirty="0"/>
          </a:p>
        </p:txBody>
      </p:sp>
      <p:sp>
        <p:nvSpPr>
          <p:cNvPr id="413" name="Content Placeholder 2"/>
          <p:cNvSpPr txBox="1"/>
          <p:nvPr/>
        </p:nvSpPr>
        <p:spPr>
          <a:xfrm>
            <a:off x="805070" y="1889680"/>
            <a:ext cx="11035748" cy="23178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6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zh-CN" sz="3200" b="0" i="0" u="none" strike="noStrike" kern="1200" cap="none" spc="0" normalizeH="0" baseline="0" noProof="0" dirty="0">
                <a:ln>
                  <a:noFill/>
                </a:ln>
                <a:solidFill>
                  <a:srgbClr val="0000A3"/>
                </a:solidFill>
                <a:effectLst/>
                <a:uLnTx/>
                <a:uFillTx/>
                <a:latin typeface="Calibri" panose="020F0502020204030204"/>
                <a:ea typeface="+mn-ea"/>
                <a:cs typeface="+mn-cs"/>
              </a:rPr>
              <a:t>switching rate </a:t>
            </a:r>
            <a:r>
              <a:rPr kumimoji="0" lang="zh-CN" altLang="en-US" sz="3200" b="0" i="0" u="none" strike="noStrike" kern="1200" cap="none" spc="0" normalizeH="0" baseline="0" noProof="0" dirty="0">
                <a:ln>
                  <a:noFill/>
                </a:ln>
                <a:solidFill>
                  <a:srgbClr val="0000A3"/>
                </a:solidFill>
                <a:effectLst/>
                <a:uLnTx/>
                <a:uFillTx/>
                <a:latin typeface="Calibri" panose="020F0502020204030204"/>
                <a:ea typeface="+mn-ea"/>
                <a:cs typeface="+mn-cs"/>
              </a:rPr>
              <a:t>（</a:t>
            </a:r>
            <a:r>
              <a:rPr kumimoji="0" lang="zh-CN" altLang="en-US" sz="3200" b="1" i="0" u="sng" strike="noStrike" kern="1200" cap="none" spc="0" normalizeH="0" baseline="0" noProof="0" dirty="0">
                <a:ln>
                  <a:noFill/>
                </a:ln>
                <a:solidFill>
                  <a:srgbClr val="0000A3"/>
                </a:solidFill>
                <a:effectLst/>
                <a:uLnTx/>
                <a:uFillTx/>
                <a:latin typeface="Calibri" panose="020F0502020204030204"/>
                <a:ea typeface="+mn-ea"/>
                <a:cs typeface="+mn-cs"/>
              </a:rPr>
              <a:t>交换</a:t>
            </a:r>
            <a:r>
              <a:rPr kumimoji="0" lang="zh-CN" altLang="en-US" sz="3200" b="0" i="0" u="none" strike="noStrike" kern="1200" cap="none" spc="0" normalizeH="0" baseline="0" noProof="0" dirty="0">
                <a:ln>
                  <a:noFill/>
                </a:ln>
                <a:solidFill>
                  <a:srgbClr val="0000A3"/>
                </a:solidFill>
                <a:effectLst/>
                <a:uLnTx/>
                <a:uFillTx/>
                <a:latin typeface="Calibri" panose="020F0502020204030204"/>
                <a:ea typeface="+mn-ea"/>
                <a:cs typeface="+mn-cs"/>
              </a:rPr>
              <a:t>结构传送</a:t>
            </a:r>
            <a:r>
              <a:rPr kumimoji="0" lang="zh-CN" altLang="en-US" sz="3200" b="1" i="0" u="sng" strike="noStrike" kern="1200" cap="none" spc="0" normalizeH="0" baseline="0" noProof="0" dirty="0">
                <a:ln>
                  <a:noFill/>
                </a:ln>
                <a:solidFill>
                  <a:srgbClr val="0000A3"/>
                </a:solidFill>
                <a:effectLst/>
                <a:uLnTx/>
                <a:uFillTx/>
                <a:latin typeface="Calibri" panose="020F0502020204030204"/>
                <a:ea typeface="+mn-ea"/>
                <a:cs typeface="+mn-cs"/>
              </a:rPr>
              <a:t>速率</a:t>
            </a:r>
            <a:r>
              <a:rPr kumimoji="0" lang="zh-CN" altLang="en-US" sz="3200" b="0" i="0" u="none" strike="noStrike" kern="1200" cap="none" spc="0" normalizeH="0" baseline="0" noProof="0" dirty="0">
                <a:ln>
                  <a:noFill/>
                </a:ln>
                <a:solidFill>
                  <a:srgbClr val="0000A3"/>
                </a:solidFill>
                <a:effectLst/>
                <a:uLnTx/>
                <a:uFillTx/>
                <a:latin typeface="Calibri" panose="020F0502020204030204"/>
                <a:ea typeface="+mn-ea"/>
                <a:cs typeface="+mn-cs"/>
              </a:rPr>
              <a:t>）</a:t>
            </a:r>
            <a:r>
              <a:rPr kumimoji="0" lang="en-US" altLang="zh-CN" sz="3200" b="0" i="0" u="none" strike="noStrike" kern="1200" cap="none" spc="0" normalizeH="0" baseline="0" noProof="0" dirty="0">
                <a:ln>
                  <a:noFill/>
                </a:ln>
                <a:solidFill>
                  <a:srgbClr val="0000A3"/>
                </a:solidFill>
                <a:effectLst/>
                <a:uLnTx/>
                <a:uFillTx/>
                <a:latin typeface="Calibri" panose="020F0502020204030204"/>
                <a:ea typeface="+mn-ea"/>
                <a:cs typeface="+mn-cs"/>
              </a:rPr>
              <a:t>: </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分组从</a:t>
            </a:r>
            <a:r>
              <a:rPr kumimoji="0" lang="zh-CN" altLang="en-US" sz="3200" b="1" i="0" u="sng" strike="noStrike" kern="1200" cap="none" spc="0" normalizeH="0" baseline="0" noProof="0" dirty="0">
                <a:ln>
                  <a:noFill/>
                </a:ln>
                <a:solidFill>
                  <a:prstClr val="black"/>
                </a:solidFill>
                <a:effectLst/>
                <a:uLnTx/>
                <a:uFillTx/>
                <a:latin typeface="Calibri" panose="020F0502020204030204"/>
                <a:ea typeface="+mn-ea"/>
                <a:cs typeface="+mn-cs"/>
              </a:rPr>
              <a:t>输入端口</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被传输到</a:t>
            </a:r>
            <a:r>
              <a:rPr kumimoji="0" lang="zh-CN" altLang="en-US" sz="3200" b="1" i="0" u="sng" strike="noStrike" kern="1200" cap="none" spc="0" normalizeH="0" baseline="0" noProof="0" dirty="0">
                <a:ln>
                  <a:noFill/>
                </a:ln>
                <a:solidFill>
                  <a:prstClr val="black"/>
                </a:solidFill>
                <a:effectLst/>
                <a:uLnTx/>
                <a:uFillTx/>
                <a:latin typeface="Calibri" panose="020F0502020204030204"/>
                <a:ea typeface="+mn-ea"/>
                <a:cs typeface="+mn-cs"/>
              </a:rPr>
              <a:t>输出端口</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的速率</a:t>
            </a:r>
            <a:endParaRPr kumimoji="0" lang="en-US" altLang="zh-CN"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zh-CN" altLang="en-US" sz="24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交换速率</a:t>
            </a: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通常是输入输出</a:t>
            </a:r>
            <a:r>
              <a:rPr kumimoji="0" lang="zh-CN" altLang="en-US" sz="240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线路速度</a:t>
            </a: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的几倍</a:t>
            </a:r>
            <a:endParaRPr kumimoji="0" lang="en-US" altLang="zh-CN"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altLang="zh-CN"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t>
            </a:r>
            <a:r>
              <a:rPr lang="zh-CN" altLang="en-US" dirty="0">
                <a:solidFill>
                  <a:prstClr val="black"/>
                </a:solidFill>
                <a:latin typeface="Times New Roman" panose="02020603050405020304" pitchFamily="18" charset="0"/>
                <a:cs typeface="Times New Roman" panose="02020603050405020304" pitchFamily="18" charset="0"/>
              </a:rPr>
              <a:t>个输入：交换速率应为单个输入链路速率的</a:t>
            </a:r>
            <a:r>
              <a:rPr lang="en-US" altLang="zh-CN" dirty="0">
                <a:solidFill>
                  <a:prstClr val="black"/>
                </a:solidFill>
                <a:latin typeface="Times New Roman" panose="02020603050405020304" pitchFamily="18" charset="0"/>
                <a:cs typeface="Times New Roman" panose="02020603050405020304" pitchFamily="18" charset="0"/>
              </a:rPr>
              <a:t>N</a:t>
            </a:r>
            <a:r>
              <a:rPr lang="zh-CN" altLang="en-US" dirty="0">
                <a:solidFill>
                  <a:prstClr val="black"/>
                </a:solidFill>
                <a:latin typeface="Times New Roman" panose="02020603050405020304" pitchFamily="18" charset="0"/>
                <a:cs typeface="Times New Roman" panose="02020603050405020304" pitchFamily="18" charset="0"/>
              </a:rPr>
              <a:t>倍</a:t>
            </a:r>
            <a:endParaRPr kumimoji="0" lang="en-US" altLang="zh-CN"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1"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1695" y="1472235"/>
            <a:ext cx="11287539" cy="3465289"/>
          </a:xfrm>
        </p:spPr>
        <p:txBody>
          <a:bodyPr>
            <a:normAutofit/>
          </a:bodyPr>
          <a:lstStyle/>
          <a:p>
            <a:pPr marL="234950" indent="-234950">
              <a:buNone/>
            </a:pPr>
            <a:r>
              <a:rPr lang="zh-CN" altLang="en-US" sz="3200" dirty="0">
                <a:solidFill>
                  <a:srgbClr val="C00000"/>
                </a:solidFill>
                <a:latin typeface="+mn-ea"/>
                <a:cs typeface="MS PGothic" panose="020B0600070205080204" pitchFamily="34" charset="-128"/>
              </a:rPr>
              <a:t>第一代路由器（传统计算机）：</a:t>
            </a:r>
            <a:endParaRPr lang="en-US" altLang="en-US" sz="3200" dirty="0">
              <a:solidFill>
                <a:srgbClr val="C00000"/>
              </a:solidFill>
              <a:latin typeface="+mn-ea"/>
              <a:cs typeface="MS PGothic" panose="020B0600070205080204" pitchFamily="34" charset="-128"/>
            </a:endParaRPr>
          </a:p>
          <a:p>
            <a:pPr marL="405130" indent="-287655"/>
            <a:r>
              <a:rPr lang="zh-CN" altLang="en-US" dirty="0">
                <a:latin typeface="+mn-ea"/>
                <a:cs typeface="MS PGothic" panose="020B0600070205080204" pitchFamily="34" charset="-128"/>
              </a:rPr>
              <a:t>分组在</a:t>
            </a:r>
            <a:r>
              <a:rPr lang="zh-CN" altLang="en-US" b="1" u="sng" dirty="0">
                <a:latin typeface="+mn-ea"/>
                <a:cs typeface="MS PGothic" panose="020B0600070205080204" pitchFamily="34" charset="-128"/>
              </a:rPr>
              <a:t>输入端口</a:t>
            </a:r>
            <a:r>
              <a:rPr lang="zh-CN" altLang="en-US" dirty="0">
                <a:latin typeface="+mn-ea"/>
                <a:cs typeface="MS PGothic" panose="020B0600070205080204" pitchFamily="34" charset="-128"/>
              </a:rPr>
              <a:t>与</a:t>
            </a:r>
            <a:r>
              <a:rPr lang="zh-CN" altLang="en-US" b="1" u="sng" dirty="0">
                <a:latin typeface="+mn-ea"/>
                <a:cs typeface="MS PGothic" panose="020B0600070205080204" pitchFamily="34" charset="-128"/>
              </a:rPr>
              <a:t>输出端口</a:t>
            </a:r>
            <a:r>
              <a:rPr lang="zh-CN" altLang="en-US" dirty="0">
                <a:latin typeface="+mn-ea"/>
                <a:cs typeface="MS PGothic" panose="020B0600070205080204" pitchFamily="34" charset="-128"/>
              </a:rPr>
              <a:t>之间</a:t>
            </a:r>
            <a:r>
              <a:rPr lang="zh-CN" altLang="en-US">
                <a:latin typeface="+mn-ea"/>
                <a:cs typeface="MS PGothic" panose="020B0600070205080204" pitchFamily="34" charset="-128"/>
              </a:rPr>
              <a:t>的交换是在</a:t>
            </a:r>
            <a:r>
              <a:rPr lang="en-US" altLang="zh-CN" b="1" u="sng" dirty="0">
                <a:solidFill>
                  <a:srgbClr val="010F90"/>
                </a:solidFill>
                <a:latin typeface="+mn-ea"/>
                <a:cs typeface="MS PGothic" panose="020B0600070205080204" pitchFamily="34" charset="-128"/>
              </a:rPr>
              <a:t>CPU</a:t>
            </a:r>
            <a:r>
              <a:rPr lang="zh-CN" altLang="en-US" b="1" u="sng" dirty="0">
                <a:solidFill>
                  <a:srgbClr val="010F90"/>
                </a:solidFill>
                <a:latin typeface="+mn-ea"/>
                <a:cs typeface="MS PGothic" panose="020B0600070205080204" pitchFamily="34" charset="-128"/>
              </a:rPr>
              <a:t>（路由选择处理器）</a:t>
            </a:r>
            <a:r>
              <a:rPr lang="zh-CN" altLang="en-US" dirty="0">
                <a:latin typeface="+mn-ea"/>
                <a:cs typeface="MS PGothic" panose="020B0600070205080204" pitchFamily="34" charset="-128"/>
              </a:rPr>
              <a:t>的直接控制下完成的</a:t>
            </a:r>
            <a:endParaRPr lang="en-US" altLang="en-US" dirty="0">
              <a:latin typeface="+mn-ea"/>
              <a:cs typeface="MS PGothic" panose="020B0600070205080204" pitchFamily="34" charset="-128"/>
            </a:endParaRPr>
          </a:p>
          <a:p>
            <a:pPr marL="405130" indent="-287655"/>
            <a:r>
              <a:rPr lang="zh-CN" altLang="en-US" dirty="0">
                <a:latin typeface="+mn-ea"/>
                <a:cs typeface="MS PGothic" panose="020B0600070205080204" pitchFamily="34" charset="-128"/>
              </a:rPr>
              <a:t>先将</a:t>
            </a:r>
            <a:r>
              <a:rPr lang="zh-CN" altLang="en-US" b="1" dirty="0">
                <a:latin typeface="+mn-ea"/>
                <a:cs typeface="MS PGothic" panose="020B0600070205080204" pitchFamily="34" charset="-128"/>
              </a:rPr>
              <a:t>分组</a:t>
            </a:r>
            <a:r>
              <a:rPr lang="zh-CN" altLang="en-US" dirty="0">
                <a:latin typeface="+mn-ea"/>
                <a:cs typeface="MS PGothic" panose="020B0600070205080204" pitchFamily="34" charset="-128"/>
              </a:rPr>
              <a:t>复制到</a:t>
            </a:r>
            <a:r>
              <a:rPr lang="zh-CN" altLang="en-US" b="1" dirty="0">
                <a:latin typeface="+mn-ea"/>
                <a:cs typeface="MS PGothic" panose="020B0600070205080204" pitchFamily="34" charset="-128"/>
              </a:rPr>
              <a:t>处理器内存</a:t>
            </a:r>
            <a:r>
              <a:rPr lang="zh-CN" altLang="en-US" dirty="0">
                <a:latin typeface="+mn-ea"/>
                <a:cs typeface="MS PGothic" panose="020B0600070205080204" pitchFamily="34" charset="-128"/>
              </a:rPr>
              <a:t>，再将分组复制到</a:t>
            </a:r>
            <a:r>
              <a:rPr lang="zh-CN" altLang="en-US" b="1" u="sng" dirty="0">
                <a:latin typeface="+mn-ea"/>
                <a:cs typeface="MS PGothic" panose="020B0600070205080204" pitchFamily="34" charset="-128"/>
              </a:rPr>
              <a:t>输出端口</a:t>
            </a:r>
            <a:r>
              <a:rPr lang="zh-CN" altLang="en-US" b="1" dirty="0">
                <a:latin typeface="+mn-ea"/>
                <a:cs typeface="MS PGothic" panose="020B0600070205080204" pitchFamily="34" charset="-128"/>
              </a:rPr>
              <a:t>缓存</a:t>
            </a:r>
            <a:endParaRPr lang="en-US" altLang="ja-JP" b="1" dirty="0">
              <a:latin typeface="+mn-ea"/>
              <a:cs typeface="MS PGothic" panose="020B0600070205080204" pitchFamily="34" charset="-128"/>
            </a:endParaRPr>
          </a:p>
          <a:p>
            <a:pPr marL="405130" indent="-287655"/>
            <a:r>
              <a:rPr lang="zh-CN" altLang="en-US" b="1" dirty="0">
                <a:latin typeface="+mn-ea"/>
                <a:cs typeface="MS PGothic" panose="020B0600070205080204" pitchFamily="34" charset="-128"/>
              </a:rPr>
              <a:t>交换速率</a:t>
            </a:r>
            <a:r>
              <a:rPr lang="zh-CN" altLang="en-US" dirty="0">
                <a:latin typeface="+mn-ea"/>
                <a:cs typeface="MS PGothic" panose="020B0600070205080204" pitchFamily="34" charset="-128"/>
              </a:rPr>
              <a:t>受限于</a:t>
            </a:r>
            <a:r>
              <a:rPr lang="zh-CN" altLang="en-US" b="1" dirty="0">
                <a:latin typeface="+mn-ea"/>
                <a:cs typeface="MS PGothic" panose="020B0600070205080204" pitchFamily="34" charset="-128"/>
              </a:rPr>
              <a:t>内存带宽</a:t>
            </a:r>
            <a:endParaRPr lang="en-US" altLang="zh-CN" b="1" dirty="0">
              <a:latin typeface="+mn-ea"/>
              <a:cs typeface="MS PGothic" panose="020B0600070205080204" pitchFamily="34" charset="-128"/>
            </a:endParaRPr>
          </a:p>
          <a:p>
            <a:pPr marL="748030" lvl="1" indent="-287655"/>
            <a:r>
              <a:rPr lang="zh-CN" altLang="en-US" dirty="0">
                <a:latin typeface="+mn-ea"/>
                <a:cs typeface="MS PGothic" panose="020B0600070205080204" pitchFamily="34" charset="-128"/>
              </a:rPr>
              <a:t>不能同时转发两个分组（即使不同的目的端口）</a:t>
            </a:r>
            <a:endParaRPr lang="en-US" altLang="zh-CN" dirty="0">
              <a:latin typeface="+mn-ea"/>
              <a:cs typeface="MS PGothic" panose="020B0600070205080204" pitchFamily="34" charset="-128"/>
            </a:endParaRPr>
          </a:p>
        </p:txBody>
      </p:sp>
      <p:sp>
        <p:nvSpPr>
          <p:cNvPr id="2" name="Title 1"/>
          <p:cNvSpPr>
            <a:spLocks noGrp="1"/>
          </p:cNvSpPr>
          <p:nvPr>
            <p:ph type="title"/>
          </p:nvPr>
        </p:nvSpPr>
        <p:spPr>
          <a:xfrm>
            <a:off x="838200" y="451821"/>
            <a:ext cx="10748058" cy="894622"/>
          </a:xfrm>
        </p:spPr>
        <p:txBody>
          <a:bodyPr>
            <a:normAutofit/>
          </a:bodyPr>
          <a:lstStyle/>
          <a:p>
            <a:r>
              <a:rPr lang="zh-CN" altLang="en-US" sz="4800" b="1" kern="0" dirty="0">
                <a:solidFill>
                  <a:srgbClr val="010F90"/>
                </a:solidFill>
                <a:latin typeface="+mn-ea"/>
                <a:ea typeface="+mn-ea"/>
                <a:cs typeface="Times New Roman" panose="02020603050405020304" pitchFamily="18" charset="0"/>
              </a:rPr>
              <a:t>经</a:t>
            </a:r>
            <a:r>
              <a:rPr lang="zh-CN" altLang="en-US" sz="4800" b="1" u="sng" kern="0" dirty="0">
                <a:solidFill>
                  <a:srgbClr val="C00000"/>
                </a:solidFill>
                <a:latin typeface="+mn-ea"/>
                <a:ea typeface="+mn-ea"/>
                <a:cs typeface="Times New Roman" panose="02020603050405020304" pitchFamily="18" charset="0"/>
              </a:rPr>
              <a:t>内存</a:t>
            </a:r>
            <a:r>
              <a:rPr lang="zh-CN" altLang="en-US" sz="4800" b="1" kern="0" dirty="0">
                <a:solidFill>
                  <a:srgbClr val="010F90"/>
                </a:solidFill>
                <a:latin typeface="+mn-ea"/>
                <a:ea typeface="+mn-ea"/>
                <a:cs typeface="Times New Roman" panose="02020603050405020304" pitchFamily="18" charset="0"/>
              </a:rPr>
              <a:t>交换</a:t>
            </a:r>
            <a:endParaRPr lang="en-US" sz="4800" dirty="0">
              <a:solidFill>
                <a:srgbClr val="010F90"/>
              </a:solidFill>
              <a:latin typeface="+mn-ea"/>
              <a:ea typeface="+mn-ea"/>
            </a:endParaRPr>
          </a:p>
        </p:txBody>
      </p:sp>
      <p:grpSp>
        <p:nvGrpSpPr>
          <p:cNvPr id="172" name="Group 42"/>
          <p:cNvGrpSpPr/>
          <p:nvPr/>
        </p:nvGrpSpPr>
        <p:grpSpPr bwMode="auto">
          <a:xfrm>
            <a:off x="2991749" y="4874025"/>
            <a:ext cx="6611937" cy="1787525"/>
            <a:chOff x="983" y="2540"/>
            <a:chExt cx="4165" cy="1126"/>
          </a:xfrm>
        </p:grpSpPr>
        <p:sp>
          <p:nvSpPr>
            <p:cNvPr id="173" name="Rectangle 30"/>
            <p:cNvSpPr>
              <a:spLocks noChangeArrowheads="1"/>
            </p:cNvSpPr>
            <p:nvPr/>
          </p:nvSpPr>
          <p:spPr bwMode="auto">
            <a:xfrm>
              <a:off x="983" y="2542"/>
              <a:ext cx="766" cy="702"/>
            </a:xfrm>
            <a:prstGeom prst="rect">
              <a:avLst/>
            </a:prstGeom>
            <a:solidFill>
              <a:srgbClr val="FFFFFF"/>
            </a:solidFill>
            <a:ln w="285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4" name="Text Box 31"/>
            <p:cNvSpPr txBox="1">
              <a:spLocks noChangeArrowheads="1"/>
            </p:cNvSpPr>
            <p:nvPr/>
          </p:nvSpPr>
          <p:spPr bwMode="auto">
            <a:xfrm>
              <a:off x="991" y="2557"/>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input</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port</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(e.g.,</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Ethernet)</a:t>
              </a:r>
            </a:p>
          </p:txBody>
        </p:sp>
        <p:sp>
          <p:nvSpPr>
            <p:cNvPr id="175" name="Text Box 32"/>
            <p:cNvSpPr txBox="1">
              <a:spLocks noChangeArrowheads="1"/>
            </p:cNvSpPr>
            <p:nvPr/>
          </p:nvSpPr>
          <p:spPr bwMode="auto">
            <a:xfrm>
              <a:off x="2324" y="2773"/>
              <a:ext cx="63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memory</a:t>
              </a:r>
            </a:p>
          </p:txBody>
        </p:sp>
        <p:sp>
          <p:nvSpPr>
            <p:cNvPr id="176" name="Rectangle 34"/>
            <p:cNvSpPr>
              <a:spLocks noChangeArrowheads="1"/>
            </p:cNvSpPr>
            <p:nvPr/>
          </p:nvSpPr>
          <p:spPr bwMode="auto">
            <a:xfrm>
              <a:off x="2072" y="2542"/>
              <a:ext cx="1173" cy="688"/>
            </a:xfrm>
            <a:prstGeom prst="rect">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7" name="Rectangle 35"/>
            <p:cNvSpPr>
              <a:spLocks noChangeArrowheads="1"/>
            </p:cNvSpPr>
            <p:nvPr/>
          </p:nvSpPr>
          <p:spPr bwMode="auto">
            <a:xfrm>
              <a:off x="3557" y="2540"/>
              <a:ext cx="766" cy="702"/>
            </a:xfrm>
            <a:prstGeom prst="rect">
              <a:avLst/>
            </a:prstGeom>
            <a:solidFill>
              <a:srgbClr val="FFFFFF"/>
            </a:solidFill>
            <a:ln w="285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8" name="Text Box 36"/>
            <p:cNvSpPr txBox="1">
              <a:spLocks noChangeArrowheads="1"/>
            </p:cNvSpPr>
            <p:nvPr/>
          </p:nvSpPr>
          <p:spPr bwMode="auto">
            <a:xfrm>
              <a:off x="3565" y="2555"/>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output</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port</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(e.g.,</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Ethernet)</a:t>
              </a:r>
            </a:p>
          </p:txBody>
        </p:sp>
        <p:sp>
          <p:nvSpPr>
            <p:cNvPr id="179" name="Line 37"/>
            <p:cNvSpPr>
              <a:spLocks noChangeShapeType="1"/>
            </p:cNvSpPr>
            <p:nvPr/>
          </p:nvSpPr>
          <p:spPr bwMode="auto">
            <a:xfrm>
              <a:off x="983" y="3561"/>
              <a:ext cx="333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0" name="Line 38"/>
            <p:cNvSpPr>
              <a:spLocks noChangeShapeType="1"/>
            </p:cNvSpPr>
            <p:nvPr/>
          </p:nvSpPr>
          <p:spPr bwMode="auto">
            <a:xfrm>
              <a:off x="1370" y="3252"/>
              <a:ext cx="0" cy="316"/>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1" name="Line 39"/>
            <p:cNvSpPr>
              <a:spLocks noChangeShapeType="1"/>
            </p:cNvSpPr>
            <p:nvPr/>
          </p:nvSpPr>
          <p:spPr bwMode="auto">
            <a:xfrm>
              <a:off x="3939" y="3242"/>
              <a:ext cx="0" cy="316"/>
            </a:xfrm>
            <a:prstGeom prst="line">
              <a:avLst/>
            </a:prstGeom>
            <a:noFill/>
            <a:ln w="28575">
              <a:solidFill>
                <a:srgbClr val="3333CC"/>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2" name="Line 40"/>
            <p:cNvSpPr>
              <a:spLocks noChangeShapeType="1"/>
            </p:cNvSpPr>
            <p:nvPr/>
          </p:nvSpPr>
          <p:spPr bwMode="auto">
            <a:xfrm>
              <a:off x="2665" y="3240"/>
              <a:ext cx="0" cy="31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3" name="Text Box 41"/>
            <p:cNvSpPr txBox="1">
              <a:spLocks noChangeArrowheads="1"/>
            </p:cNvSpPr>
            <p:nvPr/>
          </p:nvSpPr>
          <p:spPr bwMode="auto">
            <a:xfrm>
              <a:off x="4304" y="3435"/>
              <a:ext cx="8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system bus</a:t>
              </a:r>
            </a:p>
          </p:txBody>
        </p:sp>
      </p:grpSp>
      <p:pic>
        <p:nvPicPr>
          <p:cNvPr id="184"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774" y="5067700"/>
            <a:ext cx="5334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574" y="5031188"/>
            <a:ext cx="533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Rectangle 45"/>
          <p:cNvSpPr>
            <a:spLocks noChangeArrowheads="1"/>
          </p:cNvSpPr>
          <p:nvPr/>
        </p:nvSpPr>
        <p:spPr bwMode="auto">
          <a:xfrm>
            <a:off x="1809061" y="5302650"/>
            <a:ext cx="434975" cy="222250"/>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7" name="Rectangle 46"/>
          <p:cNvSpPr>
            <a:spLocks noChangeArrowheads="1"/>
          </p:cNvSpPr>
          <p:nvPr/>
        </p:nvSpPr>
        <p:spPr bwMode="auto">
          <a:xfrm>
            <a:off x="1821761" y="5312175"/>
            <a:ext cx="446088" cy="212725"/>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25</a:t>
            </a:fld>
            <a:endParaRPr lang="en-US" dirty="0"/>
          </a:p>
        </p:txBody>
      </p:sp>
      <p:sp>
        <p:nvSpPr>
          <p:cNvPr id="21" name="对话气泡: 圆角矩形 20">
            <a:extLst>
              <a:ext uri="{FF2B5EF4-FFF2-40B4-BE49-F238E27FC236}">
                <a16:creationId xmlns:a16="http://schemas.microsoft.com/office/drawing/2014/main" id="{5D17C240-62F4-4F45-8B5B-2D89EC0D03B3}"/>
              </a:ext>
            </a:extLst>
          </p:cNvPr>
          <p:cNvSpPr/>
          <p:nvPr/>
        </p:nvSpPr>
        <p:spPr>
          <a:xfrm>
            <a:off x="9205379" y="3944793"/>
            <a:ext cx="2378597" cy="2059532"/>
          </a:xfrm>
          <a:prstGeom prst="wedgeRoundRectCallout">
            <a:avLst>
              <a:gd name="adj1" fmla="val -102103"/>
              <a:gd name="adj2" fmla="val -52520"/>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Ø"/>
            </a:pPr>
            <a:r>
              <a:rPr lang="zh-CN" altLang="en-US" b="1" dirty="0">
                <a:solidFill>
                  <a:schemeClr val="tx1"/>
                </a:solidFill>
              </a:rPr>
              <a:t>内存读写速度</a:t>
            </a:r>
            <a:r>
              <a:rPr lang="en-US" altLang="zh-CN" b="1" dirty="0">
                <a:solidFill>
                  <a:schemeClr val="tx1"/>
                </a:solidFill>
              </a:rPr>
              <a:t>B</a:t>
            </a:r>
            <a:r>
              <a:rPr lang="zh-CN" altLang="en-US" b="1" dirty="0">
                <a:solidFill>
                  <a:schemeClr val="tx1"/>
                </a:solidFill>
              </a:rPr>
              <a:t>，转发速度小于</a:t>
            </a:r>
            <a:r>
              <a:rPr lang="en-US" altLang="zh-CN" b="1" dirty="0">
                <a:solidFill>
                  <a:schemeClr val="tx1"/>
                </a:solidFill>
              </a:rPr>
              <a:t>B/2</a:t>
            </a:r>
          </a:p>
          <a:p>
            <a:pPr>
              <a:buFont typeface="Wingdings" panose="05000000000000000000" pitchFamily="2" charset="2"/>
              <a:buChar char="Ø"/>
            </a:pPr>
            <a:endParaRPr lang="en-US" altLang="zh-CN" b="1" dirty="0">
              <a:solidFill>
                <a:schemeClr val="tx1"/>
              </a:solidFill>
            </a:endParaRPr>
          </a:p>
          <a:p>
            <a:pPr>
              <a:buFont typeface="Wingdings" panose="05000000000000000000" pitchFamily="2" charset="2"/>
              <a:buChar char="Ø"/>
            </a:pPr>
            <a:r>
              <a:rPr lang="zh-CN" altLang="en-US" b="1" dirty="0">
                <a:solidFill>
                  <a:schemeClr val="tx1"/>
                </a:solidFill>
              </a:rPr>
              <a:t>经过共享系统总线一次仅能执行一个内存读</a:t>
            </a:r>
            <a:r>
              <a:rPr lang="en-US" altLang="zh-CN" b="1" dirty="0">
                <a:solidFill>
                  <a:schemeClr val="tx1"/>
                </a:solidFill>
              </a:rPr>
              <a:t>/</a:t>
            </a:r>
            <a:r>
              <a:rPr lang="zh-CN" altLang="en-US" b="1" dirty="0">
                <a:solidFill>
                  <a:schemeClr val="tx1"/>
                </a:solidFill>
              </a:rPr>
              <a:t>写</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221 -0.00162 L 0.11159 -0.00162 L 0.11497 0.13334 L 0.26849 0.13334 L 0.26849 0.03912 " pathEditMode="relative" rAng="0" ptsTypes="AAAAA">
                                      <p:cBhvr>
                                        <p:cTn id="10" dur="2000" fill="hold"/>
                                        <p:tgtEl>
                                          <p:spTgt spid="186"/>
                                        </p:tgtEl>
                                        <p:attrNameLst>
                                          <p:attrName>ppt_x</p:attrName>
                                          <p:attrName>ppt_y</p:attrName>
                                        </p:attrNameLst>
                                      </p:cBhvr>
                                      <p:rCtr x="13529" y="6736"/>
                                    </p:animMotion>
                                  </p:childTnLst>
                                </p:cTn>
                              </p:par>
                            </p:childTnLst>
                          </p:cTn>
                        </p:par>
                        <p:par>
                          <p:cTn id="11" fill="hold">
                            <p:stCondLst>
                              <p:cond delay="2000"/>
                            </p:stCondLst>
                            <p:childTnLst>
                              <p:par>
                                <p:cTn id="12" presetID="9" presetClass="entr" presetSubtype="0" fill="hold" grpId="0" nodeType="afterEffect">
                                  <p:stCondLst>
                                    <p:cond delay="0"/>
                                  </p:stCondLst>
                                  <p:childTnLst>
                                    <p:set>
                                      <p:cBhvr>
                                        <p:cTn id="13" dur="1" fill="hold">
                                          <p:stCondLst>
                                            <p:cond delay="0"/>
                                          </p:stCondLst>
                                        </p:cTn>
                                        <p:tgtEl>
                                          <p:spTgt spid="187"/>
                                        </p:tgtEl>
                                        <p:attrNameLst>
                                          <p:attrName>style.visibility</p:attrName>
                                        </p:attrNameLst>
                                      </p:cBhvr>
                                      <p:to>
                                        <p:strVal val="visible"/>
                                      </p:to>
                                    </p:set>
                                    <p:animEffect transition="in" filter="dissolve">
                                      <p:cBhvr>
                                        <p:cTn id="14" dur="500"/>
                                        <p:tgtEl>
                                          <p:spTgt spid="187"/>
                                        </p:tgtEl>
                                      </p:cBhvr>
                                    </p:animEffect>
                                  </p:childTnLst>
                                </p:cTn>
                              </p:par>
                            </p:childTnLst>
                          </p:cTn>
                        </p:par>
                        <p:par>
                          <p:cTn id="15" fill="hold">
                            <p:stCondLst>
                              <p:cond delay="2500"/>
                            </p:stCondLst>
                            <p:childTnLst>
                              <p:par>
                                <p:cTn id="16" presetID="0" presetClass="path" presetSubtype="0" accel="50000" decel="50000" fill="hold" grpId="1" nodeType="afterEffect">
                                  <p:stCondLst>
                                    <p:cond delay="0"/>
                                  </p:stCondLst>
                                  <p:childTnLst>
                                    <p:animMotion origin="layout" path="M 1.66667E-6 3.7037E-6 L 0.1487 3.7037E-6 L 0.15195 0.13819 L 0.31055 0.13588 L 0.30924 0.03842 " pathEditMode="relative" rAng="0" ptsTypes="AAAAA">
                                      <p:cBhvr>
                                        <p:cTn id="17" dur="2000" fill="hold"/>
                                        <p:tgtEl>
                                          <p:spTgt spid="187"/>
                                        </p:tgtEl>
                                        <p:attrNameLst>
                                          <p:attrName>ppt_x</p:attrName>
                                          <p:attrName>ppt_y</p:attrName>
                                        </p:attrNameLst>
                                      </p:cBhvr>
                                      <p:rCtr x="15521" y="6898"/>
                                    </p:animMotion>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1" nodeType="clickEffect">
                                  <p:stCondLst>
                                    <p:cond delay="0"/>
                                  </p:stCondLst>
                                  <p:childTnLst>
                                    <p:animMotion origin="layout" path="M 0.26849 0.03912 L 0.28151 0.03912 L 0.28151 0.12685 L 0.44622 0.12199 L 0.44713 -0.00324 L 0.58046 -0.00324 " pathEditMode="relative" rAng="0" ptsTypes="AAAAAA">
                                      <p:cBhvr>
                                        <p:cTn id="21" dur="2000" fill="hold"/>
                                        <p:tgtEl>
                                          <p:spTgt spid="186"/>
                                        </p:tgtEl>
                                        <p:attrNameLst>
                                          <p:attrName>ppt_x</p:attrName>
                                          <p:attrName>ppt_y</p:attrName>
                                        </p:attrNameLst>
                                      </p:cBhvr>
                                      <p:rCtr x="15599" y="2269"/>
                                    </p:animMotion>
                                  </p:childTnLst>
                                </p:cTn>
                              </p:par>
                            </p:childTnLst>
                          </p:cTn>
                        </p:par>
                        <p:par>
                          <p:cTn id="22" fill="hold">
                            <p:stCondLst>
                              <p:cond delay="2000"/>
                            </p:stCondLst>
                            <p:childTnLst>
                              <p:par>
                                <p:cTn id="23" presetID="9" presetClass="exit" presetSubtype="0" fill="hold" grpId="2" nodeType="afterEffect">
                                  <p:stCondLst>
                                    <p:cond delay="0"/>
                                  </p:stCondLst>
                                  <p:childTnLst>
                                    <p:animEffect transition="out" filter="dissolve">
                                      <p:cBhvr>
                                        <p:cTn id="24" dur="500"/>
                                        <p:tgtEl>
                                          <p:spTgt spid="186"/>
                                        </p:tgtEl>
                                      </p:cBhvr>
                                    </p:animEffect>
                                    <p:set>
                                      <p:cBhvr>
                                        <p:cTn id="25" dur="1" fill="hold">
                                          <p:stCondLst>
                                            <p:cond delay="499"/>
                                          </p:stCondLst>
                                        </p:cTn>
                                        <p:tgtEl>
                                          <p:spTgt spid="1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6" grpId="1" animBg="1"/>
      <p:bldP spid="186" grpId="2" animBg="1"/>
      <p:bldP spid="187" grpId="0" animBg="1"/>
      <p:bldP spid="187" grpId="1"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940" y="1405975"/>
            <a:ext cx="10574934" cy="2768460"/>
          </a:xfrm>
        </p:spPr>
        <p:txBody>
          <a:bodyPr>
            <a:normAutofit/>
          </a:bodyPr>
          <a:lstStyle/>
          <a:p>
            <a:pPr>
              <a:buFont typeface="Wingdings" panose="05000000000000000000" pitchFamily="2" charset="2"/>
              <a:buChar char="§"/>
              <a:defRPr/>
            </a:pPr>
            <a:r>
              <a:rPr lang="zh-CN" altLang="en-US" sz="3200" dirty="0"/>
              <a:t>输入端口经一根</a:t>
            </a:r>
            <a:r>
              <a:rPr lang="zh-CN" altLang="en-US" sz="3200" b="1" dirty="0"/>
              <a:t>共享总线</a:t>
            </a:r>
            <a:r>
              <a:rPr lang="zh-CN" altLang="en-US" sz="3200" dirty="0"/>
              <a:t>将分组直接传送到输出端口，</a:t>
            </a:r>
            <a:r>
              <a:rPr lang="zh-CN" altLang="en-US" sz="3200" b="1" dirty="0"/>
              <a:t>不需要</a:t>
            </a:r>
            <a:r>
              <a:rPr lang="zh-CN" altLang="en-US" sz="3200" b="1" u="sng" dirty="0">
                <a:solidFill>
                  <a:srgbClr val="010F90"/>
                </a:solidFill>
              </a:rPr>
              <a:t>路由选择处理器</a:t>
            </a:r>
            <a:r>
              <a:rPr lang="zh-CN" altLang="en-US" sz="3200" dirty="0"/>
              <a:t>的干预</a:t>
            </a:r>
            <a:endParaRPr lang="en-US" sz="3200" dirty="0">
              <a:latin typeface="+mn-ea"/>
            </a:endParaRPr>
          </a:p>
          <a:p>
            <a:pPr>
              <a:defRPr/>
            </a:pPr>
            <a:r>
              <a:rPr lang="zh-CN" altLang="en-US" sz="3200" b="1" dirty="0">
                <a:latin typeface="+mn-ea"/>
                <a:cs typeface="MS PGothic" panose="020B0600070205080204" pitchFamily="34" charset="-128"/>
              </a:rPr>
              <a:t>交换速率</a:t>
            </a:r>
            <a:r>
              <a:rPr lang="zh-CN" altLang="en-US" sz="3200" dirty="0">
                <a:latin typeface="+mn-ea"/>
                <a:cs typeface="MS PGothic" panose="020B0600070205080204" pitchFamily="34" charset="-128"/>
              </a:rPr>
              <a:t>受限于</a:t>
            </a:r>
            <a:r>
              <a:rPr lang="zh-CN" altLang="en-US" sz="3200" b="1" dirty="0">
                <a:latin typeface="+mn-ea"/>
                <a:cs typeface="MS PGothic" panose="020B0600070205080204" pitchFamily="34" charset="-128"/>
              </a:rPr>
              <a:t>总线带宽</a:t>
            </a:r>
            <a:endParaRPr lang="en-US" sz="3200" dirty="0"/>
          </a:p>
          <a:p>
            <a:pPr>
              <a:buFont typeface="Wingdings" panose="05000000000000000000" pitchFamily="2" charset="2"/>
              <a:buChar char="§"/>
              <a:defRPr/>
            </a:pPr>
            <a:r>
              <a:rPr lang="zh-CN" altLang="en-US" sz="3200" dirty="0"/>
              <a:t>例如：</a:t>
            </a:r>
            <a:r>
              <a:rPr lang="en-US" altLang="zh-CN" sz="3200" dirty="0"/>
              <a:t> Cisco 5600</a:t>
            </a:r>
            <a:r>
              <a:rPr lang="zh-CN" altLang="en-US" sz="3200" dirty="0"/>
              <a:t>路由器，</a:t>
            </a:r>
            <a:r>
              <a:rPr lang="en-US" sz="3200" dirty="0"/>
              <a:t>32 Gbp</a:t>
            </a:r>
            <a:r>
              <a:rPr lang="en-US" altLang="zh-CN" sz="3200" dirty="0"/>
              <a:t>s</a:t>
            </a:r>
            <a:r>
              <a:rPr lang="zh-CN" altLang="en-US" sz="3200" dirty="0"/>
              <a:t>总线：</a:t>
            </a:r>
            <a:r>
              <a:rPr lang="en-US" sz="3200" dirty="0"/>
              <a:t> sufficient speed for access routers</a:t>
            </a:r>
          </a:p>
        </p:txBody>
      </p:sp>
      <p:sp>
        <p:nvSpPr>
          <p:cNvPr id="2" name="Title 1"/>
          <p:cNvSpPr>
            <a:spLocks noGrp="1"/>
          </p:cNvSpPr>
          <p:nvPr>
            <p:ph type="title"/>
          </p:nvPr>
        </p:nvSpPr>
        <p:spPr/>
        <p:txBody>
          <a:bodyPr>
            <a:normAutofit/>
          </a:bodyPr>
          <a:lstStyle/>
          <a:p>
            <a:r>
              <a:rPr lang="zh-CN" altLang="en-US" sz="4800" b="1" kern="0" dirty="0">
                <a:solidFill>
                  <a:srgbClr val="010F90"/>
                </a:solidFill>
                <a:latin typeface="+mn-ea"/>
                <a:ea typeface="+mn-ea"/>
                <a:cs typeface="Times New Roman" panose="02020603050405020304" pitchFamily="18" charset="0"/>
              </a:rPr>
              <a:t>经</a:t>
            </a:r>
            <a:r>
              <a:rPr lang="zh-CN" altLang="en-US" sz="4800" b="1" u="sng" kern="0" dirty="0">
                <a:solidFill>
                  <a:srgbClr val="C00000"/>
                </a:solidFill>
                <a:latin typeface="+mn-ea"/>
                <a:ea typeface="+mn-ea"/>
                <a:cs typeface="Times New Roman" panose="02020603050405020304" pitchFamily="18" charset="0"/>
              </a:rPr>
              <a:t>总线</a:t>
            </a:r>
            <a:r>
              <a:rPr lang="zh-CN" altLang="en-US" sz="4800" b="1" kern="0" dirty="0">
                <a:solidFill>
                  <a:srgbClr val="010F90"/>
                </a:solidFill>
                <a:latin typeface="+mn-ea"/>
                <a:ea typeface="+mn-ea"/>
                <a:cs typeface="Times New Roman" panose="02020603050405020304" pitchFamily="18" charset="0"/>
              </a:rPr>
              <a:t>交换</a:t>
            </a:r>
            <a:endParaRPr lang="en-US" sz="4800" dirty="0"/>
          </a:p>
        </p:txBody>
      </p:sp>
      <p:grpSp>
        <p:nvGrpSpPr>
          <p:cNvPr id="4" name="Group 3"/>
          <p:cNvGrpSpPr/>
          <p:nvPr/>
        </p:nvGrpSpPr>
        <p:grpSpPr>
          <a:xfrm>
            <a:off x="4078698" y="4298863"/>
            <a:ext cx="5296665" cy="1766337"/>
            <a:chOff x="4336991" y="4484392"/>
            <a:chExt cx="2903568" cy="1047064"/>
          </a:xfrm>
        </p:grpSpPr>
        <p:grpSp>
          <p:nvGrpSpPr>
            <p:cNvPr id="21" name="Group 80"/>
            <p:cNvGrpSpPr/>
            <p:nvPr/>
          </p:nvGrpSpPr>
          <p:grpSpPr bwMode="auto">
            <a:xfrm>
              <a:off x="4769281" y="4484392"/>
              <a:ext cx="1093120" cy="215900"/>
              <a:chOff x="876" y="2800"/>
              <a:chExt cx="788" cy="175"/>
            </a:xfrm>
          </p:grpSpPr>
          <p:sp>
            <p:nvSpPr>
              <p:cNvPr id="22" name="Rectangle 81"/>
              <p:cNvSpPr>
                <a:spLocks noChangeArrowheads="1"/>
              </p:cNvSpPr>
              <p:nvPr/>
            </p:nvSpPr>
            <p:spPr bwMode="auto">
              <a:xfrm>
                <a:off x="925" y="2800"/>
                <a:ext cx="485" cy="175"/>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 name="Rectangle 82"/>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 name="Rectangle 83"/>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5" name="Rectangle 84"/>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6" name="Line 85"/>
              <p:cNvSpPr>
                <a:spLocks noChangeShapeType="1"/>
              </p:cNvSpPr>
              <p:nvPr/>
            </p:nvSpPr>
            <p:spPr bwMode="auto">
              <a:xfrm flipV="1">
                <a:off x="876" y="2887"/>
                <a:ext cx="788"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7" name="Group 86"/>
            <p:cNvGrpSpPr/>
            <p:nvPr/>
          </p:nvGrpSpPr>
          <p:grpSpPr bwMode="auto">
            <a:xfrm>
              <a:off x="4767694" y="4879680"/>
              <a:ext cx="1094506" cy="215900"/>
              <a:chOff x="876" y="2800"/>
              <a:chExt cx="789" cy="175"/>
            </a:xfrm>
          </p:grpSpPr>
          <p:sp>
            <p:nvSpPr>
              <p:cNvPr id="28" name="Rectangle 87"/>
              <p:cNvSpPr>
                <a:spLocks noChangeArrowheads="1"/>
              </p:cNvSpPr>
              <p:nvPr/>
            </p:nvSpPr>
            <p:spPr bwMode="auto">
              <a:xfrm>
                <a:off x="925" y="2800"/>
                <a:ext cx="485" cy="175"/>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 name="Rectangle 88"/>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 name="Rectangle 89"/>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 name="Rectangle 90"/>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 name="Line 91"/>
              <p:cNvSpPr>
                <a:spLocks noChangeShapeType="1"/>
              </p:cNvSpPr>
              <p:nvPr/>
            </p:nvSpPr>
            <p:spPr bwMode="auto">
              <a:xfrm flipV="1">
                <a:off x="876" y="2887"/>
                <a:ext cx="789"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3" name="Group 92"/>
            <p:cNvGrpSpPr/>
            <p:nvPr/>
          </p:nvGrpSpPr>
          <p:grpSpPr bwMode="auto">
            <a:xfrm>
              <a:off x="4762932" y="5306717"/>
              <a:ext cx="1079248" cy="215900"/>
              <a:chOff x="876" y="2800"/>
              <a:chExt cx="778" cy="175"/>
            </a:xfrm>
          </p:grpSpPr>
          <p:sp>
            <p:nvSpPr>
              <p:cNvPr id="34" name="Rectangle 93"/>
              <p:cNvSpPr>
                <a:spLocks noChangeArrowheads="1"/>
              </p:cNvSpPr>
              <p:nvPr/>
            </p:nvSpPr>
            <p:spPr bwMode="auto">
              <a:xfrm>
                <a:off x="925" y="2800"/>
                <a:ext cx="485" cy="175"/>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 name="Rectangle 94"/>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 name="Rectangle 95"/>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 name="Rectangle 96"/>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 name="Line 97"/>
              <p:cNvSpPr>
                <a:spLocks noChangeShapeType="1"/>
              </p:cNvSpPr>
              <p:nvPr/>
            </p:nvSpPr>
            <p:spPr bwMode="auto">
              <a:xfrm flipV="1">
                <a:off x="876" y="2887"/>
                <a:ext cx="778"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39" name="Line 98"/>
            <p:cNvSpPr>
              <a:spLocks noChangeShapeType="1"/>
            </p:cNvSpPr>
            <p:nvPr/>
          </p:nvSpPr>
          <p:spPr bwMode="auto">
            <a:xfrm>
              <a:off x="5888461" y="4492509"/>
              <a:ext cx="0" cy="1003300"/>
            </a:xfrm>
            <a:prstGeom prst="line">
              <a:avLst/>
            </a:prstGeom>
            <a:noFill/>
            <a:ln w="76200">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0" name="Group 99"/>
            <p:cNvGrpSpPr/>
            <p:nvPr/>
          </p:nvGrpSpPr>
          <p:grpSpPr bwMode="auto">
            <a:xfrm>
              <a:off x="5956300" y="4501349"/>
              <a:ext cx="1030288" cy="215900"/>
              <a:chOff x="367" y="3463"/>
              <a:chExt cx="649" cy="136"/>
            </a:xfrm>
          </p:grpSpPr>
          <p:sp>
            <p:nvSpPr>
              <p:cNvPr id="41" name="Rectangle 100"/>
              <p:cNvSpPr>
                <a:spLocks noChangeArrowheads="1"/>
              </p:cNvSpPr>
              <p:nvPr/>
            </p:nvSpPr>
            <p:spPr bwMode="auto">
              <a:xfrm>
                <a:off x="498" y="3463"/>
                <a:ext cx="424" cy="136"/>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 name="Rectangle 101"/>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 name="Rectangle 102"/>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 name="Rectangle 103"/>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 name="Line 104"/>
              <p:cNvSpPr>
                <a:spLocks noChangeShapeType="1"/>
              </p:cNvSpPr>
              <p:nvPr/>
            </p:nvSpPr>
            <p:spPr bwMode="auto">
              <a:xfrm flipV="1">
                <a:off x="367" y="3527"/>
                <a:ext cx="649"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46" name="Group 105"/>
            <p:cNvGrpSpPr/>
            <p:nvPr/>
          </p:nvGrpSpPr>
          <p:grpSpPr bwMode="auto">
            <a:xfrm>
              <a:off x="5946775" y="4893462"/>
              <a:ext cx="1044574" cy="215900"/>
              <a:chOff x="358" y="3463"/>
              <a:chExt cx="658" cy="136"/>
            </a:xfrm>
          </p:grpSpPr>
          <p:sp>
            <p:nvSpPr>
              <p:cNvPr id="47" name="Rectangle 106"/>
              <p:cNvSpPr>
                <a:spLocks noChangeArrowheads="1"/>
              </p:cNvSpPr>
              <p:nvPr/>
            </p:nvSpPr>
            <p:spPr bwMode="auto">
              <a:xfrm>
                <a:off x="498" y="3463"/>
                <a:ext cx="424" cy="136"/>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 name="Rectangle 107"/>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 name="Rectangle 108"/>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 name="Rectangle 109"/>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 name="Line 110"/>
              <p:cNvSpPr>
                <a:spLocks noChangeShapeType="1"/>
              </p:cNvSpPr>
              <p:nvPr/>
            </p:nvSpPr>
            <p:spPr bwMode="auto">
              <a:xfrm flipV="1">
                <a:off x="358" y="3527"/>
                <a:ext cx="658"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2" name="Group 111"/>
            <p:cNvGrpSpPr/>
            <p:nvPr/>
          </p:nvGrpSpPr>
          <p:grpSpPr bwMode="auto">
            <a:xfrm>
              <a:off x="5945368" y="5315556"/>
              <a:ext cx="1046163" cy="215900"/>
              <a:chOff x="357" y="3463"/>
              <a:chExt cx="659" cy="136"/>
            </a:xfrm>
          </p:grpSpPr>
          <p:sp>
            <p:nvSpPr>
              <p:cNvPr id="53" name="Rectangle 112"/>
              <p:cNvSpPr>
                <a:spLocks noChangeArrowheads="1"/>
              </p:cNvSpPr>
              <p:nvPr/>
            </p:nvSpPr>
            <p:spPr bwMode="auto">
              <a:xfrm>
                <a:off x="498" y="3463"/>
                <a:ext cx="424" cy="136"/>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4" name="Rectangle 113"/>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 name="Rectangle 114"/>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6" name="Rectangle 115"/>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7" name="Line 116"/>
              <p:cNvSpPr>
                <a:spLocks noChangeShapeType="1"/>
              </p:cNvSpPr>
              <p:nvPr/>
            </p:nvSpPr>
            <p:spPr bwMode="auto">
              <a:xfrm flipV="1">
                <a:off x="357" y="3527"/>
                <a:ext cx="659"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9" name="Freeform 172"/>
            <p:cNvSpPr/>
            <p:nvPr/>
          </p:nvSpPr>
          <p:spPr bwMode="auto">
            <a:xfrm>
              <a:off x="4336991" y="4553666"/>
              <a:ext cx="2903568" cy="39659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 name="connsiteX0" fmla="*/ 0 w 12819"/>
                <a:gd name="connsiteY0" fmla="*/ 155 h 10000"/>
                <a:gd name="connsiteX1" fmla="*/ 7740 w 12819"/>
                <a:gd name="connsiteY1" fmla="*/ 0 h 10000"/>
                <a:gd name="connsiteX2" fmla="*/ 7692 w 12819"/>
                <a:gd name="connsiteY2" fmla="*/ 9762 h 10000"/>
                <a:gd name="connsiteX3" fmla="*/ 12819 w 12819"/>
                <a:gd name="connsiteY3" fmla="*/ 10000 h 10000"/>
                <a:gd name="connsiteX0-1" fmla="*/ 0 w 12819"/>
                <a:gd name="connsiteY0-2" fmla="*/ 155 h 10000"/>
                <a:gd name="connsiteX1-3" fmla="*/ 7740 w 12819"/>
                <a:gd name="connsiteY1-4" fmla="*/ 0 h 10000"/>
                <a:gd name="connsiteX2-5" fmla="*/ 7773 w 12819"/>
                <a:gd name="connsiteY2-6" fmla="*/ 9838 h 10000"/>
                <a:gd name="connsiteX3-7" fmla="*/ 12819 w 12819"/>
                <a:gd name="connsiteY3-8" fmla="*/ 10000 h 10000"/>
                <a:gd name="connsiteX0-9" fmla="*/ 0 w 13839"/>
                <a:gd name="connsiteY0-10" fmla="*/ 155 h 9838"/>
                <a:gd name="connsiteX1-11" fmla="*/ 7740 w 13839"/>
                <a:gd name="connsiteY1-12" fmla="*/ 0 h 9838"/>
                <a:gd name="connsiteX2-13" fmla="*/ 7773 w 13839"/>
                <a:gd name="connsiteY2-14" fmla="*/ 9838 h 9838"/>
                <a:gd name="connsiteX3-15" fmla="*/ 13839 w 13839"/>
                <a:gd name="connsiteY3-16" fmla="*/ 9696 h 9838"/>
                <a:gd name="connsiteX0-17" fmla="*/ 0 w 10000"/>
                <a:gd name="connsiteY0-18" fmla="*/ 158 h 10077"/>
                <a:gd name="connsiteX1-19" fmla="*/ 5593 w 10000"/>
                <a:gd name="connsiteY1-20" fmla="*/ 0 h 10077"/>
                <a:gd name="connsiteX2-21" fmla="*/ 5375 w 10000"/>
                <a:gd name="connsiteY2-22" fmla="*/ 10077 h 10077"/>
                <a:gd name="connsiteX3-23" fmla="*/ 10000 w 10000"/>
                <a:gd name="connsiteY3-24" fmla="*/ 9856 h 10077"/>
                <a:gd name="connsiteX0-25" fmla="*/ 0 w 10000"/>
                <a:gd name="connsiteY0-26" fmla="*/ 3 h 9922"/>
                <a:gd name="connsiteX1-27" fmla="*/ 5351 w 10000"/>
                <a:gd name="connsiteY1-28" fmla="*/ 0 h 9922"/>
                <a:gd name="connsiteX2-29" fmla="*/ 5375 w 10000"/>
                <a:gd name="connsiteY2-30" fmla="*/ 9922 h 9922"/>
                <a:gd name="connsiteX3-31" fmla="*/ 10000 w 10000"/>
                <a:gd name="connsiteY3-32" fmla="*/ 9701 h 9922"/>
                <a:gd name="connsiteX0-33" fmla="*/ 0 w 10000"/>
                <a:gd name="connsiteY0-34" fmla="*/ 3 h 10078"/>
                <a:gd name="connsiteX1-35" fmla="*/ 5351 w 10000"/>
                <a:gd name="connsiteY1-36" fmla="*/ 0 h 10078"/>
                <a:gd name="connsiteX2-37" fmla="*/ 5346 w 10000"/>
                <a:gd name="connsiteY2-38" fmla="*/ 10078 h 10078"/>
                <a:gd name="connsiteX3-39" fmla="*/ 10000 w 10000"/>
                <a:gd name="connsiteY3-40" fmla="*/ 9777 h 10078"/>
                <a:gd name="connsiteX0-41" fmla="*/ 0 w 10000"/>
                <a:gd name="connsiteY0-42" fmla="*/ 3 h 10156"/>
                <a:gd name="connsiteX1-43" fmla="*/ 5351 w 10000"/>
                <a:gd name="connsiteY1-44" fmla="*/ 0 h 10156"/>
                <a:gd name="connsiteX2-45" fmla="*/ 5365 w 10000"/>
                <a:gd name="connsiteY2-46" fmla="*/ 10156 h 10156"/>
                <a:gd name="connsiteX3-47" fmla="*/ 10000 w 10000"/>
                <a:gd name="connsiteY3-48" fmla="*/ 9777 h 10156"/>
              </a:gdLst>
              <a:ahLst/>
              <a:cxnLst>
                <a:cxn ang="0">
                  <a:pos x="connsiteX0-1" y="connsiteY0-2"/>
                </a:cxn>
                <a:cxn ang="0">
                  <a:pos x="connsiteX1-3" y="connsiteY1-4"/>
                </a:cxn>
                <a:cxn ang="0">
                  <a:pos x="connsiteX2-5" y="connsiteY2-6"/>
                </a:cxn>
                <a:cxn ang="0">
                  <a:pos x="connsiteX3-7" y="connsiteY3-8"/>
                </a:cxn>
              </a:cxnLst>
              <a:rect l="l" t="t" r="r" b="b"/>
              <a:pathLst>
                <a:path w="10000" h="10156">
                  <a:moveTo>
                    <a:pt x="0" y="3"/>
                  </a:moveTo>
                  <a:lnTo>
                    <a:pt x="5351" y="0"/>
                  </a:lnTo>
                  <a:cubicBezTo>
                    <a:pt x="5359" y="3359"/>
                    <a:pt x="5357" y="6797"/>
                    <a:pt x="5365" y="10156"/>
                  </a:cubicBezTo>
                  <a:lnTo>
                    <a:pt x="10000" y="9777"/>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8"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800" b="1" kern="0" dirty="0">
                <a:solidFill>
                  <a:srgbClr val="010F90"/>
                </a:solidFill>
                <a:latin typeface="+mn-ea"/>
                <a:ea typeface="+mn-ea"/>
                <a:cs typeface="Times New Roman" panose="02020603050405020304" pitchFamily="18" charset="0"/>
              </a:rPr>
              <a:t>经</a:t>
            </a:r>
            <a:r>
              <a:rPr lang="zh-CN" altLang="en-US" sz="4800" b="1" u="sng" kern="0" dirty="0">
                <a:solidFill>
                  <a:srgbClr val="C00000"/>
                </a:solidFill>
                <a:latin typeface="+mn-ea"/>
                <a:ea typeface="+mn-ea"/>
                <a:cs typeface="Times New Roman" panose="02020603050405020304" pitchFamily="18" charset="0"/>
              </a:rPr>
              <a:t>总线</a:t>
            </a:r>
            <a:r>
              <a:rPr lang="zh-CN" altLang="en-US" sz="4800" b="1" kern="0" dirty="0">
                <a:solidFill>
                  <a:srgbClr val="010F90"/>
                </a:solidFill>
                <a:latin typeface="+mn-ea"/>
                <a:ea typeface="+mn-ea"/>
                <a:cs typeface="Times New Roman" panose="02020603050405020304" pitchFamily="18" charset="0"/>
              </a:rPr>
              <a:t>交换</a:t>
            </a:r>
            <a:endParaRPr lang="en-US" sz="4800" dirty="0"/>
          </a:p>
        </p:txBody>
      </p:sp>
      <p:sp>
        <p:nvSpPr>
          <p:cNvPr id="58"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27</a:t>
            </a:fld>
            <a:endParaRPr lang="en-US" dirty="0"/>
          </a:p>
        </p:txBody>
      </p:sp>
      <p:sp>
        <p:nvSpPr>
          <p:cNvPr id="7" name="对角圆角矩形 6"/>
          <p:cNvSpPr/>
          <p:nvPr/>
        </p:nvSpPr>
        <p:spPr>
          <a:xfrm>
            <a:off x="533400" y="1346200"/>
            <a:ext cx="11124565" cy="5043805"/>
          </a:xfrm>
          <a:prstGeom prst="round2DiagRect">
            <a:avLst/>
          </a:prstGeom>
          <a:solidFill>
            <a:schemeClr val="bg1"/>
          </a:solidFill>
          <a:ln>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charset="0"/>
              <a:buChar char="p"/>
            </a:pPr>
            <a:r>
              <a:rPr lang="zh-CN" altLang="en-US" sz="2800" b="1" dirty="0">
                <a:solidFill>
                  <a:srgbClr val="C00000"/>
                </a:solidFill>
                <a:latin typeface="Times New Roman" panose="02020603050405020304" pitchFamily="18" charset="0"/>
                <a:cs typeface="Times New Roman" panose="02020603050405020304" pitchFamily="18" charset="0"/>
              </a:rPr>
              <a:t>输入端口</a:t>
            </a:r>
            <a:r>
              <a:rPr lang="zh-CN" altLang="en-US" sz="2800" dirty="0">
                <a:solidFill>
                  <a:schemeClr val="tx1"/>
                </a:solidFill>
                <a:latin typeface="Times New Roman" panose="02020603050405020304" pitchFamily="18" charset="0"/>
                <a:cs typeface="Times New Roman" panose="02020603050405020304" pitchFamily="18" charset="0"/>
              </a:rPr>
              <a:t>为</a:t>
            </a:r>
            <a:r>
              <a:rPr lang="zh-CN" altLang="en-US" sz="2800" b="1" dirty="0">
                <a:solidFill>
                  <a:srgbClr val="C00000"/>
                </a:solidFill>
                <a:latin typeface="Times New Roman" panose="02020603050405020304" pitchFamily="18" charset="0"/>
                <a:cs typeface="Times New Roman" panose="02020603050405020304" pitchFamily="18" charset="0"/>
              </a:rPr>
              <a:t>分组</a:t>
            </a:r>
            <a:r>
              <a:rPr lang="zh-CN" altLang="en-US" sz="2800" dirty="0">
                <a:solidFill>
                  <a:schemeClr val="tx1"/>
                </a:solidFill>
                <a:latin typeface="Times New Roman" panose="02020603050405020304" pitchFamily="18" charset="0"/>
                <a:cs typeface="Times New Roman" panose="02020603050405020304" pitchFamily="18" charset="0"/>
              </a:rPr>
              <a:t>预先计划一个</a:t>
            </a:r>
            <a:r>
              <a:rPr lang="zh-CN" altLang="en-US" sz="2800" b="1" dirty="0">
                <a:solidFill>
                  <a:srgbClr val="C00000"/>
                </a:solidFill>
                <a:latin typeface="Times New Roman" panose="02020603050405020304" pitchFamily="18" charset="0"/>
                <a:cs typeface="Times New Roman" panose="02020603050405020304" pitchFamily="18" charset="0"/>
              </a:rPr>
              <a:t>交换机内部标签</a:t>
            </a:r>
            <a:r>
              <a:rPr lang="zh-CN" altLang="en-US" sz="2800" dirty="0">
                <a:solidFill>
                  <a:schemeClr val="tx1"/>
                </a:solidFill>
                <a:latin typeface="Times New Roman" panose="02020603050405020304" pitchFamily="18" charset="0"/>
                <a:cs typeface="Times New Roman" panose="02020603050405020304" pitchFamily="18" charset="0"/>
              </a:rPr>
              <a:t>（首部），指示本地</a:t>
            </a:r>
            <a:r>
              <a:rPr lang="zh-CN" altLang="en-US" sz="2800" b="1" dirty="0">
                <a:solidFill>
                  <a:srgbClr val="C00000"/>
                </a:solidFill>
                <a:latin typeface="Times New Roman" panose="02020603050405020304" pitchFamily="18" charset="0"/>
                <a:cs typeface="Times New Roman" panose="02020603050405020304" pitchFamily="18" charset="0"/>
              </a:rPr>
              <a:t>输出端口</a:t>
            </a:r>
            <a:r>
              <a:rPr lang="zh-CN" altLang="en-US" sz="2800" dirty="0">
                <a:solidFill>
                  <a:schemeClr val="tx1"/>
                </a:solidFill>
                <a:latin typeface="Times New Roman" panose="02020603050405020304" pitchFamily="18" charset="0"/>
                <a:cs typeface="Times New Roman" panose="02020603050405020304" pitchFamily="18" charset="0"/>
              </a:rPr>
              <a:t>，使分组在总线上传送和传输到输出端口；</a:t>
            </a:r>
            <a:endParaRPr lang="en-US" altLang="zh-CN" sz="28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p"/>
            </a:pP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所有</a:t>
            </a:r>
            <a:r>
              <a:rPr lang="zh-CN" altLang="en-US" sz="2800" b="1" dirty="0">
                <a:solidFill>
                  <a:srgbClr val="C00000"/>
                </a:solidFill>
                <a:highlight>
                  <a:srgbClr val="FFFF00"/>
                </a:highlight>
                <a:latin typeface="Times New Roman" panose="02020603050405020304" pitchFamily="18" charset="0"/>
                <a:cs typeface="Times New Roman" panose="02020603050405020304" pitchFamily="18" charset="0"/>
              </a:rPr>
              <a:t>输出端口</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收到该</a:t>
            </a:r>
            <a:r>
              <a:rPr lang="zh-CN" altLang="en-US" sz="2800" b="1" dirty="0">
                <a:solidFill>
                  <a:srgbClr val="C00000"/>
                </a:solidFill>
                <a:highlight>
                  <a:srgbClr val="FFFF00"/>
                </a:highlight>
                <a:latin typeface="Times New Roman" panose="02020603050405020304" pitchFamily="18" charset="0"/>
                <a:cs typeface="Times New Roman" panose="02020603050405020304" pitchFamily="18" charset="0"/>
              </a:rPr>
              <a:t>分组</a:t>
            </a:r>
            <a:r>
              <a:rPr lang="zh-CN" altLang="en-US" sz="2800" dirty="0">
                <a:solidFill>
                  <a:schemeClr val="tx1"/>
                </a:solidFill>
                <a:latin typeface="Times New Roman" panose="02020603050405020304" pitchFamily="18" charset="0"/>
                <a:cs typeface="Times New Roman" panose="02020603050405020304" pitchFamily="18" charset="0"/>
              </a:rPr>
              <a:t>，仅与该标签</a:t>
            </a:r>
            <a:r>
              <a:rPr lang="zh-CN" altLang="en-US" sz="2800" b="1" dirty="0">
                <a:solidFill>
                  <a:srgbClr val="C00000"/>
                </a:solidFill>
                <a:latin typeface="Times New Roman" panose="02020603050405020304" pitchFamily="18" charset="0"/>
                <a:cs typeface="Times New Roman" panose="02020603050405020304" pitchFamily="18" charset="0"/>
              </a:rPr>
              <a:t>匹配</a:t>
            </a:r>
            <a:r>
              <a:rPr lang="zh-CN" altLang="en-US" sz="2800" dirty="0">
                <a:solidFill>
                  <a:schemeClr val="tx1"/>
                </a:solidFill>
                <a:latin typeface="Times New Roman" panose="02020603050405020304" pitchFamily="18" charset="0"/>
                <a:cs typeface="Times New Roman" panose="02020603050405020304" pitchFamily="18" charset="0"/>
              </a:rPr>
              <a:t>的端口保存该分组；</a:t>
            </a:r>
            <a:endParaRPr lang="en-US" altLang="zh-CN" sz="28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p"/>
            </a:pPr>
            <a:r>
              <a:rPr lang="zh-CN" altLang="en-US" sz="2800" b="1" dirty="0">
                <a:solidFill>
                  <a:srgbClr val="C00000"/>
                </a:solidFill>
                <a:latin typeface="Times New Roman" panose="02020603050405020304" pitchFamily="18" charset="0"/>
                <a:cs typeface="Times New Roman" panose="02020603050405020304" pitchFamily="18" charset="0"/>
              </a:rPr>
              <a:t>输出端口</a:t>
            </a:r>
            <a:r>
              <a:rPr lang="zh-CN" altLang="en-US" sz="2800" dirty="0">
                <a:solidFill>
                  <a:schemeClr val="tx1"/>
                </a:solidFill>
                <a:latin typeface="Times New Roman" panose="02020603050405020304" pitchFamily="18" charset="0"/>
                <a:cs typeface="Times New Roman" panose="02020603050405020304" pitchFamily="18" charset="0"/>
              </a:rPr>
              <a:t>去掉</a:t>
            </a:r>
            <a:r>
              <a:rPr lang="zh-CN" altLang="en-US" sz="2800" b="1" dirty="0">
                <a:solidFill>
                  <a:srgbClr val="C00000"/>
                </a:solidFill>
                <a:latin typeface="Times New Roman" panose="02020603050405020304" pitchFamily="18" charset="0"/>
                <a:cs typeface="Times New Roman" panose="02020603050405020304" pitchFamily="18" charset="0"/>
              </a:rPr>
              <a:t>标签</a:t>
            </a:r>
            <a:r>
              <a:rPr lang="zh-CN" altLang="en-US" sz="2800" dirty="0">
                <a:solidFill>
                  <a:schemeClr val="tx1"/>
                </a:solidFill>
                <a:latin typeface="Times New Roman" panose="02020603050405020304" pitchFamily="18" charset="0"/>
                <a:cs typeface="Times New Roman" panose="02020603050405020304" pitchFamily="18" charset="0"/>
              </a:rPr>
              <a:t>。</a:t>
            </a:r>
            <a:endParaRPr lang="en-US" altLang="zh-CN" sz="2800" dirty="0">
              <a:solidFill>
                <a:schemeClr val="tx1"/>
              </a:solidFill>
              <a:latin typeface="Times New Roman" panose="02020603050405020304" pitchFamily="18" charset="0"/>
              <a:cs typeface="Times New Roman" panose="02020603050405020304" pitchFamily="18" charset="0"/>
            </a:endParaRPr>
          </a:p>
          <a:p>
            <a:pPr indent="0" algn="just">
              <a:buFont typeface="Wingdings" panose="05000000000000000000" charset="0"/>
              <a:buNone/>
            </a:pPr>
            <a:endParaRPr lang="en-US" altLang="zh-CN" sz="2400" dirty="0">
              <a:solidFill>
                <a:schemeClr val="tx1"/>
              </a:solidFill>
              <a:latin typeface="Times New Roman" panose="02020603050405020304" pitchFamily="18" charset="0"/>
              <a:cs typeface="Times New Roman" panose="02020603050405020304" pitchFamily="18" charset="0"/>
            </a:endParaRPr>
          </a:p>
          <a:p>
            <a:pPr indent="0" algn="just">
              <a:buFont typeface="Wingdings" panose="05000000000000000000" charset="0"/>
              <a:buNone/>
            </a:pPr>
            <a:endParaRPr lang="en-US" altLang="zh-CN" sz="2400" dirty="0">
              <a:solidFill>
                <a:schemeClr val="tx1"/>
              </a:solidFill>
              <a:latin typeface="Times New Roman" panose="02020603050405020304" pitchFamily="18" charset="0"/>
              <a:cs typeface="Times New Roman" panose="02020603050405020304" pitchFamily="18" charset="0"/>
            </a:endParaRPr>
          </a:p>
          <a:p>
            <a:pPr indent="0" algn="just">
              <a:buFont typeface="Wingdings" panose="05000000000000000000" charset="0"/>
              <a:buNone/>
            </a:pPr>
            <a:endParaRPr lang="en-US" altLang="zh-CN" sz="2400" dirty="0">
              <a:solidFill>
                <a:schemeClr val="tx1"/>
              </a:solidFill>
              <a:latin typeface="Times New Roman" panose="02020603050405020304" pitchFamily="18" charset="0"/>
              <a:cs typeface="Times New Roman" panose="02020603050405020304" pitchFamily="18" charset="0"/>
            </a:endParaRPr>
          </a:p>
          <a:p>
            <a:pPr indent="0" algn="just">
              <a:buFont typeface="Wingdings" panose="05000000000000000000" charset="0"/>
              <a:buNone/>
            </a:pPr>
            <a:endParaRPr lang="en-US" altLang="zh-CN" sz="2400" dirty="0">
              <a:solidFill>
                <a:schemeClr val="tx1"/>
              </a:solidFill>
              <a:latin typeface="Times New Roman" panose="02020603050405020304" pitchFamily="18" charset="0"/>
              <a:cs typeface="Times New Roman" panose="02020603050405020304" pitchFamily="18" charset="0"/>
            </a:endParaRPr>
          </a:p>
          <a:p>
            <a:pPr indent="0" algn="just">
              <a:buFont typeface="Wingdings" panose="05000000000000000000" charset="0"/>
              <a:buNone/>
            </a:pPr>
            <a:r>
              <a:rPr lang="zh-CN" altLang="en-US" sz="2400" b="1" dirty="0">
                <a:solidFill>
                  <a:srgbClr val="C00000"/>
                </a:solidFill>
                <a:latin typeface="Times New Roman" panose="02020603050405020304" pitchFamily="18" charset="0"/>
                <a:cs typeface="Times New Roman" panose="02020603050405020304" pitchFamily="18" charset="0"/>
              </a:rPr>
              <a:t>一次只有一个分组能够跨越总线</a:t>
            </a:r>
            <a:endParaRPr lang="en-US" altLang="zh-CN" sz="2400" b="1" dirty="0">
              <a:solidFill>
                <a:srgbClr val="C00000"/>
              </a:solidFill>
              <a:latin typeface="Times New Roman" panose="02020603050405020304" pitchFamily="18" charset="0"/>
              <a:cs typeface="Times New Roman" panose="02020603050405020304" pitchFamily="18" charset="0"/>
            </a:endParaRPr>
          </a:p>
          <a:p>
            <a:pPr indent="0" algn="just">
              <a:buFont typeface="Wingdings" panose="05000000000000000000" charset="0"/>
              <a:buNone/>
            </a:pP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nvGrpSpPr>
          <p:cNvPr id="8" name="Group 3"/>
          <p:cNvGrpSpPr/>
          <p:nvPr/>
        </p:nvGrpSpPr>
        <p:grpSpPr>
          <a:xfrm>
            <a:off x="7164070" y="3854450"/>
            <a:ext cx="4304030" cy="1435735"/>
            <a:chOff x="4336991" y="4484392"/>
            <a:chExt cx="2903568" cy="1047064"/>
          </a:xfrm>
        </p:grpSpPr>
        <p:grpSp>
          <p:nvGrpSpPr>
            <p:cNvPr id="9" name="Group 80"/>
            <p:cNvGrpSpPr/>
            <p:nvPr/>
          </p:nvGrpSpPr>
          <p:grpSpPr bwMode="auto">
            <a:xfrm>
              <a:off x="4769281" y="4484392"/>
              <a:ext cx="1093120" cy="215900"/>
              <a:chOff x="876" y="2800"/>
              <a:chExt cx="788" cy="175"/>
            </a:xfrm>
          </p:grpSpPr>
          <p:sp>
            <p:nvSpPr>
              <p:cNvPr id="10" name="Rectangle 81"/>
              <p:cNvSpPr>
                <a:spLocks noChangeArrowheads="1"/>
              </p:cNvSpPr>
              <p:nvPr/>
            </p:nvSpPr>
            <p:spPr bwMode="auto">
              <a:xfrm>
                <a:off x="925" y="2800"/>
                <a:ext cx="485" cy="175"/>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 name="Rectangle 82"/>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 name="Rectangle 83"/>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 name="Rectangle 84"/>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 name="Line 85"/>
              <p:cNvSpPr>
                <a:spLocks noChangeShapeType="1"/>
              </p:cNvSpPr>
              <p:nvPr/>
            </p:nvSpPr>
            <p:spPr bwMode="auto">
              <a:xfrm flipV="1">
                <a:off x="876" y="2887"/>
                <a:ext cx="788"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5" name="Group 86"/>
            <p:cNvGrpSpPr/>
            <p:nvPr/>
          </p:nvGrpSpPr>
          <p:grpSpPr bwMode="auto">
            <a:xfrm>
              <a:off x="4767694" y="4879680"/>
              <a:ext cx="1094506" cy="215900"/>
              <a:chOff x="876" y="2800"/>
              <a:chExt cx="789" cy="175"/>
            </a:xfrm>
          </p:grpSpPr>
          <p:sp>
            <p:nvSpPr>
              <p:cNvPr id="16" name="Rectangle 87"/>
              <p:cNvSpPr>
                <a:spLocks noChangeArrowheads="1"/>
              </p:cNvSpPr>
              <p:nvPr/>
            </p:nvSpPr>
            <p:spPr bwMode="auto">
              <a:xfrm>
                <a:off x="925" y="2800"/>
                <a:ext cx="485" cy="175"/>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 name="Rectangle 88"/>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 name="Rectangle 89"/>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 name="Rectangle 90"/>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 name="Line 91"/>
              <p:cNvSpPr>
                <a:spLocks noChangeShapeType="1"/>
              </p:cNvSpPr>
              <p:nvPr/>
            </p:nvSpPr>
            <p:spPr bwMode="auto">
              <a:xfrm flipV="1">
                <a:off x="876" y="2887"/>
                <a:ext cx="789"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0" name="Group 92"/>
            <p:cNvGrpSpPr/>
            <p:nvPr/>
          </p:nvGrpSpPr>
          <p:grpSpPr bwMode="auto">
            <a:xfrm>
              <a:off x="4762932" y="5306717"/>
              <a:ext cx="1079248" cy="215900"/>
              <a:chOff x="876" y="2800"/>
              <a:chExt cx="778" cy="175"/>
            </a:xfrm>
          </p:grpSpPr>
          <p:sp>
            <p:nvSpPr>
              <p:cNvPr id="61" name="Rectangle 93"/>
              <p:cNvSpPr>
                <a:spLocks noChangeArrowheads="1"/>
              </p:cNvSpPr>
              <p:nvPr/>
            </p:nvSpPr>
            <p:spPr bwMode="auto">
              <a:xfrm>
                <a:off x="925" y="2800"/>
                <a:ext cx="485" cy="175"/>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2" name="Rectangle 94"/>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3" name="Rectangle 95"/>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 name="Rectangle 96"/>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5" name="Line 97"/>
              <p:cNvSpPr>
                <a:spLocks noChangeShapeType="1"/>
              </p:cNvSpPr>
              <p:nvPr/>
            </p:nvSpPr>
            <p:spPr bwMode="auto">
              <a:xfrm flipV="1">
                <a:off x="876" y="2887"/>
                <a:ext cx="778"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6" name="Line 98"/>
            <p:cNvSpPr>
              <a:spLocks noChangeShapeType="1"/>
            </p:cNvSpPr>
            <p:nvPr/>
          </p:nvSpPr>
          <p:spPr bwMode="auto">
            <a:xfrm>
              <a:off x="5888461" y="4492509"/>
              <a:ext cx="0" cy="1003300"/>
            </a:xfrm>
            <a:prstGeom prst="line">
              <a:avLst/>
            </a:prstGeom>
            <a:noFill/>
            <a:ln w="76200">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67" name="Group 99"/>
            <p:cNvGrpSpPr/>
            <p:nvPr/>
          </p:nvGrpSpPr>
          <p:grpSpPr bwMode="auto">
            <a:xfrm>
              <a:off x="5956300" y="4501349"/>
              <a:ext cx="1030288" cy="215900"/>
              <a:chOff x="367" y="3463"/>
              <a:chExt cx="649" cy="136"/>
            </a:xfrm>
          </p:grpSpPr>
          <p:sp>
            <p:nvSpPr>
              <p:cNvPr id="68" name="Rectangle 100"/>
              <p:cNvSpPr>
                <a:spLocks noChangeArrowheads="1"/>
              </p:cNvSpPr>
              <p:nvPr/>
            </p:nvSpPr>
            <p:spPr bwMode="auto">
              <a:xfrm>
                <a:off x="498" y="3463"/>
                <a:ext cx="424" cy="136"/>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 name="Rectangle 101"/>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0" name="Rectangle 102"/>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1" name="Rectangle 103"/>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2" name="Line 104"/>
              <p:cNvSpPr>
                <a:spLocks noChangeShapeType="1"/>
              </p:cNvSpPr>
              <p:nvPr/>
            </p:nvSpPr>
            <p:spPr bwMode="auto">
              <a:xfrm flipV="1">
                <a:off x="367" y="3527"/>
                <a:ext cx="649"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73" name="Group 105"/>
            <p:cNvGrpSpPr/>
            <p:nvPr/>
          </p:nvGrpSpPr>
          <p:grpSpPr bwMode="auto">
            <a:xfrm>
              <a:off x="5946775" y="4893462"/>
              <a:ext cx="1044574" cy="215900"/>
              <a:chOff x="358" y="3463"/>
              <a:chExt cx="658" cy="136"/>
            </a:xfrm>
          </p:grpSpPr>
          <p:sp>
            <p:nvSpPr>
              <p:cNvPr id="74" name="Rectangle 106"/>
              <p:cNvSpPr>
                <a:spLocks noChangeArrowheads="1"/>
              </p:cNvSpPr>
              <p:nvPr/>
            </p:nvSpPr>
            <p:spPr bwMode="auto">
              <a:xfrm>
                <a:off x="498" y="3463"/>
                <a:ext cx="424" cy="136"/>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5" name="Rectangle 107"/>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6" name="Rectangle 108"/>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7" name="Rectangle 109"/>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8" name="Line 110"/>
              <p:cNvSpPr>
                <a:spLocks noChangeShapeType="1"/>
              </p:cNvSpPr>
              <p:nvPr/>
            </p:nvSpPr>
            <p:spPr bwMode="auto">
              <a:xfrm flipV="1">
                <a:off x="358" y="3527"/>
                <a:ext cx="658"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79" name="Group 111"/>
            <p:cNvGrpSpPr/>
            <p:nvPr/>
          </p:nvGrpSpPr>
          <p:grpSpPr bwMode="auto">
            <a:xfrm>
              <a:off x="5945368" y="5315556"/>
              <a:ext cx="1046163" cy="215900"/>
              <a:chOff x="357" y="3463"/>
              <a:chExt cx="659" cy="136"/>
            </a:xfrm>
          </p:grpSpPr>
          <p:sp>
            <p:nvSpPr>
              <p:cNvPr id="80" name="Rectangle 112"/>
              <p:cNvSpPr>
                <a:spLocks noChangeArrowheads="1"/>
              </p:cNvSpPr>
              <p:nvPr/>
            </p:nvSpPr>
            <p:spPr bwMode="auto">
              <a:xfrm>
                <a:off x="498" y="3463"/>
                <a:ext cx="424" cy="136"/>
              </a:xfrm>
              <a:prstGeom prst="rect">
                <a:avLst/>
              </a:prstGeom>
              <a:solidFill>
                <a:srgbClr val="FFFFFF"/>
              </a:solidFill>
              <a:ln w="2540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1" name="Rectangle 113"/>
              <p:cNvSpPr>
                <a:spLocks noChangeArrowheads="1"/>
              </p:cNvSpPr>
              <p:nvPr/>
            </p:nvSpPr>
            <p:spPr bwMode="auto">
              <a:xfrm>
                <a:off x="771" y="3500"/>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 name="Rectangle 114"/>
              <p:cNvSpPr>
                <a:spLocks noChangeArrowheads="1"/>
              </p:cNvSpPr>
              <p:nvPr/>
            </p:nvSpPr>
            <p:spPr bwMode="auto">
              <a:xfrm>
                <a:off x="644" y="3477"/>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3" name="Rectangle 115"/>
              <p:cNvSpPr>
                <a:spLocks noChangeArrowheads="1"/>
              </p:cNvSpPr>
              <p:nvPr/>
            </p:nvSpPr>
            <p:spPr bwMode="auto">
              <a:xfrm>
                <a:off x="517" y="3480"/>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4" name="Line 116"/>
              <p:cNvSpPr>
                <a:spLocks noChangeShapeType="1"/>
              </p:cNvSpPr>
              <p:nvPr/>
            </p:nvSpPr>
            <p:spPr bwMode="auto">
              <a:xfrm flipV="1">
                <a:off x="357" y="3527"/>
                <a:ext cx="659"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5" name="Freeform 172"/>
            <p:cNvSpPr/>
            <p:nvPr/>
          </p:nvSpPr>
          <p:spPr bwMode="auto">
            <a:xfrm>
              <a:off x="4336991" y="4553666"/>
              <a:ext cx="2903568" cy="39659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 name="connsiteX0" fmla="*/ 0 w 12819"/>
                <a:gd name="connsiteY0" fmla="*/ 155 h 10000"/>
                <a:gd name="connsiteX1" fmla="*/ 7740 w 12819"/>
                <a:gd name="connsiteY1" fmla="*/ 0 h 10000"/>
                <a:gd name="connsiteX2" fmla="*/ 7692 w 12819"/>
                <a:gd name="connsiteY2" fmla="*/ 9762 h 10000"/>
                <a:gd name="connsiteX3" fmla="*/ 12819 w 12819"/>
                <a:gd name="connsiteY3" fmla="*/ 10000 h 10000"/>
                <a:gd name="connsiteX0-1" fmla="*/ 0 w 12819"/>
                <a:gd name="connsiteY0-2" fmla="*/ 155 h 10000"/>
                <a:gd name="connsiteX1-3" fmla="*/ 7740 w 12819"/>
                <a:gd name="connsiteY1-4" fmla="*/ 0 h 10000"/>
                <a:gd name="connsiteX2-5" fmla="*/ 7773 w 12819"/>
                <a:gd name="connsiteY2-6" fmla="*/ 9838 h 10000"/>
                <a:gd name="connsiteX3-7" fmla="*/ 12819 w 12819"/>
                <a:gd name="connsiteY3-8" fmla="*/ 10000 h 10000"/>
                <a:gd name="connsiteX0-9" fmla="*/ 0 w 13839"/>
                <a:gd name="connsiteY0-10" fmla="*/ 155 h 9838"/>
                <a:gd name="connsiteX1-11" fmla="*/ 7740 w 13839"/>
                <a:gd name="connsiteY1-12" fmla="*/ 0 h 9838"/>
                <a:gd name="connsiteX2-13" fmla="*/ 7773 w 13839"/>
                <a:gd name="connsiteY2-14" fmla="*/ 9838 h 9838"/>
                <a:gd name="connsiteX3-15" fmla="*/ 13839 w 13839"/>
                <a:gd name="connsiteY3-16" fmla="*/ 9696 h 9838"/>
                <a:gd name="connsiteX0-17" fmla="*/ 0 w 10000"/>
                <a:gd name="connsiteY0-18" fmla="*/ 158 h 10077"/>
                <a:gd name="connsiteX1-19" fmla="*/ 5593 w 10000"/>
                <a:gd name="connsiteY1-20" fmla="*/ 0 h 10077"/>
                <a:gd name="connsiteX2-21" fmla="*/ 5375 w 10000"/>
                <a:gd name="connsiteY2-22" fmla="*/ 10077 h 10077"/>
                <a:gd name="connsiteX3-23" fmla="*/ 10000 w 10000"/>
                <a:gd name="connsiteY3-24" fmla="*/ 9856 h 10077"/>
                <a:gd name="connsiteX0-25" fmla="*/ 0 w 10000"/>
                <a:gd name="connsiteY0-26" fmla="*/ 3 h 9922"/>
                <a:gd name="connsiteX1-27" fmla="*/ 5351 w 10000"/>
                <a:gd name="connsiteY1-28" fmla="*/ 0 h 9922"/>
                <a:gd name="connsiteX2-29" fmla="*/ 5375 w 10000"/>
                <a:gd name="connsiteY2-30" fmla="*/ 9922 h 9922"/>
                <a:gd name="connsiteX3-31" fmla="*/ 10000 w 10000"/>
                <a:gd name="connsiteY3-32" fmla="*/ 9701 h 9922"/>
                <a:gd name="connsiteX0-33" fmla="*/ 0 w 10000"/>
                <a:gd name="connsiteY0-34" fmla="*/ 3 h 10078"/>
                <a:gd name="connsiteX1-35" fmla="*/ 5351 w 10000"/>
                <a:gd name="connsiteY1-36" fmla="*/ 0 h 10078"/>
                <a:gd name="connsiteX2-37" fmla="*/ 5346 w 10000"/>
                <a:gd name="connsiteY2-38" fmla="*/ 10078 h 10078"/>
                <a:gd name="connsiteX3-39" fmla="*/ 10000 w 10000"/>
                <a:gd name="connsiteY3-40" fmla="*/ 9777 h 10078"/>
                <a:gd name="connsiteX0-41" fmla="*/ 0 w 10000"/>
                <a:gd name="connsiteY0-42" fmla="*/ 3 h 10156"/>
                <a:gd name="connsiteX1-43" fmla="*/ 5351 w 10000"/>
                <a:gd name="connsiteY1-44" fmla="*/ 0 h 10156"/>
                <a:gd name="connsiteX2-45" fmla="*/ 5365 w 10000"/>
                <a:gd name="connsiteY2-46" fmla="*/ 10156 h 10156"/>
                <a:gd name="connsiteX3-47" fmla="*/ 10000 w 10000"/>
                <a:gd name="connsiteY3-48" fmla="*/ 9777 h 10156"/>
              </a:gdLst>
              <a:ahLst/>
              <a:cxnLst>
                <a:cxn ang="0">
                  <a:pos x="connsiteX0-1" y="connsiteY0-2"/>
                </a:cxn>
                <a:cxn ang="0">
                  <a:pos x="connsiteX1-3" y="connsiteY1-4"/>
                </a:cxn>
                <a:cxn ang="0">
                  <a:pos x="connsiteX2-5" y="connsiteY2-6"/>
                </a:cxn>
                <a:cxn ang="0">
                  <a:pos x="connsiteX3-7" y="connsiteY3-8"/>
                </a:cxn>
              </a:cxnLst>
              <a:rect l="l" t="t" r="r" b="b"/>
              <a:pathLst>
                <a:path w="10000" h="10156">
                  <a:moveTo>
                    <a:pt x="0" y="3"/>
                  </a:moveTo>
                  <a:lnTo>
                    <a:pt x="5351" y="0"/>
                  </a:lnTo>
                  <a:cubicBezTo>
                    <a:pt x="5359" y="3359"/>
                    <a:pt x="5357" y="6797"/>
                    <a:pt x="5365" y="10156"/>
                  </a:cubicBezTo>
                  <a:lnTo>
                    <a:pt x="10000" y="9777"/>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 name="对话气泡: 圆角矩形 3">
            <a:extLst>
              <a:ext uri="{FF2B5EF4-FFF2-40B4-BE49-F238E27FC236}">
                <a16:creationId xmlns:a16="http://schemas.microsoft.com/office/drawing/2014/main" id="{33F19F5B-F282-4577-A64E-747CC83DE637}"/>
              </a:ext>
            </a:extLst>
          </p:cNvPr>
          <p:cNvSpPr/>
          <p:nvPr/>
        </p:nvSpPr>
        <p:spPr>
          <a:xfrm>
            <a:off x="9656961" y="229507"/>
            <a:ext cx="2337520" cy="937549"/>
          </a:xfrm>
          <a:prstGeom prst="wedgeRoundRectCallout">
            <a:avLst>
              <a:gd name="adj1" fmla="val 3085"/>
              <a:gd name="adj2" fmla="val 93982"/>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不需</a:t>
            </a:r>
            <a:r>
              <a:rPr lang="zh-CN" altLang="en-US" sz="2400" dirty="0">
                <a:solidFill>
                  <a:schemeClr val="tx1"/>
                </a:solidFill>
                <a:latin typeface="+mn-ea"/>
                <a:cs typeface="MS PGothic" panose="020B0600070205080204" pitchFamily="34" charset="-128"/>
              </a:rPr>
              <a:t>路由选择处理器干预</a:t>
            </a:r>
            <a:endParaRPr lang="zh-CN" altLang="en-US" sz="2400" dirty="0">
              <a:solidFill>
                <a:schemeClr val="tx1"/>
              </a:solidFill>
            </a:endParaRPr>
          </a:p>
        </p:txBody>
      </p:sp>
      <p:cxnSp>
        <p:nvCxnSpPr>
          <p:cNvPr id="5" name="直接箭头连接符 4">
            <a:extLst>
              <a:ext uri="{FF2B5EF4-FFF2-40B4-BE49-F238E27FC236}">
                <a16:creationId xmlns:a16="http://schemas.microsoft.com/office/drawing/2014/main" id="{85589350-1A8D-4BD8-81D6-B5D3542E18CB}"/>
              </a:ext>
            </a:extLst>
          </p:cNvPr>
          <p:cNvCxnSpPr/>
          <p:nvPr/>
        </p:nvCxnSpPr>
        <p:spPr>
          <a:xfrm flipH="1">
            <a:off x="4027989" y="3331685"/>
            <a:ext cx="555585" cy="1684116"/>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940" y="1945078"/>
            <a:ext cx="5202140" cy="5100842"/>
          </a:xfrm>
        </p:spPr>
        <p:txBody>
          <a:bodyPr>
            <a:normAutofit/>
          </a:bodyPr>
          <a:lstStyle/>
          <a:p>
            <a:pPr indent="-287655">
              <a:buFont typeface="Wingdings" panose="05000000000000000000" pitchFamily="2" charset="2"/>
              <a:buChar char="§"/>
              <a:defRPr/>
            </a:pPr>
            <a:r>
              <a:rPr lang="zh-CN" altLang="en-US" sz="3200" dirty="0">
                <a:latin typeface="Times New Roman" panose="02020603050405020304" pitchFamily="18" charset="0"/>
                <a:cs typeface="Times New Roman" panose="02020603050405020304" pitchFamily="18" charset="0"/>
              </a:rPr>
              <a:t>克服单一、共享式总线带宽限制</a:t>
            </a:r>
            <a:endParaRPr lang="en-US" altLang="zh-CN" sz="3200" dirty="0">
              <a:latin typeface="Times New Roman" panose="02020603050405020304" pitchFamily="18" charset="0"/>
              <a:cs typeface="Times New Roman" panose="02020603050405020304" pitchFamily="18" charset="0"/>
            </a:endParaRPr>
          </a:p>
          <a:p>
            <a:pPr indent="-287655">
              <a:buFont typeface="Wingdings" panose="05000000000000000000" pitchFamily="2" charset="2"/>
              <a:buChar char="§"/>
              <a:defRPr/>
            </a:pPr>
            <a:r>
              <a:rPr lang="zh-CN" altLang="en-US" sz="3200" b="1" u="sng" dirty="0">
                <a:latin typeface="Times New Roman" panose="02020603050405020304" pitchFamily="18" charset="0"/>
                <a:cs typeface="Times New Roman" panose="02020603050405020304" pitchFamily="18" charset="0"/>
              </a:rPr>
              <a:t>纵横式（</a:t>
            </a:r>
            <a:r>
              <a:rPr lang="en-US" altLang="zh-CN" sz="3200" b="1" u="sng" dirty="0">
                <a:latin typeface="Times New Roman" panose="02020603050405020304" pitchFamily="18" charset="0"/>
                <a:cs typeface="Times New Roman" panose="02020603050405020304" pitchFamily="18" charset="0"/>
              </a:rPr>
              <a:t>Crossbar</a:t>
            </a:r>
            <a:r>
              <a:rPr lang="zh-CN" altLang="en-US" sz="3200" b="1" u="sng" dirty="0">
                <a:latin typeface="Times New Roman" panose="02020603050405020304" pitchFamily="18" charset="0"/>
                <a:cs typeface="Times New Roman" panose="02020603050405020304" pitchFamily="18" charset="0"/>
              </a:rPr>
              <a:t>）交换机</a:t>
            </a:r>
            <a:r>
              <a:rPr lang="zh-CN" altLang="en-US" sz="3200" dirty="0">
                <a:latin typeface="Times New Roman" panose="02020603050405020304" pitchFamily="18" charset="0"/>
                <a:cs typeface="Times New Roman" panose="02020603050405020304" pitchFamily="18" charset="0"/>
              </a:rPr>
              <a:t>、</a:t>
            </a:r>
            <a:r>
              <a:rPr lang="en-US" sz="3200" b="1" u="sng" dirty="0">
                <a:latin typeface="Times New Roman" panose="02020603050405020304" pitchFamily="18" charset="0"/>
                <a:cs typeface="Times New Roman" panose="02020603050405020304" pitchFamily="18" charset="0"/>
              </a:rPr>
              <a:t>Clo</a:t>
            </a:r>
            <a:r>
              <a:rPr lang="en-US" altLang="zh-CN" sz="3200" b="1" u="sng" dirty="0">
                <a:latin typeface="Times New Roman" panose="02020603050405020304" pitchFamily="18" charset="0"/>
                <a:cs typeface="Times New Roman" panose="02020603050405020304" pitchFamily="18" charset="0"/>
              </a:rPr>
              <a:t>s</a:t>
            </a:r>
            <a:r>
              <a:rPr lang="zh-CN" altLang="en-US" sz="3200" b="1" u="sng" dirty="0">
                <a:latin typeface="Times New Roman" panose="02020603050405020304" pitchFamily="18" charset="0"/>
                <a:cs typeface="Times New Roman" panose="02020603050405020304" pitchFamily="18" charset="0"/>
              </a:rPr>
              <a:t>网络（多级交换）</a:t>
            </a:r>
            <a:endParaRPr lang="en-US" sz="3200" b="1" u="sng"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838200" y="398812"/>
            <a:ext cx="10515600" cy="1674513"/>
          </a:xfrm>
        </p:spPr>
        <p:txBody>
          <a:bodyPr>
            <a:normAutofit/>
          </a:bodyPr>
          <a:lstStyle/>
          <a:p>
            <a:r>
              <a:rPr lang="zh-CN" altLang="en-US" sz="4800" dirty="0">
                <a:latin typeface="+mn-ea"/>
                <a:ea typeface="+mn-ea"/>
              </a:rPr>
              <a:t>经</a:t>
            </a:r>
            <a:r>
              <a:rPr lang="zh-CN" altLang="en-US" sz="4800" u="sng" dirty="0">
                <a:solidFill>
                  <a:srgbClr val="C00000"/>
                </a:solidFill>
                <a:latin typeface="+mn-ea"/>
                <a:ea typeface="+mn-ea"/>
              </a:rPr>
              <a:t>互联网络</a:t>
            </a:r>
            <a:r>
              <a:rPr lang="zh-CN" altLang="en-US" sz="4800" dirty="0">
                <a:latin typeface="+mn-ea"/>
                <a:ea typeface="+mn-ea"/>
              </a:rPr>
              <a:t>交换</a:t>
            </a:r>
            <a:endParaRPr lang="en-US" sz="4800" dirty="0">
              <a:latin typeface="+mn-ea"/>
              <a:ea typeface="+mn-ea"/>
            </a:endParaRPr>
          </a:p>
        </p:txBody>
      </p:sp>
      <p:grpSp>
        <p:nvGrpSpPr>
          <p:cNvPr id="58" name="Group 57"/>
          <p:cNvGrpSpPr/>
          <p:nvPr/>
        </p:nvGrpSpPr>
        <p:grpSpPr>
          <a:xfrm>
            <a:off x="5993380" y="679221"/>
            <a:ext cx="2319130" cy="1855304"/>
            <a:chOff x="7417077" y="4485654"/>
            <a:chExt cx="2112963" cy="2066925"/>
          </a:xfrm>
        </p:grpSpPr>
        <p:grpSp>
          <p:nvGrpSpPr>
            <p:cNvPr id="60" name="Group 118"/>
            <p:cNvGrpSpPr/>
            <p:nvPr/>
          </p:nvGrpSpPr>
          <p:grpSpPr bwMode="auto">
            <a:xfrm>
              <a:off x="7469465" y="4485654"/>
              <a:ext cx="890587" cy="215900"/>
              <a:chOff x="876" y="2800"/>
              <a:chExt cx="642" cy="175"/>
            </a:xfrm>
          </p:grpSpPr>
          <p:sp>
            <p:nvSpPr>
              <p:cNvPr id="109" name="Rectangle 119"/>
              <p:cNvSpPr>
                <a:spLocks noChangeArrowheads="1"/>
              </p:cNvSpPr>
              <p:nvPr/>
            </p:nvSpPr>
            <p:spPr bwMode="auto">
              <a:xfrm>
                <a:off x="925" y="2800"/>
                <a:ext cx="485" cy="175"/>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 name="Rectangle 120"/>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1" name="Rectangle 121"/>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2" name="Rectangle 122"/>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3"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1" name="Group 124"/>
            <p:cNvGrpSpPr/>
            <p:nvPr/>
          </p:nvGrpSpPr>
          <p:grpSpPr bwMode="auto">
            <a:xfrm>
              <a:off x="7445652" y="4880941"/>
              <a:ext cx="890588" cy="215900"/>
              <a:chOff x="876" y="2800"/>
              <a:chExt cx="642" cy="175"/>
            </a:xfrm>
          </p:grpSpPr>
          <p:sp>
            <p:nvSpPr>
              <p:cNvPr id="104" name="Rectangle 125"/>
              <p:cNvSpPr>
                <a:spLocks noChangeArrowheads="1"/>
              </p:cNvSpPr>
              <p:nvPr/>
            </p:nvSpPr>
            <p:spPr bwMode="auto">
              <a:xfrm>
                <a:off x="925" y="2800"/>
                <a:ext cx="485" cy="175"/>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5" name="Rectangle 126"/>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6" name="Rectangle 127"/>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7" name="Rectangle 128"/>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 name="Line 129"/>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2" name="Group 130"/>
            <p:cNvGrpSpPr/>
            <p:nvPr/>
          </p:nvGrpSpPr>
          <p:grpSpPr bwMode="auto">
            <a:xfrm>
              <a:off x="7440890" y="5307979"/>
              <a:ext cx="890587" cy="215900"/>
              <a:chOff x="876" y="2800"/>
              <a:chExt cx="642" cy="175"/>
            </a:xfrm>
          </p:grpSpPr>
          <p:sp>
            <p:nvSpPr>
              <p:cNvPr id="99" name="Rectangle 131"/>
              <p:cNvSpPr>
                <a:spLocks noChangeArrowheads="1"/>
              </p:cNvSpPr>
              <p:nvPr/>
            </p:nvSpPr>
            <p:spPr bwMode="auto">
              <a:xfrm>
                <a:off x="925" y="2800"/>
                <a:ext cx="485" cy="175"/>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0" name="Rectangle 132"/>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1" name="Rectangle 133"/>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 name="Rectangle 134"/>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3" name="Line 135"/>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3" name="Group 154"/>
            <p:cNvGrpSpPr/>
            <p:nvPr/>
          </p:nvGrpSpPr>
          <p:grpSpPr bwMode="auto">
            <a:xfrm rot="5400000">
              <a:off x="8564840" y="5504829"/>
              <a:ext cx="895350" cy="1035050"/>
              <a:chOff x="2954" y="2776"/>
              <a:chExt cx="564" cy="652"/>
            </a:xfrm>
          </p:grpSpPr>
          <p:grpSp>
            <p:nvGrpSpPr>
              <p:cNvPr id="81" name="Group 136"/>
              <p:cNvGrpSpPr/>
              <p:nvPr/>
            </p:nvGrpSpPr>
            <p:grpSpPr bwMode="auto">
              <a:xfrm>
                <a:off x="2954" y="2776"/>
                <a:ext cx="561" cy="136"/>
                <a:chOff x="455" y="3463"/>
                <a:chExt cx="561" cy="136"/>
              </a:xfrm>
            </p:grpSpPr>
            <p:sp>
              <p:nvSpPr>
                <p:cNvPr id="94" name="Rectangle 137"/>
                <p:cNvSpPr>
                  <a:spLocks noChangeArrowheads="1"/>
                </p:cNvSpPr>
                <p:nvPr/>
              </p:nvSpPr>
              <p:spPr bwMode="auto">
                <a:xfrm>
                  <a:off x="496" y="3465"/>
                  <a:ext cx="424" cy="136"/>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Rectangle 138"/>
                <p:cNvSpPr>
                  <a:spLocks noChangeArrowheads="1"/>
                </p:cNvSpPr>
                <p:nvPr/>
              </p:nvSpPr>
              <p:spPr bwMode="auto">
                <a:xfrm>
                  <a:off x="769" y="3504"/>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 name="Rectangle 139"/>
                <p:cNvSpPr>
                  <a:spLocks noChangeArrowheads="1"/>
                </p:cNvSpPr>
                <p:nvPr/>
              </p:nvSpPr>
              <p:spPr bwMode="auto">
                <a:xfrm>
                  <a:off x="642" y="3479"/>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7" name="Rectangle 140"/>
                <p:cNvSpPr>
                  <a:spLocks noChangeArrowheads="1"/>
                </p:cNvSpPr>
                <p:nvPr/>
              </p:nvSpPr>
              <p:spPr bwMode="auto">
                <a:xfrm>
                  <a:off x="515" y="3484"/>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 name="Line 141"/>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2" name="Group 142"/>
              <p:cNvGrpSpPr/>
              <p:nvPr/>
            </p:nvGrpSpPr>
            <p:grpSpPr bwMode="auto">
              <a:xfrm>
                <a:off x="2957" y="3023"/>
                <a:ext cx="561" cy="136"/>
                <a:chOff x="455" y="3463"/>
                <a:chExt cx="561" cy="136"/>
              </a:xfrm>
            </p:grpSpPr>
            <p:sp>
              <p:nvSpPr>
                <p:cNvPr id="89" name="Rectangle 143"/>
                <p:cNvSpPr>
                  <a:spLocks noChangeArrowheads="1"/>
                </p:cNvSpPr>
                <p:nvPr/>
              </p:nvSpPr>
              <p:spPr bwMode="auto">
                <a:xfrm>
                  <a:off x="496" y="3465"/>
                  <a:ext cx="424" cy="136"/>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0" name="Rectangle 144"/>
                <p:cNvSpPr>
                  <a:spLocks noChangeArrowheads="1"/>
                </p:cNvSpPr>
                <p:nvPr/>
              </p:nvSpPr>
              <p:spPr bwMode="auto">
                <a:xfrm>
                  <a:off x="769" y="3504"/>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1" name="Rectangle 145"/>
                <p:cNvSpPr>
                  <a:spLocks noChangeArrowheads="1"/>
                </p:cNvSpPr>
                <p:nvPr/>
              </p:nvSpPr>
              <p:spPr bwMode="auto">
                <a:xfrm>
                  <a:off x="642" y="3479"/>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2" name="Rectangle 146"/>
                <p:cNvSpPr>
                  <a:spLocks noChangeArrowheads="1"/>
                </p:cNvSpPr>
                <p:nvPr/>
              </p:nvSpPr>
              <p:spPr bwMode="auto">
                <a:xfrm>
                  <a:off x="515" y="3484"/>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3" name="Line 147"/>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3" name="Group 148"/>
              <p:cNvGrpSpPr/>
              <p:nvPr/>
            </p:nvGrpSpPr>
            <p:grpSpPr bwMode="auto">
              <a:xfrm>
                <a:off x="2954" y="3292"/>
                <a:ext cx="561" cy="136"/>
                <a:chOff x="455" y="3463"/>
                <a:chExt cx="561" cy="136"/>
              </a:xfrm>
            </p:grpSpPr>
            <p:sp>
              <p:nvSpPr>
                <p:cNvPr id="84" name="Rectangle 149"/>
                <p:cNvSpPr>
                  <a:spLocks noChangeArrowheads="1"/>
                </p:cNvSpPr>
                <p:nvPr/>
              </p:nvSpPr>
              <p:spPr bwMode="auto">
                <a:xfrm>
                  <a:off x="496" y="3465"/>
                  <a:ext cx="424" cy="136"/>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 name="Rectangle 150"/>
                <p:cNvSpPr>
                  <a:spLocks noChangeArrowheads="1"/>
                </p:cNvSpPr>
                <p:nvPr/>
              </p:nvSpPr>
              <p:spPr bwMode="auto">
                <a:xfrm>
                  <a:off x="769" y="3504"/>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 name="Rectangle 151"/>
                <p:cNvSpPr>
                  <a:spLocks noChangeArrowheads="1"/>
                </p:cNvSpPr>
                <p:nvPr/>
              </p:nvSpPr>
              <p:spPr bwMode="auto">
                <a:xfrm>
                  <a:off x="642" y="3479"/>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 name="Rectangle 152"/>
                <p:cNvSpPr>
                  <a:spLocks noChangeArrowheads="1"/>
                </p:cNvSpPr>
                <p:nvPr/>
              </p:nvSpPr>
              <p:spPr bwMode="auto">
                <a:xfrm>
                  <a:off x="515" y="3484"/>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 name="Line 153"/>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64" name="Line 155"/>
            <p:cNvSpPr>
              <a:spLocks noChangeShapeType="1"/>
            </p:cNvSpPr>
            <p:nvPr/>
          </p:nvSpPr>
          <p:spPr bwMode="auto">
            <a:xfrm>
              <a:off x="8360052" y="4592016"/>
              <a:ext cx="1063625" cy="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5" name="Line 156"/>
            <p:cNvSpPr>
              <a:spLocks noChangeShapeType="1"/>
            </p:cNvSpPr>
            <p:nvPr/>
          </p:nvSpPr>
          <p:spPr bwMode="auto">
            <a:xfrm flipV="1">
              <a:off x="8321952" y="4979366"/>
              <a:ext cx="1111250" cy="3175"/>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6" name="Line 157"/>
            <p:cNvSpPr>
              <a:spLocks noChangeShapeType="1"/>
            </p:cNvSpPr>
            <p:nvPr/>
          </p:nvSpPr>
          <p:spPr bwMode="auto">
            <a:xfrm>
              <a:off x="8321952" y="5411166"/>
              <a:ext cx="1101725" cy="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7" name="Line 158"/>
            <p:cNvSpPr>
              <a:spLocks noChangeShapeType="1"/>
            </p:cNvSpPr>
            <p:nvPr/>
          </p:nvSpPr>
          <p:spPr bwMode="auto">
            <a:xfrm flipV="1">
              <a:off x="8604527" y="4592016"/>
              <a:ext cx="0" cy="97790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 name="Line 159"/>
            <p:cNvSpPr>
              <a:spLocks noChangeShapeType="1"/>
            </p:cNvSpPr>
            <p:nvPr/>
          </p:nvSpPr>
          <p:spPr bwMode="auto">
            <a:xfrm flipV="1">
              <a:off x="9026802" y="4592016"/>
              <a:ext cx="0" cy="97790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 name="Line 160"/>
            <p:cNvSpPr>
              <a:spLocks noChangeShapeType="1"/>
            </p:cNvSpPr>
            <p:nvPr/>
          </p:nvSpPr>
          <p:spPr bwMode="auto">
            <a:xfrm flipV="1">
              <a:off x="9423677" y="4582491"/>
              <a:ext cx="0" cy="97790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0" name="Oval 161"/>
            <p:cNvSpPr>
              <a:spLocks noChangeArrowheads="1"/>
            </p:cNvSpPr>
            <p:nvPr/>
          </p:nvSpPr>
          <p:spPr bwMode="auto">
            <a:xfrm>
              <a:off x="856325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1" name="Oval 162"/>
            <p:cNvSpPr>
              <a:spLocks noChangeArrowheads="1"/>
            </p:cNvSpPr>
            <p:nvPr/>
          </p:nvSpPr>
          <p:spPr bwMode="auto">
            <a:xfrm>
              <a:off x="856325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2" name="Oval 163"/>
            <p:cNvSpPr>
              <a:spLocks noChangeArrowheads="1"/>
            </p:cNvSpPr>
            <p:nvPr/>
          </p:nvSpPr>
          <p:spPr bwMode="auto">
            <a:xfrm>
              <a:off x="855690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 name="Oval 164"/>
            <p:cNvSpPr>
              <a:spLocks noChangeArrowheads="1"/>
            </p:cNvSpPr>
            <p:nvPr/>
          </p:nvSpPr>
          <p:spPr bwMode="auto">
            <a:xfrm>
              <a:off x="898870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Oval 165"/>
            <p:cNvSpPr>
              <a:spLocks noChangeArrowheads="1"/>
            </p:cNvSpPr>
            <p:nvPr/>
          </p:nvSpPr>
          <p:spPr bwMode="auto">
            <a:xfrm>
              <a:off x="898870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5" name="Oval 166"/>
            <p:cNvSpPr>
              <a:spLocks noChangeArrowheads="1"/>
            </p:cNvSpPr>
            <p:nvPr/>
          </p:nvSpPr>
          <p:spPr bwMode="auto">
            <a:xfrm>
              <a:off x="898235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6" name="Oval 167"/>
            <p:cNvSpPr>
              <a:spLocks noChangeArrowheads="1"/>
            </p:cNvSpPr>
            <p:nvPr/>
          </p:nvSpPr>
          <p:spPr bwMode="auto">
            <a:xfrm>
              <a:off x="9379227"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7" name="Oval 168"/>
            <p:cNvSpPr>
              <a:spLocks noChangeArrowheads="1"/>
            </p:cNvSpPr>
            <p:nvPr/>
          </p:nvSpPr>
          <p:spPr bwMode="auto">
            <a:xfrm>
              <a:off x="9379227"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8" name="Oval 169"/>
            <p:cNvSpPr>
              <a:spLocks noChangeArrowheads="1"/>
            </p:cNvSpPr>
            <p:nvPr/>
          </p:nvSpPr>
          <p:spPr bwMode="auto">
            <a:xfrm>
              <a:off x="9372877"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0" name="Freeform 173"/>
            <p:cNvSpPr/>
            <p:nvPr/>
          </p:nvSpPr>
          <p:spPr bwMode="auto">
            <a:xfrm>
              <a:off x="7417077" y="4538041"/>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41" name="TextBox 240"/>
          <p:cNvSpPr txBox="1"/>
          <p:nvPr/>
        </p:nvSpPr>
        <p:spPr>
          <a:xfrm>
            <a:off x="6916134" y="2527899"/>
            <a:ext cx="1359155" cy="329834"/>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3x3 crossbar</a:t>
            </a:r>
          </a:p>
        </p:txBody>
      </p:sp>
      <p:sp>
        <p:nvSpPr>
          <p:cNvPr id="134" name="TextBox 133"/>
          <p:cNvSpPr txBox="1"/>
          <p:nvPr/>
        </p:nvSpPr>
        <p:spPr>
          <a:xfrm>
            <a:off x="6916134" y="2527899"/>
            <a:ext cx="1359155" cy="329834"/>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3x3 crossbar</a:t>
            </a:r>
          </a:p>
        </p:txBody>
      </p:sp>
      <p:sp>
        <p:nvSpPr>
          <p:cNvPr id="115"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28</a:t>
            </a:fld>
            <a:endParaRPr lang="en-US" dirty="0"/>
          </a:p>
        </p:txBody>
      </p:sp>
      <p:sp>
        <p:nvSpPr>
          <p:cNvPr id="6" name="对角圆角矩形 5"/>
          <p:cNvSpPr/>
          <p:nvPr/>
        </p:nvSpPr>
        <p:spPr>
          <a:xfrm>
            <a:off x="160880" y="3991991"/>
            <a:ext cx="11726319" cy="2816223"/>
          </a:xfrm>
          <a:prstGeom prst="round2DiagRect">
            <a:avLst/>
          </a:prstGeom>
          <a:solidFill>
            <a:schemeClr val="bg1"/>
          </a:solidFill>
          <a:ln>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just">
              <a:buClrTx/>
              <a:buSzTx/>
            </a:pPr>
            <a:r>
              <a:rPr lang="zh-CN" altLang="en-US" sz="2400" b="1" dirty="0">
                <a:solidFill>
                  <a:schemeClr val="tx1"/>
                </a:solidFill>
                <a:latin typeface="Times New Roman" panose="02020603050405020304" pitchFamily="18" charset="0"/>
                <a:cs typeface="Times New Roman" panose="02020603050405020304" pitchFamily="18" charset="0"/>
                <a:sym typeface="+mn-ea"/>
              </a:rPr>
              <a:t>纵横式交换机</a:t>
            </a:r>
            <a:endParaRPr lang="en-US" altLang="zh-CN" sz="2400" b="1" dirty="0">
              <a:solidFill>
                <a:schemeClr val="tx1"/>
              </a:solidFill>
              <a:latin typeface="Times New Roman" panose="02020603050405020304" pitchFamily="18" charset="0"/>
              <a:cs typeface="Times New Roman" panose="02020603050405020304" pitchFamily="18" charset="0"/>
              <a:sym typeface="+mn-ea"/>
            </a:endParaRPr>
          </a:p>
          <a:p>
            <a:pPr marL="342900" lvl="0" indent="-342900" algn="just">
              <a:buClrTx/>
              <a:buSzTx/>
              <a:buFont typeface="Wingdings" panose="05000000000000000000" charset="0"/>
              <a:buChar char="p"/>
            </a:pPr>
            <a:r>
              <a:rPr lang="en-US" altLang="zh-CN" sz="2400" b="1" dirty="0">
                <a:solidFill>
                  <a:srgbClr val="C00000"/>
                </a:solidFill>
                <a:latin typeface="Times New Roman" panose="02020603050405020304" pitchFamily="18" charset="0"/>
                <a:cs typeface="Times New Roman" panose="02020603050405020304" pitchFamily="18" charset="0"/>
                <a:sym typeface="+mn-ea"/>
              </a:rPr>
              <a:t>C</a:t>
            </a:r>
            <a:r>
              <a:rPr lang="zh-CN" altLang="en-US" sz="2400" b="1" dirty="0">
                <a:solidFill>
                  <a:srgbClr val="C00000"/>
                </a:solidFill>
                <a:latin typeface="Times New Roman" panose="02020603050405020304" pitchFamily="18" charset="0"/>
                <a:cs typeface="Times New Roman" panose="02020603050405020304" pitchFamily="18" charset="0"/>
                <a:sym typeface="+mn-ea"/>
              </a:rPr>
              <a:t>rosspoint</a:t>
            </a:r>
            <a:r>
              <a:rPr lang="en-US" altLang="zh-CN" sz="2400" b="1" dirty="0">
                <a:solidFill>
                  <a:srgbClr val="C00000"/>
                </a:solidFill>
                <a:latin typeface="Times New Roman" panose="02020603050405020304" pitchFamily="18" charset="0"/>
                <a:cs typeface="Times New Roman" panose="02020603050405020304" pitchFamily="18" charset="0"/>
                <a:sym typeface="+mn-ea"/>
              </a:rPr>
              <a:t>s </a:t>
            </a:r>
            <a:r>
              <a:rPr lang="zh-CN" altLang="en-US" sz="2400" b="1" dirty="0">
                <a:solidFill>
                  <a:srgbClr val="C00000"/>
                </a:solidFill>
                <a:latin typeface="Times New Roman" panose="02020603050405020304" pitchFamily="18" charset="0"/>
                <a:cs typeface="Times New Roman" panose="02020603050405020304" pitchFamily="18" charset="0"/>
                <a:sym typeface="+mn-ea"/>
              </a:rPr>
              <a:t>（交叉点）</a:t>
            </a:r>
            <a:r>
              <a:rPr lang="zh-CN" altLang="en-US" sz="2400" dirty="0">
                <a:solidFill>
                  <a:schemeClr val="tx1"/>
                </a:solidFill>
                <a:latin typeface="Times New Roman" panose="02020603050405020304" pitchFamily="18" charset="0"/>
                <a:cs typeface="Times New Roman" panose="02020603050405020304" pitchFamily="18" charset="0"/>
                <a:sym typeface="+mn-ea"/>
              </a:rPr>
              <a:t>：每条</a:t>
            </a:r>
            <a:r>
              <a:rPr lang="zh-CN" altLang="en-US" sz="2400" b="1" u="sng" dirty="0">
                <a:solidFill>
                  <a:schemeClr val="tx1"/>
                </a:solidFill>
                <a:latin typeface="Times New Roman" panose="02020603050405020304" pitchFamily="18" charset="0"/>
                <a:cs typeface="Times New Roman" panose="02020603050405020304" pitchFamily="18" charset="0"/>
                <a:sym typeface="+mn-ea"/>
              </a:rPr>
              <a:t>垂直的总线</a:t>
            </a:r>
            <a:r>
              <a:rPr lang="zh-CN" altLang="en-US" sz="2400" dirty="0">
                <a:solidFill>
                  <a:schemeClr val="tx1"/>
                </a:solidFill>
                <a:latin typeface="Times New Roman" panose="02020603050405020304" pitchFamily="18" charset="0"/>
                <a:cs typeface="Times New Roman" panose="02020603050405020304" pitchFamily="18" charset="0"/>
                <a:sym typeface="+mn-ea"/>
              </a:rPr>
              <a:t>在</a:t>
            </a:r>
            <a:r>
              <a:rPr lang="zh-CN" altLang="en-US" sz="2400" b="1" dirty="0">
                <a:solidFill>
                  <a:srgbClr val="010F90"/>
                </a:solidFill>
                <a:latin typeface="Times New Roman" panose="02020603050405020304" pitchFamily="18" charset="0"/>
                <a:cs typeface="Times New Roman" panose="02020603050405020304" pitchFamily="18" charset="0"/>
                <a:sym typeface="+mn-ea"/>
              </a:rPr>
              <a:t>交叉点</a:t>
            </a:r>
            <a:r>
              <a:rPr lang="zh-CN" altLang="en-US" sz="2400" dirty="0">
                <a:solidFill>
                  <a:schemeClr val="tx1"/>
                </a:solidFill>
                <a:latin typeface="Times New Roman" panose="02020603050405020304" pitchFamily="18" charset="0"/>
                <a:cs typeface="Times New Roman" panose="02020603050405020304" pitchFamily="18" charset="0"/>
                <a:sym typeface="+mn-ea"/>
              </a:rPr>
              <a:t>与每条</a:t>
            </a:r>
            <a:r>
              <a:rPr lang="zh-CN" altLang="en-US" sz="2400" b="1" u="sng" dirty="0">
                <a:solidFill>
                  <a:schemeClr val="tx1"/>
                </a:solidFill>
                <a:latin typeface="Times New Roman" panose="02020603050405020304" pitchFamily="18" charset="0"/>
                <a:cs typeface="Times New Roman" panose="02020603050405020304" pitchFamily="18" charset="0"/>
                <a:sym typeface="+mn-ea"/>
              </a:rPr>
              <a:t>水平的总线</a:t>
            </a:r>
            <a:r>
              <a:rPr lang="zh-CN" altLang="en-US" sz="2400" b="1" dirty="0">
                <a:solidFill>
                  <a:schemeClr val="tx1"/>
                </a:solidFill>
                <a:latin typeface="Times New Roman" panose="02020603050405020304" pitchFamily="18" charset="0"/>
                <a:cs typeface="Times New Roman" panose="02020603050405020304" pitchFamily="18" charset="0"/>
                <a:sym typeface="+mn-ea"/>
              </a:rPr>
              <a:t>交叉</a:t>
            </a:r>
            <a:r>
              <a:rPr lang="zh-CN" altLang="en-US" sz="2400" dirty="0">
                <a:solidFill>
                  <a:schemeClr val="tx1"/>
                </a:solidFill>
                <a:latin typeface="Times New Roman" panose="02020603050405020304" pitchFamily="18" charset="0"/>
                <a:cs typeface="Times New Roman" panose="02020603050405020304" pitchFamily="18" charset="0"/>
                <a:sym typeface="+mn-ea"/>
              </a:rPr>
              <a:t>，</a:t>
            </a:r>
            <a:r>
              <a:rPr lang="zh-CN" altLang="en-US" sz="2400" b="1" dirty="0">
                <a:solidFill>
                  <a:srgbClr val="010F90"/>
                </a:solidFill>
                <a:latin typeface="Times New Roman" panose="02020603050405020304" pitchFamily="18" charset="0"/>
                <a:cs typeface="Times New Roman" panose="02020603050405020304" pitchFamily="18" charset="0"/>
                <a:sym typeface="+mn-ea"/>
              </a:rPr>
              <a:t>交叉点</a:t>
            </a:r>
            <a:r>
              <a:rPr lang="zh-CN" altLang="en-US" sz="2400" dirty="0">
                <a:solidFill>
                  <a:schemeClr val="tx1"/>
                </a:solidFill>
                <a:latin typeface="Times New Roman" panose="02020603050405020304" pitchFamily="18" charset="0"/>
                <a:cs typeface="Times New Roman" panose="02020603050405020304" pitchFamily="18" charset="0"/>
                <a:sym typeface="+mn-ea"/>
              </a:rPr>
              <a:t>通过</a:t>
            </a:r>
            <a:r>
              <a:rPr lang="zh-CN" altLang="en-US" sz="2400" b="1" dirty="0">
                <a:solidFill>
                  <a:srgbClr val="010F90"/>
                </a:solidFill>
                <a:latin typeface="Times New Roman" panose="02020603050405020304" pitchFamily="18" charset="0"/>
                <a:cs typeface="Times New Roman" panose="02020603050405020304" pitchFamily="18" charset="0"/>
                <a:sym typeface="+mn-ea"/>
              </a:rPr>
              <a:t>交叉控制器</a:t>
            </a:r>
            <a:r>
              <a:rPr lang="zh-CN" altLang="en-US" sz="2400" b="1" dirty="0">
                <a:solidFill>
                  <a:schemeClr val="tx1"/>
                </a:solidFill>
                <a:latin typeface="Times New Roman" panose="02020603050405020304" pitchFamily="18" charset="0"/>
                <a:cs typeface="Times New Roman" panose="02020603050405020304" pitchFamily="18" charset="0"/>
                <a:sym typeface="+mn-ea"/>
              </a:rPr>
              <a:t>（属于交换结构）</a:t>
            </a:r>
            <a:r>
              <a:rPr lang="zh-CN" altLang="en-US" sz="2400" dirty="0">
                <a:solidFill>
                  <a:schemeClr val="tx1"/>
                </a:solidFill>
                <a:latin typeface="Times New Roman" panose="02020603050405020304" pitchFamily="18" charset="0"/>
                <a:cs typeface="Times New Roman" panose="02020603050405020304" pitchFamily="18" charset="0"/>
                <a:sym typeface="+mn-ea"/>
              </a:rPr>
              <a:t>控制开启和闭合</a:t>
            </a:r>
          </a:p>
          <a:p>
            <a:pPr marL="342900" lvl="0" indent="-342900" algn="just">
              <a:buClrTx/>
              <a:buSzTx/>
              <a:buFont typeface="Wingdings" panose="05000000000000000000" charset="0"/>
              <a:buChar char="p"/>
            </a:pPr>
            <a:r>
              <a:rPr lang="zh-CN" altLang="en-US" sz="2400" b="1" dirty="0">
                <a:solidFill>
                  <a:srgbClr val="C00000"/>
                </a:solidFill>
                <a:latin typeface="Times New Roman" panose="02020603050405020304" pitchFamily="18" charset="0"/>
                <a:cs typeface="Times New Roman" panose="02020603050405020304" pitchFamily="18" charset="0"/>
                <a:sym typeface="+mn-ea"/>
              </a:rPr>
              <a:t>non-blocking （非阻塞）</a:t>
            </a:r>
            <a:r>
              <a:rPr lang="zh-CN" altLang="en-US" sz="2400" dirty="0">
                <a:solidFill>
                  <a:schemeClr val="tx1"/>
                </a:solidFill>
                <a:latin typeface="Times New Roman" panose="02020603050405020304" pitchFamily="18" charset="0"/>
                <a:cs typeface="Times New Roman" panose="02020603050405020304" pitchFamily="18" charset="0"/>
                <a:sym typeface="+mn-ea"/>
              </a:rPr>
              <a:t>：只要</a:t>
            </a:r>
            <a:r>
              <a:rPr lang="zh-CN" altLang="en-US" sz="2400" b="1" dirty="0">
                <a:solidFill>
                  <a:schemeClr val="tx1"/>
                </a:solidFill>
                <a:latin typeface="Times New Roman" panose="02020603050405020304" pitchFamily="18" charset="0"/>
                <a:cs typeface="Times New Roman" panose="02020603050405020304" pitchFamily="18" charset="0"/>
                <a:sym typeface="+mn-ea"/>
              </a:rPr>
              <a:t>没有</a:t>
            </a:r>
            <a:r>
              <a:rPr lang="zh-CN" altLang="en-US" sz="2400" b="1" dirty="0">
                <a:solidFill>
                  <a:srgbClr val="010F90"/>
                </a:solidFill>
                <a:latin typeface="Times New Roman" panose="02020603050405020304" pitchFamily="18" charset="0"/>
                <a:cs typeface="Times New Roman" panose="02020603050405020304" pitchFamily="18" charset="0"/>
                <a:sym typeface="+mn-ea"/>
              </a:rPr>
              <a:t>其他分组</a:t>
            </a:r>
            <a:r>
              <a:rPr lang="zh-CN" altLang="en-US" sz="2400" dirty="0">
                <a:solidFill>
                  <a:schemeClr val="tx1"/>
                </a:solidFill>
                <a:latin typeface="Times New Roman" panose="02020603050405020304" pitchFamily="18" charset="0"/>
                <a:cs typeface="Times New Roman" panose="02020603050405020304" pitchFamily="18" charset="0"/>
                <a:sym typeface="+mn-ea"/>
              </a:rPr>
              <a:t>当前被转发到该</a:t>
            </a:r>
            <a:r>
              <a:rPr lang="zh-CN" altLang="en-US" sz="2400" b="1" dirty="0">
                <a:solidFill>
                  <a:srgbClr val="010F90"/>
                </a:solidFill>
                <a:latin typeface="Times New Roman" panose="02020603050405020304" pitchFamily="18" charset="0"/>
                <a:cs typeface="Times New Roman" panose="02020603050405020304" pitchFamily="18" charset="0"/>
                <a:sym typeface="+mn-ea"/>
              </a:rPr>
              <a:t>输出端口</a:t>
            </a:r>
            <a:r>
              <a:rPr lang="zh-CN" altLang="en-US" sz="2400" dirty="0">
                <a:solidFill>
                  <a:schemeClr val="tx1"/>
                </a:solidFill>
                <a:latin typeface="Times New Roman" panose="02020603050405020304" pitchFamily="18" charset="0"/>
                <a:cs typeface="Times New Roman" panose="02020603050405020304" pitchFamily="18" charset="0"/>
                <a:sym typeface="+mn-ea"/>
              </a:rPr>
              <a:t>，转发到输出端口的分组将</a:t>
            </a:r>
            <a:r>
              <a:rPr lang="zh-CN" altLang="en-US" sz="2400" b="1" dirty="0">
                <a:solidFill>
                  <a:schemeClr val="tx1"/>
                </a:solidFill>
                <a:latin typeface="Times New Roman" panose="02020603050405020304" pitchFamily="18" charset="0"/>
                <a:cs typeface="Times New Roman" panose="02020603050405020304" pitchFamily="18" charset="0"/>
                <a:sym typeface="+mn-ea"/>
              </a:rPr>
              <a:t>不会</a:t>
            </a:r>
            <a:r>
              <a:rPr lang="zh-CN" altLang="en-US" sz="2400" dirty="0">
                <a:solidFill>
                  <a:schemeClr val="tx1"/>
                </a:solidFill>
                <a:latin typeface="Times New Roman" panose="02020603050405020304" pitchFamily="18" charset="0"/>
                <a:cs typeface="Times New Roman" panose="02020603050405020304" pitchFamily="18" charset="0"/>
                <a:sym typeface="+mn-ea"/>
              </a:rPr>
              <a:t>被到达输出端口的分组阻塞。</a:t>
            </a:r>
          </a:p>
          <a:p>
            <a:pPr marL="342900" indent="-342900" algn="just">
              <a:buFont typeface="Wingdings" panose="05000000000000000000" charset="0"/>
              <a:buChar char="p"/>
            </a:pPr>
            <a:r>
              <a:rPr lang="zh-CN" altLang="en-US" sz="2400" dirty="0">
                <a:solidFill>
                  <a:schemeClr val="tx1"/>
                </a:solidFill>
                <a:latin typeface="Times New Roman" panose="02020603050405020304" pitchFamily="18" charset="0"/>
                <a:cs typeface="Times New Roman" panose="02020603050405020304" pitchFamily="18" charset="0"/>
                <a:sym typeface="+mn-ea"/>
              </a:rPr>
              <a:t>来自</a:t>
            </a:r>
            <a:r>
              <a:rPr lang="zh-CN" altLang="en-US" sz="2400" b="1" dirty="0">
                <a:solidFill>
                  <a:schemeClr val="tx1"/>
                </a:solidFill>
                <a:latin typeface="Times New Roman" panose="02020603050405020304" pitchFamily="18" charset="0"/>
                <a:cs typeface="Times New Roman" panose="02020603050405020304" pitchFamily="18" charset="0"/>
                <a:sym typeface="+mn-ea"/>
              </a:rPr>
              <a:t>两个不同</a:t>
            </a:r>
            <a:r>
              <a:rPr lang="zh-CN" altLang="en-US" sz="2400" b="1" dirty="0">
                <a:solidFill>
                  <a:srgbClr val="C00000"/>
                </a:solidFill>
                <a:latin typeface="Times New Roman" panose="02020603050405020304" pitchFamily="18" charset="0"/>
                <a:cs typeface="Times New Roman" panose="02020603050405020304" pitchFamily="18" charset="0"/>
                <a:sym typeface="+mn-ea"/>
              </a:rPr>
              <a:t>输入端口</a:t>
            </a:r>
            <a:r>
              <a:rPr lang="zh-CN" altLang="en-US" sz="2400" dirty="0">
                <a:solidFill>
                  <a:schemeClr val="tx1"/>
                </a:solidFill>
                <a:latin typeface="Times New Roman" panose="02020603050405020304" pitchFamily="18" charset="0"/>
                <a:cs typeface="Times New Roman" panose="02020603050405020304" pitchFamily="18" charset="0"/>
                <a:sym typeface="+mn-ea"/>
              </a:rPr>
              <a:t>的</a:t>
            </a:r>
            <a:r>
              <a:rPr lang="zh-CN" altLang="en-US" sz="2400" b="1" dirty="0">
                <a:solidFill>
                  <a:schemeClr val="tx1"/>
                </a:solidFill>
                <a:latin typeface="Times New Roman" panose="02020603050405020304" pitchFamily="18" charset="0"/>
                <a:cs typeface="Times New Roman" panose="02020603050405020304" pitchFamily="18" charset="0"/>
                <a:sym typeface="+mn-ea"/>
              </a:rPr>
              <a:t>两个</a:t>
            </a:r>
            <a:r>
              <a:rPr lang="zh-CN" altLang="en-US" sz="2400" b="1" dirty="0">
                <a:solidFill>
                  <a:srgbClr val="C00000"/>
                </a:solidFill>
                <a:latin typeface="Times New Roman" panose="02020603050405020304" pitchFamily="18" charset="0"/>
                <a:cs typeface="Times New Roman" panose="02020603050405020304" pitchFamily="18" charset="0"/>
                <a:sym typeface="+mn-ea"/>
              </a:rPr>
              <a:t>分组</a:t>
            </a:r>
            <a:r>
              <a:rPr lang="zh-CN" altLang="en-US" sz="2400" dirty="0">
                <a:solidFill>
                  <a:schemeClr val="tx1"/>
                </a:solidFill>
                <a:latin typeface="Times New Roman" panose="02020603050405020304" pitchFamily="18" charset="0"/>
                <a:cs typeface="Times New Roman" panose="02020603050405020304" pitchFamily="18" charset="0"/>
                <a:sym typeface="+mn-ea"/>
              </a:rPr>
              <a:t>其目的地为</a:t>
            </a:r>
            <a:r>
              <a:rPr lang="zh-CN" altLang="en-US" sz="2400" b="1" dirty="0">
                <a:solidFill>
                  <a:schemeClr val="tx1"/>
                </a:solidFill>
                <a:latin typeface="Times New Roman" panose="02020603050405020304" pitchFamily="18" charset="0"/>
                <a:cs typeface="Times New Roman" panose="02020603050405020304" pitchFamily="18" charset="0"/>
                <a:sym typeface="+mn-ea"/>
              </a:rPr>
              <a:t>相同的</a:t>
            </a:r>
            <a:r>
              <a:rPr lang="zh-CN" altLang="en-US" sz="2400" b="1" dirty="0">
                <a:solidFill>
                  <a:srgbClr val="C00000"/>
                </a:solidFill>
                <a:latin typeface="Times New Roman" panose="02020603050405020304" pitchFamily="18" charset="0"/>
                <a:cs typeface="Times New Roman" panose="02020603050405020304" pitchFamily="18" charset="0"/>
                <a:sym typeface="+mn-ea"/>
              </a:rPr>
              <a:t>输出端口</a:t>
            </a:r>
            <a:r>
              <a:rPr lang="zh-CN" altLang="en-US" sz="2400" dirty="0">
                <a:solidFill>
                  <a:schemeClr val="tx1"/>
                </a:solidFill>
                <a:latin typeface="Times New Roman" panose="02020603050405020304" pitchFamily="18" charset="0"/>
                <a:cs typeface="Times New Roman" panose="02020603050405020304" pitchFamily="18" charset="0"/>
                <a:sym typeface="+mn-ea"/>
              </a:rPr>
              <a:t>，则</a:t>
            </a:r>
            <a:r>
              <a:rPr lang="zh-CN" altLang="en-US" sz="2400" b="1" dirty="0">
                <a:solidFill>
                  <a:schemeClr val="tx1"/>
                </a:solidFill>
                <a:latin typeface="Times New Roman" panose="02020603050405020304" pitchFamily="18" charset="0"/>
                <a:cs typeface="Times New Roman" panose="02020603050405020304" pitchFamily="18" charset="0"/>
                <a:sym typeface="+mn-ea"/>
              </a:rPr>
              <a:t>一个分组必须在</a:t>
            </a:r>
            <a:r>
              <a:rPr lang="zh-CN" altLang="en-US" sz="2400" b="1" dirty="0">
                <a:solidFill>
                  <a:srgbClr val="010F90"/>
                </a:solidFill>
                <a:latin typeface="Times New Roman" panose="02020603050405020304" pitchFamily="18" charset="0"/>
                <a:cs typeface="Times New Roman" panose="02020603050405020304" pitchFamily="18" charset="0"/>
                <a:sym typeface="+mn-ea"/>
              </a:rPr>
              <a:t>输入端口</a:t>
            </a:r>
            <a:r>
              <a:rPr lang="zh-CN" altLang="en-US" sz="2400" b="1" dirty="0">
                <a:solidFill>
                  <a:schemeClr val="tx1"/>
                </a:solidFill>
                <a:latin typeface="Times New Roman" panose="02020603050405020304" pitchFamily="18" charset="0"/>
                <a:cs typeface="Times New Roman" panose="02020603050405020304" pitchFamily="18" charset="0"/>
                <a:sym typeface="+mn-ea"/>
              </a:rPr>
              <a:t>等待</a:t>
            </a:r>
            <a:r>
              <a:rPr lang="zh-CN" altLang="en-US" sz="2400" dirty="0">
                <a:solidFill>
                  <a:schemeClr val="tx1"/>
                </a:solidFill>
                <a:latin typeface="Times New Roman" panose="02020603050405020304" pitchFamily="18" charset="0"/>
                <a:cs typeface="Times New Roman" panose="02020603050405020304" pitchFamily="18" charset="0"/>
                <a:sym typeface="+mn-ea"/>
              </a:rPr>
              <a:t>。</a:t>
            </a:r>
          </a:p>
        </p:txBody>
      </p:sp>
      <p:sp>
        <p:nvSpPr>
          <p:cNvPr id="4" name="对话气泡: 圆角矩形 3">
            <a:extLst>
              <a:ext uri="{FF2B5EF4-FFF2-40B4-BE49-F238E27FC236}">
                <a16:creationId xmlns:a16="http://schemas.microsoft.com/office/drawing/2014/main" id="{8E879D24-E402-464A-BCDA-2363C7F9CEC8}"/>
              </a:ext>
            </a:extLst>
          </p:cNvPr>
          <p:cNvSpPr/>
          <p:nvPr/>
        </p:nvSpPr>
        <p:spPr>
          <a:xfrm>
            <a:off x="8418796" y="205916"/>
            <a:ext cx="1557366" cy="828121"/>
          </a:xfrm>
          <a:prstGeom prst="wedgeRoundRectCallout">
            <a:avLst>
              <a:gd name="adj1" fmla="val -47477"/>
              <a:gd name="adj2" fmla="val 89056"/>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2N</a:t>
            </a:r>
            <a:r>
              <a:rPr lang="zh-CN" altLang="en-US" dirty="0">
                <a:solidFill>
                  <a:schemeClr val="tx1"/>
                </a:solidFill>
              </a:rPr>
              <a:t>条总线</a:t>
            </a:r>
            <a:endParaRPr lang="en-US" altLang="zh-CN" dirty="0">
              <a:solidFill>
                <a:schemeClr val="tx1"/>
              </a:solidFill>
            </a:endParaRPr>
          </a:p>
          <a:p>
            <a:pPr algn="ctr"/>
            <a:r>
              <a:rPr lang="en-US" altLang="zh-CN" dirty="0">
                <a:solidFill>
                  <a:schemeClr val="tx1"/>
                </a:solidFill>
              </a:rPr>
              <a:t>N^2</a:t>
            </a:r>
            <a:r>
              <a:rPr lang="zh-CN" altLang="en-US" dirty="0">
                <a:solidFill>
                  <a:schemeClr val="tx1"/>
                </a:solidFill>
              </a:rPr>
              <a:t>个交叉点</a:t>
            </a:r>
          </a:p>
        </p:txBody>
      </p:sp>
      <p:pic>
        <p:nvPicPr>
          <p:cNvPr id="9" name="图片 8">
            <a:extLst>
              <a:ext uri="{FF2B5EF4-FFF2-40B4-BE49-F238E27FC236}">
                <a16:creationId xmlns:a16="http://schemas.microsoft.com/office/drawing/2014/main" id="{AB23D0AB-4D8D-4EB3-A217-B650166D9B42}"/>
              </a:ext>
            </a:extLst>
          </p:cNvPr>
          <p:cNvPicPr>
            <a:picLocks noChangeAspect="1"/>
          </p:cNvPicPr>
          <p:nvPr/>
        </p:nvPicPr>
        <p:blipFill>
          <a:blip r:embed="rId3"/>
          <a:stretch>
            <a:fillRect/>
          </a:stretch>
        </p:blipFill>
        <p:spPr>
          <a:xfrm>
            <a:off x="8654669" y="1475766"/>
            <a:ext cx="3346562" cy="2225327"/>
          </a:xfrm>
          <a:prstGeom prst="rect">
            <a:avLst/>
          </a:prstGeom>
        </p:spPr>
      </p:pic>
      <p:cxnSp>
        <p:nvCxnSpPr>
          <p:cNvPr id="11" name="直接箭头连接符 10">
            <a:extLst>
              <a:ext uri="{FF2B5EF4-FFF2-40B4-BE49-F238E27FC236}">
                <a16:creationId xmlns:a16="http://schemas.microsoft.com/office/drawing/2014/main" id="{42958FF1-BC9A-414D-8DA4-1BBE5F031EC0}"/>
              </a:ext>
            </a:extLst>
          </p:cNvPr>
          <p:cNvCxnSpPr>
            <a:cxnSpLocks/>
          </p:cNvCxnSpPr>
          <p:nvPr/>
        </p:nvCxnSpPr>
        <p:spPr>
          <a:xfrm flipV="1">
            <a:off x="5621215" y="2073326"/>
            <a:ext cx="954036" cy="992259"/>
          </a:xfrm>
          <a:prstGeom prst="straightConnector1">
            <a:avLst/>
          </a:prstGeom>
          <a:ln w="19050">
            <a:solidFill>
              <a:srgbClr val="010F9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B467E63-4F97-4CE5-9FA5-2253705B4487}"/>
              </a:ext>
            </a:extLst>
          </p:cNvPr>
          <p:cNvCxnSpPr>
            <a:cxnSpLocks/>
          </p:cNvCxnSpPr>
          <p:nvPr/>
        </p:nvCxnSpPr>
        <p:spPr>
          <a:xfrm flipV="1">
            <a:off x="5907572" y="3177294"/>
            <a:ext cx="2546049" cy="491613"/>
          </a:xfrm>
          <a:prstGeom prst="straightConnector1">
            <a:avLst/>
          </a:prstGeom>
          <a:ln w="19050">
            <a:solidFill>
              <a:srgbClr val="010F90"/>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940" y="1405975"/>
            <a:ext cx="6477000" cy="5100842"/>
          </a:xfrm>
        </p:spPr>
        <p:txBody>
          <a:bodyPr>
            <a:normAutofit/>
          </a:bodyPr>
          <a:lstStyle/>
          <a:p>
            <a:pPr indent="-287655">
              <a:buFont typeface="Wingdings" panose="05000000000000000000" pitchFamily="2" charset="2"/>
              <a:buChar char="§"/>
              <a:defRPr/>
            </a:pPr>
            <a:r>
              <a:rPr lang="zh-CN" altLang="en-US" sz="3200" dirty="0">
                <a:latin typeface="Times New Roman" panose="02020603050405020304" pitchFamily="18" charset="0"/>
                <a:cs typeface="Times New Roman" panose="02020603050405020304" pitchFamily="18" charset="0"/>
              </a:rPr>
              <a:t>克服单一、共享式总线带宽限制</a:t>
            </a:r>
            <a:endParaRPr lang="en-US" altLang="zh-CN" sz="3200" dirty="0">
              <a:latin typeface="Times New Roman" panose="02020603050405020304" pitchFamily="18" charset="0"/>
              <a:cs typeface="Times New Roman" panose="02020603050405020304" pitchFamily="18" charset="0"/>
            </a:endParaRPr>
          </a:p>
          <a:p>
            <a:pPr indent="-287655">
              <a:buFont typeface="Wingdings" panose="05000000000000000000" pitchFamily="2" charset="2"/>
              <a:buChar char="§"/>
              <a:defRPr/>
            </a:pPr>
            <a:r>
              <a:rPr lang="zh-CN" altLang="en-US" sz="3200" dirty="0">
                <a:latin typeface="Times New Roman" panose="02020603050405020304" pitchFamily="18" charset="0"/>
                <a:cs typeface="Times New Roman" panose="02020603050405020304" pitchFamily="18" charset="0"/>
              </a:rPr>
              <a:t>纵横式（</a:t>
            </a:r>
            <a:r>
              <a:rPr lang="en-US" altLang="zh-CN" sz="3200" dirty="0">
                <a:latin typeface="Times New Roman" panose="02020603050405020304" pitchFamily="18" charset="0"/>
                <a:cs typeface="Times New Roman" panose="02020603050405020304" pitchFamily="18" charset="0"/>
              </a:rPr>
              <a:t>Crossbar</a:t>
            </a:r>
            <a:r>
              <a:rPr lang="zh-CN" altLang="en-US" sz="3200" dirty="0">
                <a:latin typeface="Times New Roman" panose="02020603050405020304" pitchFamily="18" charset="0"/>
                <a:cs typeface="Times New Roman" panose="02020603050405020304" pitchFamily="18" charset="0"/>
              </a:rPr>
              <a:t>）交换机、</a:t>
            </a:r>
            <a:r>
              <a:rPr lang="en-US" altLang="zh-CN" sz="3200" dirty="0">
                <a:latin typeface="Times New Roman" panose="02020603050405020304" pitchFamily="18" charset="0"/>
                <a:cs typeface="Times New Roman" panose="02020603050405020304" pitchFamily="18" charset="0"/>
              </a:rPr>
              <a:t>Clos</a:t>
            </a:r>
            <a:r>
              <a:rPr lang="zh-CN" altLang="en-US" sz="3200" dirty="0">
                <a:latin typeface="Times New Roman" panose="02020603050405020304" pitchFamily="18" charset="0"/>
                <a:cs typeface="Times New Roman" panose="02020603050405020304" pitchFamily="18" charset="0"/>
              </a:rPr>
              <a:t>网络（多级交换）</a:t>
            </a:r>
            <a:endParaRPr lang="en-US" altLang="zh-CN" sz="3200"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838200" y="398813"/>
            <a:ext cx="10515600" cy="894622"/>
          </a:xfrm>
        </p:spPr>
        <p:txBody>
          <a:bodyPr>
            <a:normAutofit/>
          </a:bodyPr>
          <a:lstStyle/>
          <a:p>
            <a:r>
              <a:rPr lang="zh-CN" altLang="en-US" sz="4800" dirty="0">
                <a:latin typeface="+mn-ea"/>
                <a:ea typeface="+mn-ea"/>
              </a:rPr>
              <a:t>经</a:t>
            </a:r>
            <a:r>
              <a:rPr lang="zh-CN" altLang="en-US" sz="4800" u="sng" dirty="0">
                <a:solidFill>
                  <a:srgbClr val="C00000"/>
                </a:solidFill>
                <a:latin typeface="+mn-ea"/>
                <a:ea typeface="+mn-ea"/>
              </a:rPr>
              <a:t>互联网络</a:t>
            </a:r>
            <a:r>
              <a:rPr lang="zh-CN" altLang="en-US" sz="4800" dirty="0">
                <a:latin typeface="+mn-ea"/>
                <a:ea typeface="+mn-ea"/>
              </a:rPr>
              <a:t>交换</a:t>
            </a:r>
            <a:endParaRPr lang="en-US" sz="4800" dirty="0"/>
          </a:p>
        </p:txBody>
      </p:sp>
      <p:grpSp>
        <p:nvGrpSpPr>
          <p:cNvPr id="58" name="Group 57"/>
          <p:cNvGrpSpPr/>
          <p:nvPr/>
        </p:nvGrpSpPr>
        <p:grpSpPr>
          <a:xfrm>
            <a:off x="8083826" y="1590262"/>
            <a:ext cx="2319130" cy="1855304"/>
            <a:chOff x="7417077" y="4485654"/>
            <a:chExt cx="2112963" cy="2066925"/>
          </a:xfrm>
        </p:grpSpPr>
        <p:grpSp>
          <p:nvGrpSpPr>
            <p:cNvPr id="60" name="Group 118"/>
            <p:cNvGrpSpPr/>
            <p:nvPr/>
          </p:nvGrpSpPr>
          <p:grpSpPr bwMode="auto">
            <a:xfrm>
              <a:off x="7469465" y="4485654"/>
              <a:ext cx="890587" cy="215900"/>
              <a:chOff x="876" y="2800"/>
              <a:chExt cx="642" cy="175"/>
            </a:xfrm>
          </p:grpSpPr>
          <p:sp>
            <p:nvSpPr>
              <p:cNvPr id="109" name="Rectangle 119"/>
              <p:cNvSpPr>
                <a:spLocks noChangeArrowheads="1"/>
              </p:cNvSpPr>
              <p:nvPr/>
            </p:nvSpPr>
            <p:spPr bwMode="auto">
              <a:xfrm>
                <a:off x="925" y="2800"/>
                <a:ext cx="485" cy="175"/>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 name="Rectangle 120"/>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1" name="Rectangle 121"/>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2" name="Rectangle 122"/>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3"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1" name="Group 124"/>
            <p:cNvGrpSpPr/>
            <p:nvPr/>
          </p:nvGrpSpPr>
          <p:grpSpPr bwMode="auto">
            <a:xfrm>
              <a:off x="7445652" y="4880941"/>
              <a:ext cx="890588" cy="215900"/>
              <a:chOff x="876" y="2800"/>
              <a:chExt cx="642" cy="175"/>
            </a:xfrm>
          </p:grpSpPr>
          <p:sp>
            <p:nvSpPr>
              <p:cNvPr id="104" name="Rectangle 125"/>
              <p:cNvSpPr>
                <a:spLocks noChangeArrowheads="1"/>
              </p:cNvSpPr>
              <p:nvPr/>
            </p:nvSpPr>
            <p:spPr bwMode="auto">
              <a:xfrm>
                <a:off x="925" y="2800"/>
                <a:ext cx="485" cy="175"/>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5" name="Rectangle 126"/>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6" name="Rectangle 127"/>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7" name="Rectangle 128"/>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 name="Line 129"/>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2" name="Group 130"/>
            <p:cNvGrpSpPr/>
            <p:nvPr/>
          </p:nvGrpSpPr>
          <p:grpSpPr bwMode="auto">
            <a:xfrm>
              <a:off x="7440890" y="5307979"/>
              <a:ext cx="890587" cy="215900"/>
              <a:chOff x="876" y="2800"/>
              <a:chExt cx="642" cy="175"/>
            </a:xfrm>
          </p:grpSpPr>
          <p:sp>
            <p:nvSpPr>
              <p:cNvPr id="99" name="Rectangle 131"/>
              <p:cNvSpPr>
                <a:spLocks noChangeArrowheads="1"/>
              </p:cNvSpPr>
              <p:nvPr/>
            </p:nvSpPr>
            <p:spPr bwMode="auto">
              <a:xfrm>
                <a:off x="925" y="2800"/>
                <a:ext cx="485" cy="175"/>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0" name="Rectangle 132"/>
              <p:cNvSpPr>
                <a:spLocks noChangeArrowheads="1"/>
              </p:cNvSpPr>
              <p:nvPr/>
            </p:nvSpPr>
            <p:spPr bwMode="auto">
              <a:xfrm>
                <a:off x="945" y="2849"/>
                <a:ext cx="151" cy="78"/>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1" name="Rectangle 133"/>
              <p:cNvSpPr>
                <a:spLocks noChangeArrowheads="1"/>
              </p:cNvSpPr>
              <p:nvPr/>
            </p:nvSpPr>
            <p:spPr bwMode="auto">
              <a:xfrm>
                <a:off x="1117" y="2818"/>
                <a:ext cx="124" cy="13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 name="Rectangle 134"/>
              <p:cNvSpPr>
                <a:spLocks noChangeArrowheads="1"/>
              </p:cNvSpPr>
              <p:nvPr/>
            </p:nvSpPr>
            <p:spPr bwMode="auto">
              <a:xfrm>
                <a:off x="1263" y="2815"/>
                <a:ext cx="125" cy="13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3" name="Line 135"/>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63" name="Group 154"/>
            <p:cNvGrpSpPr/>
            <p:nvPr/>
          </p:nvGrpSpPr>
          <p:grpSpPr bwMode="auto">
            <a:xfrm rot="5400000">
              <a:off x="8564840" y="5504829"/>
              <a:ext cx="895350" cy="1035050"/>
              <a:chOff x="2954" y="2776"/>
              <a:chExt cx="564" cy="652"/>
            </a:xfrm>
          </p:grpSpPr>
          <p:grpSp>
            <p:nvGrpSpPr>
              <p:cNvPr id="81" name="Group 136"/>
              <p:cNvGrpSpPr/>
              <p:nvPr/>
            </p:nvGrpSpPr>
            <p:grpSpPr bwMode="auto">
              <a:xfrm>
                <a:off x="2954" y="2776"/>
                <a:ext cx="561" cy="136"/>
                <a:chOff x="455" y="3463"/>
                <a:chExt cx="561" cy="136"/>
              </a:xfrm>
            </p:grpSpPr>
            <p:sp>
              <p:nvSpPr>
                <p:cNvPr id="94" name="Rectangle 137"/>
                <p:cNvSpPr>
                  <a:spLocks noChangeArrowheads="1"/>
                </p:cNvSpPr>
                <p:nvPr/>
              </p:nvSpPr>
              <p:spPr bwMode="auto">
                <a:xfrm>
                  <a:off x="496" y="3465"/>
                  <a:ext cx="424" cy="136"/>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Rectangle 138"/>
                <p:cNvSpPr>
                  <a:spLocks noChangeArrowheads="1"/>
                </p:cNvSpPr>
                <p:nvPr/>
              </p:nvSpPr>
              <p:spPr bwMode="auto">
                <a:xfrm>
                  <a:off x="769" y="3504"/>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 name="Rectangle 139"/>
                <p:cNvSpPr>
                  <a:spLocks noChangeArrowheads="1"/>
                </p:cNvSpPr>
                <p:nvPr/>
              </p:nvSpPr>
              <p:spPr bwMode="auto">
                <a:xfrm>
                  <a:off x="642" y="3479"/>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7" name="Rectangle 140"/>
                <p:cNvSpPr>
                  <a:spLocks noChangeArrowheads="1"/>
                </p:cNvSpPr>
                <p:nvPr/>
              </p:nvSpPr>
              <p:spPr bwMode="auto">
                <a:xfrm>
                  <a:off x="515" y="3484"/>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 name="Line 141"/>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2" name="Group 142"/>
              <p:cNvGrpSpPr/>
              <p:nvPr/>
            </p:nvGrpSpPr>
            <p:grpSpPr bwMode="auto">
              <a:xfrm>
                <a:off x="2957" y="3023"/>
                <a:ext cx="561" cy="136"/>
                <a:chOff x="455" y="3463"/>
                <a:chExt cx="561" cy="136"/>
              </a:xfrm>
            </p:grpSpPr>
            <p:sp>
              <p:nvSpPr>
                <p:cNvPr id="89" name="Rectangle 143"/>
                <p:cNvSpPr>
                  <a:spLocks noChangeArrowheads="1"/>
                </p:cNvSpPr>
                <p:nvPr/>
              </p:nvSpPr>
              <p:spPr bwMode="auto">
                <a:xfrm>
                  <a:off x="496" y="3465"/>
                  <a:ext cx="424" cy="136"/>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0" name="Rectangle 144"/>
                <p:cNvSpPr>
                  <a:spLocks noChangeArrowheads="1"/>
                </p:cNvSpPr>
                <p:nvPr/>
              </p:nvSpPr>
              <p:spPr bwMode="auto">
                <a:xfrm>
                  <a:off x="769" y="3504"/>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1" name="Rectangle 145"/>
                <p:cNvSpPr>
                  <a:spLocks noChangeArrowheads="1"/>
                </p:cNvSpPr>
                <p:nvPr/>
              </p:nvSpPr>
              <p:spPr bwMode="auto">
                <a:xfrm>
                  <a:off x="642" y="3479"/>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2" name="Rectangle 146"/>
                <p:cNvSpPr>
                  <a:spLocks noChangeArrowheads="1"/>
                </p:cNvSpPr>
                <p:nvPr/>
              </p:nvSpPr>
              <p:spPr bwMode="auto">
                <a:xfrm>
                  <a:off x="515" y="3484"/>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3" name="Line 147"/>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3" name="Group 148"/>
              <p:cNvGrpSpPr/>
              <p:nvPr/>
            </p:nvGrpSpPr>
            <p:grpSpPr bwMode="auto">
              <a:xfrm>
                <a:off x="2954" y="3292"/>
                <a:ext cx="561" cy="136"/>
                <a:chOff x="455" y="3463"/>
                <a:chExt cx="561" cy="136"/>
              </a:xfrm>
            </p:grpSpPr>
            <p:sp>
              <p:nvSpPr>
                <p:cNvPr id="84" name="Rectangle 149"/>
                <p:cNvSpPr>
                  <a:spLocks noChangeArrowheads="1"/>
                </p:cNvSpPr>
                <p:nvPr/>
              </p:nvSpPr>
              <p:spPr bwMode="auto">
                <a:xfrm>
                  <a:off x="496" y="3465"/>
                  <a:ext cx="424" cy="136"/>
                </a:xfrm>
                <a:prstGeom prst="rect">
                  <a:avLst/>
                </a:prstGeom>
                <a:solidFill>
                  <a:srgbClr val="FFFFFF"/>
                </a:solidFill>
                <a:ln w="28575">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 name="Rectangle 150"/>
                <p:cNvSpPr>
                  <a:spLocks noChangeArrowheads="1"/>
                </p:cNvSpPr>
                <p:nvPr/>
              </p:nvSpPr>
              <p:spPr bwMode="auto">
                <a:xfrm>
                  <a:off x="769" y="3504"/>
                  <a:ext cx="132" cy="61"/>
                </a:xfrm>
                <a:prstGeom prst="rect">
                  <a:avLst/>
                </a:prstGeom>
                <a:solidFill>
                  <a:srgbClr val="FFFFFF"/>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 name="Rectangle 151"/>
                <p:cNvSpPr>
                  <a:spLocks noChangeArrowheads="1"/>
                </p:cNvSpPr>
                <p:nvPr/>
              </p:nvSpPr>
              <p:spPr bwMode="auto">
                <a:xfrm>
                  <a:off x="642" y="3479"/>
                  <a:ext cx="108" cy="104"/>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 name="Rectangle 152"/>
                <p:cNvSpPr>
                  <a:spLocks noChangeArrowheads="1"/>
                </p:cNvSpPr>
                <p:nvPr/>
              </p:nvSpPr>
              <p:spPr bwMode="auto">
                <a:xfrm>
                  <a:off x="515" y="3484"/>
                  <a:ext cx="108" cy="105"/>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 name="Line 153"/>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64" name="Line 155"/>
            <p:cNvSpPr>
              <a:spLocks noChangeShapeType="1"/>
            </p:cNvSpPr>
            <p:nvPr/>
          </p:nvSpPr>
          <p:spPr bwMode="auto">
            <a:xfrm>
              <a:off x="8360052" y="4592016"/>
              <a:ext cx="1063625" cy="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5" name="Line 156"/>
            <p:cNvSpPr>
              <a:spLocks noChangeShapeType="1"/>
            </p:cNvSpPr>
            <p:nvPr/>
          </p:nvSpPr>
          <p:spPr bwMode="auto">
            <a:xfrm flipV="1">
              <a:off x="8321952" y="4979366"/>
              <a:ext cx="1111250" cy="3175"/>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6" name="Line 157"/>
            <p:cNvSpPr>
              <a:spLocks noChangeShapeType="1"/>
            </p:cNvSpPr>
            <p:nvPr/>
          </p:nvSpPr>
          <p:spPr bwMode="auto">
            <a:xfrm>
              <a:off x="8321952" y="5411166"/>
              <a:ext cx="1101725" cy="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7" name="Line 158"/>
            <p:cNvSpPr>
              <a:spLocks noChangeShapeType="1"/>
            </p:cNvSpPr>
            <p:nvPr/>
          </p:nvSpPr>
          <p:spPr bwMode="auto">
            <a:xfrm flipV="1">
              <a:off x="8604527" y="4592016"/>
              <a:ext cx="0" cy="97790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 name="Line 159"/>
            <p:cNvSpPr>
              <a:spLocks noChangeShapeType="1"/>
            </p:cNvSpPr>
            <p:nvPr/>
          </p:nvSpPr>
          <p:spPr bwMode="auto">
            <a:xfrm flipV="1">
              <a:off x="9026802" y="4592016"/>
              <a:ext cx="0" cy="97790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 name="Line 160"/>
            <p:cNvSpPr>
              <a:spLocks noChangeShapeType="1"/>
            </p:cNvSpPr>
            <p:nvPr/>
          </p:nvSpPr>
          <p:spPr bwMode="auto">
            <a:xfrm flipV="1">
              <a:off x="9423677" y="4582491"/>
              <a:ext cx="0" cy="977900"/>
            </a:xfrm>
            <a:prstGeom prst="line">
              <a:avLst/>
            </a:prstGeom>
            <a:noFill/>
            <a:ln w="28575">
              <a:solidFill>
                <a:srgbClr val="FF0000"/>
              </a:solidFill>
              <a:rou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0" name="Oval 161"/>
            <p:cNvSpPr>
              <a:spLocks noChangeArrowheads="1"/>
            </p:cNvSpPr>
            <p:nvPr/>
          </p:nvSpPr>
          <p:spPr bwMode="auto">
            <a:xfrm>
              <a:off x="856325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1" name="Oval 162"/>
            <p:cNvSpPr>
              <a:spLocks noChangeArrowheads="1"/>
            </p:cNvSpPr>
            <p:nvPr/>
          </p:nvSpPr>
          <p:spPr bwMode="auto">
            <a:xfrm>
              <a:off x="856325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2" name="Oval 163"/>
            <p:cNvSpPr>
              <a:spLocks noChangeArrowheads="1"/>
            </p:cNvSpPr>
            <p:nvPr/>
          </p:nvSpPr>
          <p:spPr bwMode="auto">
            <a:xfrm>
              <a:off x="855690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 name="Oval 164"/>
            <p:cNvSpPr>
              <a:spLocks noChangeArrowheads="1"/>
            </p:cNvSpPr>
            <p:nvPr/>
          </p:nvSpPr>
          <p:spPr bwMode="auto">
            <a:xfrm>
              <a:off x="8988702"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Oval 165"/>
            <p:cNvSpPr>
              <a:spLocks noChangeArrowheads="1"/>
            </p:cNvSpPr>
            <p:nvPr/>
          </p:nvSpPr>
          <p:spPr bwMode="auto">
            <a:xfrm>
              <a:off x="8988702"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5" name="Oval 166"/>
            <p:cNvSpPr>
              <a:spLocks noChangeArrowheads="1"/>
            </p:cNvSpPr>
            <p:nvPr/>
          </p:nvSpPr>
          <p:spPr bwMode="auto">
            <a:xfrm>
              <a:off x="8982352"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6" name="Oval 167"/>
            <p:cNvSpPr>
              <a:spLocks noChangeArrowheads="1"/>
            </p:cNvSpPr>
            <p:nvPr/>
          </p:nvSpPr>
          <p:spPr bwMode="auto">
            <a:xfrm>
              <a:off x="9379227" y="455391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7" name="Oval 168"/>
            <p:cNvSpPr>
              <a:spLocks noChangeArrowheads="1"/>
            </p:cNvSpPr>
            <p:nvPr/>
          </p:nvSpPr>
          <p:spPr bwMode="auto">
            <a:xfrm>
              <a:off x="9379227" y="493809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8" name="Oval 169"/>
            <p:cNvSpPr>
              <a:spLocks noChangeArrowheads="1"/>
            </p:cNvSpPr>
            <p:nvPr/>
          </p:nvSpPr>
          <p:spPr bwMode="auto">
            <a:xfrm>
              <a:off x="9372877" y="536354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0" name="Freeform 173"/>
            <p:cNvSpPr/>
            <p:nvPr/>
          </p:nvSpPr>
          <p:spPr bwMode="auto">
            <a:xfrm>
              <a:off x="7417077" y="4538041"/>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4" name="Group 3"/>
          <p:cNvGrpSpPr/>
          <p:nvPr/>
        </p:nvGrpSpPr>
        <p:grpSpPr>
          <a:xfrm>
            <a:off x="8097079" y="4019964"/>
            <a:ext cx="3244414" cy="2535302"/>
            <a:chOff x="8097079" y="4019964"/>
            <a:chExt cx="3244414" cy="2535302"/>
          </a:xfrm>
        </p:grpSpPr>
        <p:grpSp>
          <p:nvGrpSpPr>
            <p:cNvPr id="239" name="Group 238"/>
            <p:cNvGrpSpPr/>
            <p:nvPr/>
          </p:nvGrpSpPr>
          <p:grpSpPr>
            <a:xfrm>
              <a:off x="8169965" y="4019964"/>
              <a:ext cx="2682875" cy="1949450"/>
              <a:chOff x="7772400" y="4086225"/>
              <a:chExt cx="2682875" cy="1949450"/>
            </a:xfrm>
          </p:grpSpPr>
          <p:sp>
            <p:nvSpPr>
              <p:cNvPr id="223" name="Freeform 222"/>
              <p:cNvSpPr/>
              <p:nvPr/>
            </p:nvSpPr>
            <p:spPr>
              <a:xfrm>
                <a:off x="7778750" y="4194175"/>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p:cNvSpPr/>
              <p:nvPr/>
            </p:nvSpPr>
            <p:spPr>
              <a:xfrm flipV="1">
                <a:off x="7775575" y="5454650"/>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Freeform 224"/>
              <p:cNvSpPr/>
              <p:nvPr/>
            </p:nvSpPr>
            <p:spPr>
              <a:xfrm>
                <a:off x="7781925" y="4699000"/>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Freeform 225"/>
              <p:cNvSpPr/>
              <p:nvPr/>
            </p:nvSpPr>
            <p:spPr>
              <a:xfrm flipV="1">
                <a:off x="7772400" y="5381625"/>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Freeform 226"/>
              <p:cNvSpPr/>
              <p:nvPr/>
            </p:nvSpPr>
            <p:spPr>
              <a:xfrm>
                <a:off x="7781925" y="48323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Freeform 227"/>
              <p:cNvSpPr/>
              <p:nvPr/>
            </p:nvSpPr>
            <p:spPr>
              <a:xfrm flipV="1">
                <a:off x="7772400" y="48704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Freeform 228"/>
              <p:cNvSpPr/>
              <p:nvPr/>
            </p:nvSpPr>
            <p:spPr>
              <a:xfrm>
                <a:off x="7778750" y="4911725"/>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p:cNvSpPr/>
              <p:nvPr/>
            </p:nvSpPr>
            <p:spPr>
              <a:xfrm flipV="1">
                <a:off x="7772400" y="4362450"/>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Rectangle 230"/>
              <p:cNvSpPr/>
              <p:nvPr/>
            </p:nvSpPr>
            <p:spPr>
              <a:xfrm>
                <a:off x="7896225" y="46069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Rectangle 231"/>
              <p:cNvSpPr/>
              <p:nvPr/>
            </p:nvSpPr>
            <p:spPr>
              <a:xfrm>
                <a:off x="789305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Rectangle 232"/>
              <p:cNvSpPr/>
              <p:nvPr/>
            </p:nvSpPr>
            <p:spPr>
              <a:xfrm>
                <a:off x="8921750" y="40862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Rectangle 233"/>
              <p:cNvSpPr/>
              <p:nvPr/>
            </p:nvSpPr>
            <p:spPr>
              <a:xfrm>
                <a:off x="8912225"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Rectangle 234"/>
              <p:cNvSpPr/>
              <p:nvPr/>
            </p:nvSpPr>
            <p:spPr>
              <a:xfrm>
                <a:off x="8915400" y="5143500"/>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Rectangle 235"/>
              <p:cNvSpPr/>
              <p:nvPr/>
            </p:nvSpPr>
            <p:spPr>
              <a:xfrm>
                <a:off x="8921750" y="56546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ectangle 236"/>
              <p:cNvSpPr/>
              <p:nvPr/>
            </p:nvSpPr>
            <p:spPr>
              <a:xfrm>
                <a:off x="994410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p:cNvSpPr/>
              <p:nvPr/>
            </p:nvSpPr>
            <p:spPr>
              <a:xfrm>
                <a:off x="9944100"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0" name="TextBox 239"/>
            <p:cNvSpPr txBox="1"/>
            <p:nvPr/>
          </p:nvSpPr>
          <p:spPr>
            <a:xfrm>
              <a:off x="8097079" y="5989983"/>
              <a:ext cx="3244414" cy="565283"/>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8x8 multistage switch </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built from smaller-sized switches</a:t>
              </a:r>
            </a:p>
          </p:txBody>
        </p:sp>
      </p:grpSp>
      <p:sp>
        <p:nvSpPr>
          <p:cNvPr id="241" name="TextBox 240"/>
          <p:cNvSpPr txBox="1"/>
          <p:nvPr/>
        </p:nvSpPr>
        <p:spPr>
          <a:xfrm>
            <a:off x="9006580" y="3438940"/>
            <a:ext cx="1359155" cy="329834"/>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3x3 crossbar</a:t>
            </a:r>
          </a:p>
        </p:txBody>
      </p:sp>
      <p:sp>
        <p:nvSpPr>
          <p:cNvPr id="79" name="Content Placeholder 2"/>
          <p:cNvSpPr txBox="1"/>
          <p:nvPr/>
        </p:nvSpPr>
        <p:spPr>
          <a:xfrm>
            <a:off x="788873" y="3094839"/>
            <a:ext cx="6477000" cy="109374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indent="-287655">
              <a:defRPr/>
            </a:pPr>
            <a:r>
              <a:rPr lang="zh-CN" altLang="en-US" sz="3200" dirty="0">
                <a:solidFill>
                  <a:srgbClr val="0000A3"/>
                </a:solidFill>
                <a:latin typeface="Times New Roman" panose="02020603050405020304" pitchFamily="18" charset="0"/>
                <a:cs typeface="Times New Roman" panose="02020603050405020304" pitchFamily="18" charset="0"/>
              </a:rPr>
              <a:t>多级交换：</a:t>
            </a:r>
            <a:r>
              <a:rPr lang="en-US" altLang="zh-CN" sz="3200" dirty="0" err="1">
                <a:latin typeface="Times New Roman" panose="02020603050405020304" pitchFamily="18" charset="0"/>
                <a:cs typeface="Times New Roman" panose="02020603050405020304" pitchFamily="18" charset="0"/>
              </a:rPr>
              <a:t>NxN</a:t>
            </a:r>
            <a:r>
              <a:rPr lang="zh-CN" altLang="en-US" sz="3200" dirty="0">
                <a:latin typeface="Times New Roman" panose="02020603050405020304" pitchFamily="18" charset="0"/>
                <a:cs typeface="Times New Roman" panose="02020603050405020304" pitchFamily="18" charset="0"/>
              </a:rPr>
              <a:t>交换由</a:t>
            </a:r>
            <a:r>
              <a:rPr lang="zh-CN" altLang="en-US" sz="3200" b="1" dirty="0">
                <a:latin typeface="Times New Roman" panose="02020603050405020304" pitchFamily="18" charset="0"/>
                <a:cs typeface="Times New Roman" panose="02020603050405020304" pitchFamily="18" charset="0"/>
              </a:rPr>
              <a:t>多级</a:t>
            </a:r>
            <a:r>
              <a:rPr lang="zh-CN" altLang="en-US" sz="3200" b="1" u="sng" dirty="0">
                <a:latin typeface="Times New Roman" panose="02020603050405020304" pitchFamily="18" charset="0"/>
                <a:cs typeface="Times New Roman" panose="02020603050405020304" pitchFamily="18" charset="0"/>
              </a:rPr>
              <a:t>小型交换机</a:t>
            </a:r>
            <a:r>
              <a:rPr lang="zh-CN" altLang="en-US" sz="3200" dirty="0">
                <a:latin typeface="Times New Roman" panose="02020603050405020304" pitchFamily="18" charset="0"/>
                <a:cs typeface="Times New Roman" panose="02020603050405020304" pitchFamily="18" charset="0"/>
              </a:rPr>
              <a:t>实现</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4" name="Content Placeholder 2"/>
          <p:cNvSpPr txBox="1"/>
          <p:nvPr/>
        </p:nvSpPr>
        <p:spPr>
          <a:xfrm>
            <a:off x="775016" y="4281825"/>
            <a:ext cx="6477000" cy="21189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6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lang="zh-CN" altLang="en-US" sz="3200" dirty="0">
                <a:solidFill>
                  <a:srgbClr val="0000A3"/>
                </a:solidFill>
                <a:latin typeface="Times New Roman" panose="02020603050405020304" pitchFamily="18" charset="0"/>
                <a:cs typeface="Times New Roman" panose="02020603050405020304" pitchFamily="18" charset="0"/>
              </a:rPr>
              <a:t>通过并行运行扩展交换能力：</a:t>
            </a:r>
            <a:r>
              <a:rPr kumimoji="0" lang="en-US" sz="3200" b="0" i="0" u="none" strike="noStrike" kern="1200" cap="none" spc="0" normalizeH="0" baseline="0" noProof="0" dirty="0">
                <a:ln>
                  <a:noFill/>
                </a:ln>
                <a:solidFill>
                  <a:srgbClr val="0000A3"/>
                </a:solidFill>
                <a:effectLst/>
                <a:uLnTx/>
                <a:uFillTx/>
                <a:latin typeface="Times New Roman" panose="02020603050405020304" pitchFamily="18" charset="0"/>
                <a:cs typeface="Times New Roman" panose="02020603050405020304" pitchFamily="18" charset="0"/>
              </a:rPr>
              <a:t> </a:t>
            </a:r>
          </a:p>
          <a:p>
            <a:pPr marL="694055" lvl="1" indent="-287655">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在</a:t>
            </a:r>
            <a:r>
              <a:rPr kumimoji="0" lang="zh-CN" altLang="en-US" sz="2400" b="1" i="0" u="none"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输入端口</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将</a:t>
            </a:r>
            <a:r>
              <a:rPr kumimoji="0" lang="zh-CN" altLang="en-US" sz="24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数据报</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分解为固定长度的</a:t>
            </a:r>
            <a:r>
              <a:rPr lang="zh-CN" altLang="en-US" b="1" u="sng" dirty="0">
                <a:solidFill>
                  <a:prstClr val="black"/>
                </a:solidFill>
                <a:latin typeface="Times New Roman" panose="02020603050405020304" pitchFamily="18" charset="0"/>
                <a:cs typeface="Times New Roman" panose="02020603050405020304" pitchFamily="18" charset="0"/>
              </a:rPr>
              <a:t>块</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en-US" altLang="zh-CN" b="1" dirty="0">
                <a:solidFill>
                  <a:prstClr val="black"/>
                </a:solidFill>
                <a:latin typeface="Times New Roman" panose="02020603050405020304" pitchFamily="18" charset="0"/>
                <a:cs typeface="Times New Roman" panose="02020603050405020304" pitchFamily="18" charset="0"/>
              </a:rPr>
              <a:t> cells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4055" lvl="1" indent="-287655">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通过</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交换结构</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交换</a:t>
            </a:r>
            <a:r>
              <a:rPr lang="zh-CN" altLang="en-US" b="1" u="sng" dirty="0">
                <a:solidFill>
                  <a:prstClr val="black"/>
                </a:solidFill>
                <a:latin typeface="Times New Roman" panose="02020603050405020304" pitchFamily="18" charset="0"/>
                <a:cs typeface="Times New Roman" panose="02020603050405020304" pitchFamily="18" charset="0"/>
              </a:rPr>
              <a:t>块</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，并在</a:t>
            </a:r>
            <a:r>
              <a:rPr lang="zh-CN" altLang="en-US" b="1" dirty="0">
                <a:solidFill>
                  <a:srgbClr val="010F90"/>
                </a:solidFill>
                <a:latin typeface="Times New Roman" panose="02020603050405020304" pitchFamily="18" charset="0"/>
                <a:cs typeface="Times New Roman" panose="02020603050405020304" pitchFamily="18" charset="0"/>
              </a:rPr>
              <a:t>输出端</a:t>
            </a:r>
            <a:r>
              <a:rPr kumimoji="0" lang="zh-CN" altLang="en-US" sz="2400" b="1" i="0" u="none"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口</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处</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重新组装</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成</a:t>
            </a:r>
            <a:r>
              <a:rPr kumimoji="0" lang="zh-CN" altLang="en-US" sz="24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数据报</a:t>
            </a:r>
            <a:endParaRPr kumimoji="0" lang="en-US" sz="24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34" name="TextBox 133"/>
          <p:cNvSpPr txBox="1"/>
          <p:nvPr/>
        </p:nvSpPr>
        <p:spPr>
          <a:xfrm>
            <a:off x="9006580" y="3438940"/>
            <a:ext cx="1359155" cy="329834"/>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3x3 crossbar</a:t>
            </a:r>
          </a:p>
        </p:txBody>
      </p:sp>
      <p:sp>
        <p:nvSpPr>
          <p:cNvPr id="135" name="Rectangle 46"/>
          <p:cNvSpPr>
            <a:spLocks noChangeArrowheads="1"/>
          </p:cNvSpPr>
          <p:nvPr/>
        </p:nvSpPr>
        <p:spPr bwMode="auto">
          <a:xfrm>
            <a:off x="7278457" y="4508938"/>
            <a:ext cx="290819" cy="190180"/>
          </a:xfrm>
          <a:prstGeom prst="rect">
            <a:avLst/>
          </a:prstGeom>
          <a:solidFill>
            <a:srgbClr val="00CC99"/>
          </a:solidFill>
          <a:ln w="9525">
            <a:no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 name="Rectangle 46"/>
          <p:cNvSpPr>
            <a:spLocks noChangeArrowheads="1"/>
          </p:cNvSpPr>
          <p:nvPr/>
        </p:nvSpPr>
        <p:spPr bwMode="auto">
          <a:xfrm>
            <a:off x="7571262" y="4508366"/>
            <a:ext cx="290819" cy="190180"/>
          </a:xfrm>
          <a:prstGeom prst="rect">
            <a:avLst/>
          </a:prstGeom>
          <a:solidFill>
            <a:srgbClr val="00CC99"/>
          </a:solidFill>
          <a:ln w="9525">
            <a:no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7" name="Rectangle 46"/>
          <p:cNvSpPr>
            <a:spLocks noChangeArrowheads="1"/>
          </p:cNvSpPr>
          <p:nvPr/>
        </p:nvSpPr>
        <p:spPr bwMode="auto">
          <a:xfrm>
            <a:off x="7862810" y="4508366"/>
            <a:ext cx="290819" cy="190180"/>
          </a:xfrm>
          <a:prstGeom prst="rect">
            <a:avLst/>
          </a:prstGeom>
          <a:solidFill>
            <a:srgbClr val="00CC99"/>
          </a:solidFill>
          <a:ln w="9525">
            <a:no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29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dissolv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5"/>
                                        </p:tgtEl>
                                        <p:attrNameLst>
                                          <p:attrName>style.visibility</p:attrName>
                                        </p:attrNameLst>
                                      </p:cBhvr>
                                      <p:to>
                                        <p:strVal val="visible"/>
                                      </p:to>
                                    </p:set>
                                    <p:animEffect transition="in" filter="dissolve">
                                      <p:cBhvr>
                                        <p:cTn id="20" dur="500"/>
                                        <p:tgtEl>
                                          <p:spTgt spid="13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dissolve">
                                      <p:cBhvr>
                                        <p:cTn id="23" dur="500"/>
                                        <p:tgtEl>
                                          <p:spTgt spid="13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7"/>
                                        </p:tgtEl>
                                        <p:attrNameLst>
                                          <p:attrName>style.visibility</p:attrName>
                                        </p:attrNameLst>
                                      </p:cBhvr>
                                      <p:to>
                                        <p:strVal val="visible"/>
                                      </p:to>
                                    </p:set>
                                    <p:animEffect transition="in" filter="dissolve">
                                      <p:cBhvr>
                                        <p:cTn id="26" dur="500"/>
                                        <p:tgtEl>
                                          <p:spTgt spid="137"/>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8.33333E-7 3.7037E-6 L 0.06537 0.00023 L 0.0974 -0.06899 L 0.14805 -0.06899 C 0.15925 -0.0463 0.17018 -0.02385 0.18164 -0.00093 C 0.19596 -0.00186 0.28151 -0.00047 0.29662 -0.00116 " pathEditMode="relative" rAng="0" ptsTypes="AAAAAA">
                                      <p:cBhvr>
                                        <p:cTn id="30" dur="3000" fill="hold"/>
                                        <p:tgtEl>
                                          <p:spTgt spid="137"/>
                                        </p:tgtEl>
                                        <p:attrNameLst>
                                          <p:attrName>ppt_x</p:attrName>
                                          <p:attrName>ppt_y</p:attrName>
                                        </p:attrNameLst>
                                      </p:cBhvr>
                                      <p:rCtr x="14831" y="-3449"/>
                                    </p:animMotion>
                                  </p:childTnLst>
                                </p:cTn>
                              </p:par>
                              <p:par>
                                <p:cTn id="31" presetID="0" presetClass="path" presetSubtype="0" accel="50000" decel="50000" fill="hold" grpId="1" nodeType="withEffect">
                                  <p:stCondLst>
                                    <p:cond delay="0"/>
                                  </p:stCondLst>
                                  <p:childTnLst>
                                    <p:animMotion origin="layout" path="M -2.5E-6 -0.00024 L 0.06407 0.00069 C 0.06914 0.00949 0.07409 0.01851 0.07904 0.02731 L 0.08867 0.02592 L 0.12214 0.08842 L 0.17136 0.08842 L 0.20482 0.02453 L 0.22982 0.02453 L 0.23477 -0.00116 C 0.25508 -0.00116 0.28073 -0.0007 0.30104 -0.0007 " pathEditMode="relative" rAng="0" ptsTypes="AAAAAAAAAA">
                                      <p:cBhvr>
                                        <p:cTn id="32" dur="3000" fill="hold"/>
                                        <p:tgtEl>
                                          <p:spTgt spid="136"/>
                                        </p:tgtEl>
                                        <p:attrNameLst>
                                          <p:attrName>ppt_x</p:attrName>
                                          <p:attrName>ppt_y</p:attrName>
                                        </p:attrNameLst>
                                      </p:cBhvr>
                                      <p:rCtr x="15052" y="4375"/>
                                    </p:animMotion>
                                  </p:childTnLst>
                                </p:cTn>
                              </p:par>
                              <p:par>
                                <p:cTn id="33" presetID="0" presetClass="path" presetSubtype="0" accel="50000" decel="50000" fill="hold" grpId="1" nodeType="withEffect">
                                  <p:stCondLst>
                                    <p:cond delay="0"/>
                                  </p:stCondLst>
                                  <p:childTnLst>
                                    <p:animMotion origin="layout" path="M 0 0 L 0.08685 0.00139 L 0.10339 0.03912 L 0.11342 0.03842 L 0.14688 0.16365 L 0.19649 0.16296 L 0.23073 0.03634 L 0.25339 0.03564 L 0.26029 -0.00116 L 0.30495 -0.00116 " pathEditMode="relative" ptsTypes="AAAAAAAAAA">
                                      <p:cBhvr>
                                        <p:cTn id="34" dur="3000" fill="hold"/>
                                        <p:tgtEl>
                                          <p:spTgt spid="13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114" grpId="0"/>
      <p:bldP spid="135" grpId="0" bldLvl="0" animBg="1"/>
      <p:bldP spid="135" grpId="1" bldLvl="0" animBg="1"/>
      <p:bldP spid="136" grpId="0" bldLvl="0" animBg="1"/>
      <p:bldP spid="136" grpId="1" bldLvl="0" animBg="1"/>
      <p:bldP spid="137" grpId="0" bldLvl="0" animBg="1"/>
      <p:bldP spid="137"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zh-CN" altLang="en-US" dirty="0">
                <a:cs typeface="Calibri" panose="020F0502020204030204" pitchFamily="34" charset="0"/>
              </a:rPr>
              <a:t>网络层：数据平面</a:t>
            </a:r>
            <a:endParaRPr lang="en-US" dirty="0">
              <a:cs typeface="Calibri" panose="020F0502020204030204" pitchFamily="34" charset="0"/>
            </a:endParaRPr>
          </a:p>
        </p:txBody>
      </p:sp>
      <p:sp>
        <p:nvSpPr>
          <p:cNvPr id="9" name="Rectangle 4"/>
          <p:cNvSpPr>
            <a:spLocks noGrp="1" noChangeArrowheads="1"/>
          </p:cNvSpPr>
          <p:nvPr>
            <p:ph sz="half" idx="2"/>
          </p:nvPr>
        </p:nvSpPr>
        <p:spPr>
          <a:xfrm>
            <a:off x="570089" y="1428299"/>
            <a:ext cx="6618109" cy="5001077"/>
          </a:xfrm>
        </p:spPr>
        <p:txBody>
          <a:bodyPr>
            <a:noAutofit/>
          </a:bodyPr>
          <a:lstStyle/>
          <a:p>
            <a:pPr marL="408305" indent="-278130">
              <a:spcBef>
                <a:spcPts val="600"/>
              </a:spcBef>
            </a:pPr>
            <a:r>
              <a:rPr lang="zh-CN" altLang="en-US" sz="3200" dirty="0">
                <a:latin typeface="+mn-ea"/>
                <a:cs typeface="Arial" panose="020B0604020202020204" pitchFamily="34" charset="0"/>
              </a:rPr>
              <a:t>网络层：概述</a:t>
            </a:r>
            <a:endParaRPr lang="en-US" altLang="en-US" sz="3200" dirty="0">
              <a:latin typeface="+mn-ea"/>
              <a:cs typeface="Arial" panose="020B0604020202020204" pitchFamily="34" charset="0"/>
            </a:endParaRPr>
          </a:p>
          <a:p>
            <a:pPr lvl="1">
              <a:spcBef>
                <a:spcPts val="0"/>
              </a:spcBef>
            </a:pPr>
            <a:r>
              <a:rPr lang="zh-CN" altLang="en-US" sz="2800" dirty="0">
                <a:latin typeface="+mn-ea"/>
                <a:cs typeface="Arial" panose="020B0604020202020204" pitchFamily="34" charset="0"/>
              </a:rPr>
              <a:t>数据平面</a:t>
            </a:r>
            <a:endParaRPr lang="en-US" altLang="en-US" sz="2800" dirty="0">
              <a:latin typeface="+mn-ea"/>
              <a:cs typeface="Arial" panose="020B0604020202020204" pitchFamily="34" charset="0"/>
            </a:endParaRPr>
          </a:p>
          <a:p>
            <a:pPr lvl="1">
              <a:spcBef>
                <a:spcPts val="0"/>
              </a:spcBef>
            </a:pPr>
            <a:r>
              <a:rPr lang="zh-CN" altLang="en-US" sz="2800" dirty="0">
                <a:latin typeface="+mn-ea"/>
                <a:cs typeface="Arial" panose="020B0604020202020204" pitchFamily="34" charset="0"/>
              </a:rPr>
              <a:t>控制平面</a:t>
            </a:r>
            <a:endParaRPr lang="en-US" altLang="en-US" sz="2800" dirty="0">
              <a:latin typeface="+mn-ea"/>
              <a:cs typeface="Arial" panose="020B0604020202020204" pitchFamily="34" charset="0"/>
            </a:endParaRPr>
          </a:p>
        </p:txBody>
      </p:sp>
      <p:pic>
        <p:nvPicPr>
          <p:cNvPr id="6" name="Picture 5" descr="A train crossing a bridge over a body of water&#10;&#10;Description automatically generated"/>
          <p:cNvPicPr>
            <a:picLocks noChangeAspect="1"/>
          </p:cNvPicPr>
          <p:nvPr/>
        </p:nvPicPr>
        <p:blipFill>
          <a:blip r:embed="rId3"/>
          <a:stretch>
            <a:fillRect/>
          </a:stretch>
        </p:blipFill>
        <p:spPr>
          <a:xfrm>
            <a:off x="8015288" y="1379196"/>
            <a:ext cx="3102316" cy="2326737"/>
          </a:xfrm>
          <a:prstGeom prst="rect">
            <a:avLst/>
          </a:prstGeom>
        </p:spPr>
      </p:pic>
      <p:sp>
        <p:nvSpPr>
          <p:cNvPr id="7" name="Rectangle 4"/>
          <p:cNvSpPr txBox="1">
            <a:spLocks noChangeArrowheads="1"/>
          </p:cNvSpPr>
          <p:nvPr/>
        </p:nvSpPr>
        <p:spPr>
          <a:xfrm>
            <a:off x="6186488" y="4277300"/>
            <a:ext cx="6005512"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r>
              <a:rPr lang="zh-CN" altLang="en-US" sz="3200" dirty="0">
                <a:solidFill>
                  <a:schemeClr val="bg1">
                    <a:lumMod val="50000"/>
                  </a:schemeClr>
                </a:solidFill>
                <a:latin typeface="Times New Roman" panose="02020603050405020304" pitchFamily="18" charset="0"/>
                <a:cs typeface="Times New Roman" panose="02020603050405020304" pitchFamily="18" charset="0"/>
              </a:rPr>
              <a:t>通用转发与</a:t>
            </a:r>
            <a:r>
              <a:rPr lang="en-US" altLang="en-US" sz="3200" dirty="0">
                <a:solidFill>
                  <a:schemeClr val="bg1">
                    <a:lumMod val="50000"/>
                  </a:schemeClr>
                </a:solidFill>
                <a:latin typeface="Times New Roman" panose="02020603050405020304" pitchFamily="18" charset="0"/>
                <a:cs typeface="Times New Roman" panose="02020603050405020304" pitchFamily="18" charset="0"/>
              </a:rPr>
              <a:t>SDN</a:t>
            </a: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匹配</a:t>
            </a:r>
            <a:r>
              <a:rPr lang="en-US" altLang="en-US" sz="2800" dirty="0">
                <a:solidFill>
                  <a:schemeClr val="bg1">
                    <a:lumMod val="50000"/>
                  </a:schemeClr>
                </a:solidFill>
                <a:latin typeface="Times New Roman" panose="02020603050405020304" pitchFamily="18" charset="0"/>
                <a:cs typeface="Times New Roman" panose="02020603050405020304" pitchFamily="18" charset="0"/>
              </a:rPr>
              <a:t>+</a:t>
            </a: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动作</a:t>
            </a:r>
            <a:endParaRPr lang="en-US" altLang="en-US"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en-US" altLang="en-US" sz="2800" dirty="0">
                <a:solidFill>
                  <a:schemeClr val="bg1">
                    <a:lumMod val="50000"/>
                  </a:schemeClr>
                </a:solidFill>
                <a:latin typeface="Times New Roman" panose="02020603050405020304" pitchFamily="18" charset="0"/>
                <a:cs typeface="Times New Roman" panose="02020603050405020304" pitchFamily="18" charset="0"/>
              </a:rPr>
              <a:t>OpenFlow: </a:t>
            </a: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匹配加动作操作</a:t>
            </a:r>
            <a:endParaRPr lang="en-US" altLang="en-US"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4"/>
          </p:nvPr>
        </p:nvSpPr>
        <p:spPr>
          <a:xfrm>
            <a:off x="9219616" y="6465391"/>
            <a:ext cx="2743200" cy="365125"/>
          </a:xfrm>
        </p:spPr>
        <p:txBody>
          <a:bodyPr/>
          <a:lstStyle/>
          <a:p>
            <a:r>
              <a:rPr lang="en-US" dirty="0"/>
              <a:t>Network Layer: 4-</a:t>
            </a:r>
            <a:fld id="{C4204591-24BD-A542-B9D5-F8D8A88D2FEE}" type="slidenum">
              <a:rPr lang="en-US" smtClean="0"/>
              <a:t>3</a:t>
            </a:fld>
            <a:endParaRPr lang="en-US" dirty="0"/>
          </a:p>
        </p:txBody>
      </p:sp>
      <p:sp>
        <p:nvSpPr>
          <p:cNvPr id="10" name="Rectangle 4"/>
          <p:cNvSpPr txBox="1">
            <a:spLocks noChangeArrowheads="1"/>
          </p:cNvSpPr>
          <p:nvPr/>
        </p:nvSpPr>
        <p:spPr>
          <a:xfrm>
            <a:off x="563462" y="2806957"/>
            <a:ext cx="6618109" cy="3461321"/>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spcBef>
                <a:spcPts val="600"/>
              </a:spcBef>
            </a:pPr>
            <a:r>
              <a:rPr lang="zh-CN" altLang="en-US" sz="3200" dirty="0">
                <a:solidFill>
                  <a:schemeClr val="bg1">
                    <a:lumMod val="50000"/>
                  </a:schemeClr>
                </a:solidFill>
                <a:latin typeface="Times New Roman" panose="02020603050405020304" pitchFamily="18" charset="0"/>
                <a:cs typeface="Times New Roman" panose="02020603050405020304" pitchFamily="18" charset="0"/>
              </a:rPr>
              <a:t>路由器工作原理</a:t>
            </a:r>
            <a:endParaRPr lang="en-US" altLang="ja-JP" sz="32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输入端口，交换结构，输出端口</a:t>
            </a:r>
            <a:endParaRPr lang="en-US" altLang="ja-JP"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分组调度</a:t>
            </a:r>
            <a:endParaRPr lang="en-US" altLang="zh-CN" sz="3200" dirty="0">
              <a:solidFill>
                <a:schemeClr val="bg1">
                  <a:lumMod val="50000"/>
                </a:schemeClr>
              </a:solidFill>
              <a:latin typeface="Times New Roman" panose="02020603050405020304" pitchFamily="18" charset="0"/>
              <a:cs typeface="Times New Roman" panose="02020603050405020304" pitchFamily="18" charset="0"/>
            </a:endParaRPr>
          </a:p>
          <a:p>
            <a:pPr marL="130175" indent="0">
              <a:spcBef>
                <a:spcPts val="600"/>
              </a:spcBef>
              <a:buNone/>
            </a:pPr>
            <a:r>
              <a:rPr lang="en-US" altLang="en-US" sz="3200" dirty="0">
                <a:solidFill>
                  <a:schemeClr val="bg1">
                    <a:lumMod val="50000"/>
                  </a:schemeClr>
                </a:solidFill>
                <a:latin typeface="Times New Roman" panose="02020603050405020304" pitchFamily="18" charset="0"/>
                <a:cs typeface="Times New Roman" panose="02020603050405020304" pitchFamily="18" charset="0"/>
              </a:rPr>
              <a:t>IP: </a:t>
            </a:r>
            <a:r>
              <a:rPr lang="zh-CN" altLang="en-US" sz="3200" dirty="0">
                <a:solidFill>
                  <a:schemeClr val="bg1">
                    <a:lumMod val="50000"/>
                  </a:schemeClr>
                </a:solidFill>
                <a:latin typeface="Times New Roman" panose="02020603050405020304" pitchFamily="18" charset="0"/>
                <a:cs typeface="Times New Roman" panose="02020603050405020304" pitchFamily="18" charset="0"/>
              </a:rPr>
              <a:t>网际协议</a:t>
            </a:r>
            <a:endParaRPr lang="en-US" altLang="en-US" sz="32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数据报格式</a:t>
            </a:r>
            <a:endParaRPr lang="en-US" altLang="zh-CN"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编址</a:t>
            </a:r>
            <a:endParaRPr lang="en-US" altLang="en-US"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网络地址转换</a:t>
            </a:r>
            <a:endParaRPr lang="en-US" altLang="en-US"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en-US" altLang="en-US" sz="2800" dirty="0">
                <a:solidFill>
                  <a:schemeClr val="bg1">
                    <a:lumMod val="50000"/>
                  </a:schemeClr>
                </a:solidFill>
                <a:latin typeface="Times New Roman" panose="02020603050405020304" pitchFamily="18" charset="0"/>
                <a:cs typeface="Times New Roman" panose="02020603050405020304" pitchFamily="18" charset="0"/>
              </a:rPr>
              <a:t>IPv6</a:t>
            </a:r>
          </a:p>
        </p:txBody>
      </p:sp>
    </p:spTree>
    <p:extLst>
      <p:ext uri="{BB962C8B-B14F-4D97-AF65-F5344CB8AC3E}">
        <p14:creationId xmlns:p14="http://schemas.microsoft.com/office/powerpoint/2010/main" val="2121648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24646" y="1287519"/>
            <a:ext cx="10585173" cy="1026189"/>
          </a:xfrm>
        </p:spPr>
        <p:txBody>
          <a:bodyPr>
            <a:normAutofit/>
          </a:bodyPr>
          <a:lstStyle/>
          <a:p>
            <a:pPr indent="-287655">
              <a:buFont typeface="Wingdings" panose="05000000000000000000" pitchFamily="2" charset="2"/>
              <a:buChar char="§"/>
              <a:defRPr/>
            </a:pPr>
            <a:r>
              <a:rPr lang="en-US" sz="3200" dirty="0"/>
              <a:t>scaling, using multiple switching “planes” in parallel: </a:t>
            </a:r>
          </a:p>
          <a:p>
            <a:pPr lvl="1" indent="-287655">
              <a:buFont typeface="Wingdings" panose="05000000000000000000" pitchFamily="2" charset="2"/>
              <a:buChar char="§"/>
              <a:defRPr/>
            </a:pPr>
            <a:r>
              <a:rPr lang="en-US" sz="2800" dirty="0"/>
              <a:t>speedup, scaleup via parallelism</a:t>
            </a:r>
          </a:p>
        </p:txBody>
      </p:sp>
      <p:sp>
        <p:nvSpPr>
          <p:cNvPr id="2" name="Title 1"/>
          <p:cNvSpPr>
            <a:spLocks noGrp="1"/>
          </p:cNvSpPr>
          <p:nvPr>
            <p:ph type="title"/>
          </p:nvPr>
        </p:nvSpPr>
        <p:spPr>
          <a:xfrm>
            <a:off x="838200" y="398813"/>
            <a:ext cx="10515600" cy="894622"/>
          </a:xfrm>
        </p:spPr>
        <p:txBody>
          <a:bodyPr>
            <a:normAutofit/>
          </a:bodyPr>
          <a:lstStyle/>
          <a:p>
            <a:r>
              <a:rPr lang="zh-CN" altLang="en-US" sz="4800" dirty="0">
                <a:latin typeface="+mn-ea"/>
                <a:ea typeface="+mn-ea"/>
              </a:rPr>
              <a:t>经</a:t>
            </a:r>
            <a:r>
              <a:rPr lang="zh-CN" altLang="en-US" sz="4800" u="sng" dirty="0">
                <a:solidFill>
                  <a:srgbClr val="C00000"/>
                </a:solidFill>
                <a:latin typeface="+mn-ea"/>
                <a:ea typeface="+mn-ea"/>
              </a:rPr>
              <a:t>互联网络</a:t>
            </a:r>
            <a:r>
              <a:rPr lang="zh-CN" altLang="en-US" sz="4800" dirty="0">
                <a:latin typeface="+mn-ea"/>
                <a:ea typeface="+mn-ea"/>
              </a:rPr>
              <a:t>交换</a:t>
            </a:r>
            <a:endParaRPr lang="en-US" sz="4800" dirty="0"/>
          </a:p>
        </p:txBody>
      </p:sp>
      <p:grpSp>
        <p:nvGrpSpPr>
          <p:cNvPr id="37" name="Group 36"/>
          <p:cNvGrpSpPr/>
          <p:nvPr/>
        </p:nvGrpSpPr>
        <p:grpSpPr>
          <a:xfrm>
            <a:off x="5465885" y="2987580"/>
            <a:ext cx="6504470" cy="2842592"/>
            <a:chOff x="2502527" y="2166731"/>
            <a:chExt cx="6504470" cy="2842592"/>
          </a:xfrm>
        </p:grpSpPr>
        <p:grpSp>
          <p:nvGrpSpPr>
            <p:cNvPr id="334" name="Group 118"/>
            <p:cNvGrpSpPr/>
            <p:nvPr/>
          </p:nvGrpSpPr>
          <p:grpSpPr bwMode="auto">
            <a:xfrm>
              <a:off x="2661555" y="4446106"/>
              <a:ext cx="977484" cy="193795"/>
              <a:chOff x="876" y="2800"/>
              <a:chExt cx="642" cy="175"/>
            </a:xfrm>
          </p:grpSpPr>
          <p:sp>
            <p:nvSpPr>
              <p:cNvPr id="335" name="Rectangle 119"/>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6" name="Rectangle 120"/>
              <p:cNvSpPr>
                <a:spLocks noChangeArrowheads="1"/>
              </p:cNvSpPr>
              <p:nvPr/>
            </p:nvSpPr>
            <p:spPr bwMode="auto">
              <a:xfrm>
                <a:off x="945" y="2849"/>
                <a:ext cx="151" cy="78"/>
              </a:xfrm>
              <a:prstGeom prst="rect">
                <a:avLst/>
              </a:prstGeom>
              <a:solidFill>
                <a:srgbClr val="FFFFFF"/>
              </a:solidFill>
              <a:ln w="1270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7" name="Rectangle 121"/>
              <p:cNvSpPr>
                <a:spLocks noChangeArrowheads="1"/>
              </p:cNvSpPr>
              <p:nvPr/>
            </p:nvSpPr>
            <p:spPr bwMode="auto">
              <a:xfrm>
                <a:off x="1117" y="2818"/>
                <a:ext cx="124" cy="134"/>
              </a:xfrm>
              <a:prstGeom prst="rect">
                <a:avLst/>
              </a:prstGeom>
              <a:solidFill>
                <a:srgbClr val="FFFFFF"/>
              </a:solidFill>
              <a:ln w="1270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8" name="Rectangle 122"/>
              <p:cNvSpPr>
                <a:spLocks noChangeArrowheads="1"/>
              </p:cNvSpPr>
              <p:nvPr/>
            </p:nvSpPr>
            <p:spPr bwMode="auto">
              <a:xfrm>
                <a:off x="1263" y="2821"/>
                <a:ext cx="125" cy="135"/>
              </a:xfrm>
              <a:prstGeom prst="rect">
                <a:avLst/>
              </a:prstGeom>
              <a:solidFill>
                <a:srgbClr val="FFFFFF"/>
              </a:solidFill>
              <a:ln w="1270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9"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28" name="Group 118"/>
            <p:cNvGrpSpPr/>
            <p:nvPr/>
          </p:nvGrpSpPr>
          <p:grpSpPr bwMode="auto">
            <a:xfrm>
              <a:off x="2575415" y="4611758"/>
              <a:ext cx="977484" cy="193795"/>
              <a:chOff x="876" y="2800"/>
              <a:chExt cx="642" cy="175"/>
            </a:xfrm>
          </p:grpSpPr>
          <p:sp>
            <p:nvSpPr>
              <p:cNvPr id="329" name="Rectangle 119"/>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0" name="Rectangle 120"/>
              <p:cNvSpPr>
                <a:spLocks noChangeArrowheads="1"/>
              </p:cNvSpPr>
              <p:nvPr/>
            </p:nvSpPr>
            <p:spPr bwMode="auto">
              <a:xfrm>
                <a:off x="945" y="2849"/>
                <a:ext cx="151" cy="78"/>
              </a:xfrm>
              <a:prstGeom prst="rect">
                <a:avLst/>
              </a:prstGeom>
              <a:solidFill>
                <a:srgbClr val="FFFFFF"/>
              </a:solidFill>
              <a:ln w="1270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1" name="Rectangle 121"/>
              <p:cNvSpPr>
                <a:spLocks noChangeArrowheads="1"/>
              </p:cNvSpPr>
              <p:nvPr/>
            </p:nvSpPr>
            <p:spPr bwMode="auto">
              <a:xfrm>
                <a:off x="1117" y="2818"/>
                <a:ext cx="124" cy="134"/>
              </a:xfrm>
              <a:prstGeom prst="rect">
                <a:avLst/>
              </a:prstGeom>
              <a:solidFill>
                <a:srgbClr val="FFFFFF"/>
              </a:solidFill>
              <a:ln w="1270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2" name="Rectangle 122"/>
              <p:cNvSpPr>
                <a:spLocks noChangeArrowheads="1"/>
              </p:cNvSpPr>
              <p:nvPr/>
            </p:nvSpPr>
            <p:spPr bwMode="auto">
              <a:xfrm>
                <a:off x="1263" y="2821"/>
                <a:ext cx="125" cy="135"/>
              </a:xfrm>
              <a:prstGeom prst="rect">
                <a:avLst/>
              </a:prstGeom>
              <a:solidFill>
                <a:srgbClr val="FFFFFF"/>
              </a:solidFill>
              <a:ln w="1270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3"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 name="Group 11"/>
            <p:cNvGrpSpPr/>
            <p:nvPr/>
          </p:nvGrpSpPr>
          <p:grpSpPr>
            <a:xfrm>
              <a:off x="4623758" y="2166731"/>
              <a:ext cx="2290665" cy="2842592"/>
              <a:chOff x="4199689" y="2922105"/>
              <a:chExt cx="2290665" cy="2842592"/>
            </a:xfrm>
          </p:grpSpPr>
          <p:grpSp>
            <p:nvGrpSpPr>
              <p:cNvPr id="122" name="Group 121"/>
              <p:cNvGrpSpPr/>
              <p:nvPr/>
            </p:nvGrpSpPr>
            <p:grpSpPr>
              <a:xfrm>
                <a:off x="4802662" y="2922105"/>
                <a:ext cx="1687692" cy="1311965"/>
                <a:chOff x="1416732" y="5221357"/>
                <a:chExt cx="1687692" cy="1311965"/>
              </a:xfrm>
            </p:grpSpPr>
            <p:cxnSp>
              <p:nvCxnSpPr>
                <p:cNvPr id="123" name="Straight Connector 122"/>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1749287" y="5221357"/>
                  <a:ext cx="1200970" cy="1311965"/>
                  <a:chOff x="4426226" y="4479235"/>
                  <a:chExt cx="1200970" cy="1311965"/>
                </a:xfrm>
              </p:grpSpPr>
              <p:sp>
                <p:nvSpPr>
                  <p:cNvPr id="134" name="Rectangle 133"/>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TextBox 134"/>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0</a:t>
                    </a:r>
                  </a:p>
                </p:txBody>
              </p:sp>
            </p:grpSp>
            <p:sp>
              <p:nvSpPr>
                <p:cNvPr id="132" name="TextBox 131"/>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33" name="TextBox 132"/>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36" name="Group 135"/>
              <p:cNvGrpSpPr/>
              <p:nvPr/>
            </p:nvGrpSpPr>
            <p:grpSpPr>
              <a:xfrm>
                <a:off x="4716523" y="3140766"/>
                <a:ext cx="1687692" cy="1311965"/>
                <a:chOff x="1416732" y="5221357"/>
                <a:chExt cx="1687692" cy="1311965"/>
              </a:xfrm>
            </p:grpSpPr>
            <p:cxnSp>
              <p:nvCxnSpPr>
                <p:cNvPr id="137" name="Straight Connector 136"/>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p:cNvGrpSpPr/>
                <p:nvPr/>
              </p:nvGrpSpPr>
              <p:grpSpPr>
                <a:xfrm>
                  <a:off x="1749287" y="5221357"/>
                  <a:ext cx="1175002" cy="1311965"/>
                  <a:chOff x="4426226" y="4479235"/>
                  <a:chExt cx="1175002" cy="1311965"/>
                </a:xfrm>
              </p:grpSpPr>
              <p:sp>
                <p:nvSpPr>
                  <p:cNvPr id="148" name="Rectangle 147"/>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TextBox 148"/>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1</a:t>
                    </a:r>
                  </a:p>
                </p:txBody>
              </p:sp>
            </p:grpSp>
            <p:sp>
              <p:nvSpPr>
                <p:cNvPr id="146" name="TextBox 145"/>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47" name="TextBox 146"/>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50" name="Group 149"/>
              <p:cNvGrpSpPr/>
              <p:nvPr/>
            </p:nvGrpSpPr>
            <p:grpSpPr>
              <a:xfrm>
                <a:off x="4630384" y="3359427"/>
                <a:ext cx="1687692" cy="1311965"/>
                <a:chOff x="1416732" y="5221357"/>
                <a:chExt cx="1687692" cy="1311965"/>
              </a:xfrm>
            </p:grpSpPr>
            <p:cxnSp>
              <p:nvCxnSpPr>
                <p:cNvPr id="151" name="Straight Connector 150"/>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9" name="Group 158"/>
                <p:cNvGrpSpPr/>
                <p:nvPr/>
              </p:nvGrpSpPr>
              <p:grpSpPr>
                <a:xfrm>
                  <a:off x="1749287" y="5221357"/>
                  <a:ext cx="1175002" cy="1311965"/>
                  <a:chOff x="4426226" y="4479235"/>
                  <a:chExt cx="1175002" cy="1311965"/>
                </a:xfrm>
              </p:grpSpPr>
              <p:sp>
                <p:nvSpPr>
                  <p:cNvPr id="162" name="Rectangle 161"/>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2</a:t>
                    </a:r>
                  </a:p>
                </p:txBody>
              </p:sp>
            </p:grpSp>
            <p:sp>
              <p:nvSpPr>
                <p:cNvPr id="160" name="TextBox 159"/>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61" name="TextBox 160"/>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64" name="Group 163"/>
              <p:cNvGrpSpPr/>
              <p:nvPr/>
            </p:nvGrpSpPr>
            <p:grpSpPr>
              <a:xfrm>
                <a:off x="4544245" y="3578088"/>
                <a:ext cx="1687692" cy="1311965"/>
                <a:chOff x="1416732" y="5221357"/>
                <a:chExt cx="1687692" cy="1311965"/>
              </a:xfrm>
            </p:grpSpPr>
            <p:cxnSp>
              <p:nvCxnSpPr>
                <p:cNvPr id="165" name="Straight Connector 164"/>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3" name="Group 172"/>
                <p:cNvGrpSpPr/>
                <p:nvPr/>
              </p:nvGrpSpPr>
              <p:grpSpPr>
                <a:xfrm>
                  <a:off x="1749287" y="5221357"/>
                  <a:ext cx="1175002" cy="1311965"/>
                  <a:chOff x="4426226" y="4479235"/>
                  <a:chExt cx="1175002" cy="1311965"/>
                </a:xfrm>
              </p:grpSpPr>
              <p:sp>
                <p:nvSpPr>
                  <p:cNvPr id="176" name="Rectangle 175"/>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TextBox 176"/>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3</a:t>
                    </a:r>
                  </a:p>
                </p:txBody>
              </p:sp>
            </p:grpSp>
            <p:sp>
              <p:nvSpPr>
                <p:cNvPr id="174" name="TextBox 173"/>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75" name="TextBox 174"/>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78" name="Group 177"/>
              <p:cNvGrpSpPr/>
              <p:nvPr/>
            </p:nvGrpSpPr>
            <p:grpSpPr>
              <a:xfrm>
                <a:off x="4458106" y="3796749"/>
                <a:ext cx="1687692" cy="1311965"/>
                <a:chOff x="1416732" y="5221357"/>
                <a:chExt cx="1687692" cy="1311965"/>
              </a:xfrm>
            </p:grpSpPr>
            <p:cxnSp>
              <p:nvCxnSpPr>
                <p:cNvPr id="179" name="Straight Connector 178"/>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7" name="Group 186"/>
                <p:cNvGrpSpPr/>
                <p:nvPr/>
              </p:nvGrpSpPr>
              <p:grpSpPr>
                <a:xfrm>
                  <a:off x="1749287" y="5221357"/>
                  <a:ext cx="1175002" cy="1311965"/>
                  <a:chOff x="4426226" y="4479235"/>
                  <a:chExt cx="1175002" cy="1311965"/>
                </a:xfrm>
              </p:grpSpPr>
              <p:sp>
                <p:nvSpPr>
                  <p:cNvPr id="190" name="Rectangle 189"/>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TextBox 190"/>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4</a:t>
                    </a:r>
                  </a:p>
                </p:txBody>
              </p:sp>
            </p:grpSp>
            <p:sp>
              <p:nvSpPr>
                <p:cNvPr id="188" name="TextBox 187"/>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89" name="TextBox 188"/>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192" name="Group 191"/>
              <p:cNvGrpSpPr/>
              <p:nvPr/>
            </p:nvGrpSpPr>
            <p:grpSpPr>
              <a:xfrm>
                <a:off x="4371967" y="4015410"/>
                <a:ext cx="1687692" cy="1311965"/>
                <a:chOff x="1416732" y="5221357"/>
                <a:chExt cx="1687692" cy="1311965"/>
              </a:xfrm>
            </p:grpSpPr>
            <p:cxnSp>
              <p:nvCxnSpPr>
                <p:cNvPr id="193" name="Straight Connector 192"/>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a:xfrm>
                  <a:off x="1749287" y="5221357"/>
                  <a:ext cx="1175002" cy="1311965"/>
                  <a:chOff x="4426226" y="4479235"/>
                  <a:chExt cx="1175002" cy="1311965"/>
                </a:xfrm>
              </p:grpSpPr>
              <p:sp>
                <p:nvSpPr>
                  <p:cNvPr id="204" name="Rectangle 203"/>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TextBox 204"/>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5</a:t>
                    </a:r>
                  </a:p>
                </p:txBody>
              </p:sp>
            </p:grpSp>
            <p:sp>
              <p:nvSpPr>
                <p:cNvPr id="202" name="TextBox 201"/>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203" name="TextBox 202"/>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206" name="Group 205"/>
              <p:cNvGrpSpPr/>
              <p:nvPr/>
            </p:nvGrpSpPr>
            <p:grpSpPr>
              <a:xfrm>
                <a:off x="4285828" y="4234071"/>
                <a:ext cx="1687692" cy="1311965"/>
                <a:chOff x="1416732" y="5221357"/>
                <a:chExt cx="1687692" cy="1311965"/>
              </a:xfrm>
            </p:grpSpPr>
            <p:cxnSp>
              <p:nvCxnSpPr>
                <p:cNvPr id="207" name="Straight Connector 206"/>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5" name="Group 214"/>
                <p:cNvGrpSpPr/>
                <p:nvPr/>
              </p:nvGrpSpPr>
              <p:grpSpPr>
                <a:xfrm>
                  <a:off x="1749287" y="5221357"/>
                  <a:ext cx="1175002" cy="1311965"/>
                  <a:chOff x="4426226" y="4479235"/>
                  <a:chExt cx="1175002" cy="1311965"/>
                </a:xfrm>
              </p:grpSpPr>
              <p:sp>
                <p:nvSpPr>
                  <p:cNvPr id="218" name="Rectangle 217"/>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TextBox 218"/>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6</a:t>
                    </a:r>
                  </a:p>
                </p:txBody>
              </p:sp>
            </p:grpSp>
            <p:sp>
              <p:nvSpPr>
                <p:cNvPr id="216" name="TextBox 215"/>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217" name="TextBox 216"/>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220" name="Group 219"/>
              <p:cNvGrpSpPr/>
              <p:nvPr/>
            </p:nvGrpSpPr>
            <p:grpSpPr>
              <a:xfrm>
                <a:off x="4199689" y="4452732"/>
                <a:ext cx="1687692" cy="1311965"/>
                <a:chOff x="1416732" y="5221357"/>
                <a:chExt cx="1687692" cy="1311965"/>
              </a:xfrm>
            </p:grpSpPr>
            <p:cxnSp>
              <p:nvCxnSpPr>
                <p:cNvPr id="221" name="Straight Connector 220"/>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8" name="Group 247"/>
                <p:cNvGrpSpPr/>
                <p:nvPr/>
              </p:nvGrpSpPr>
              <p:grpSpPr>
                <a:xfrm>
                  <a:off x="1749287" y="5221357"/>
                  <a:ext cx="1200970" cy="1311965"/>
                  <a:chOff x="4426226" y="4479235"/>
                  <a:chExt cx="1200970" cy="1311965"/>
                </a:xfrm>
              </p:grpSpPr>
              <p:sp>
                <p:nvSpPr>
                  <p:cNvPr id="251" name="Rectangle 250"/>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TextBox 251"/>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7</a:t>
                    </a:r>
                  </a:p>
                </p:txBody>
              </p:sp>
            </p:grpSp>
            <p:sp>
              <p:nvSpPr>
                <p:cNvPr id="249" name="TextBox 248"/>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250" name="TextBox 249"/>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grpSp>
          <p:nvGrpSpPr>
            <p:cNvPr id="276" name="Group 148"/>
            <p:cNvGrpSpPr/>
            <p:nvPr/>
          </p:nvGrpSpPr>
          <p:grpSpPr bwMode="auto">
            <a:xfrm>
              <a:off x="7458844" y="4535520"/>
              <a:ext cx="799405" cy="236966"/>
              <a:chOff x="453" y="3465"/>
              <a:chExt cx="561" cy="136"/>
            </a:xfrm>
          </p:grpSpPr>
          <p:sp>
            <p:nvSpPr>
              <p:cNvPr id="277" name="Rectangle 149"/>
              <p:cNvSpPr>
                <a:spLocks noChangeArrowheads="1"/>
              </p:cNvSpPr>
              <p:nvPr/>
            </p:nvSpPr>
            <p:spPr bwMode="auto">
              <a:xfrm>
                <a:off x="496" y="3465"/>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8" name="Rectangle 150"/>
              <p:cNvSpPr>
                <a:spLocks noChangeArrowheads="1"/>
              </p:cNvSpPr>
              <p:nvPr/>
            </p:nvSpPr>
            <p:spPr bwMode="auto">
              <a:xfrm>
                <a:off x="769" y="3504"/>
                <a:ext cx="132" cy="61"/>
              </a:xfrm>
              <a:prstGeom prst="rect">
                <a:avLst/>
              </a:prstGeom>
              <a:solidFill>
                <a:srgbClr val="FFFFFF"/>
              </a:solidFill>
              <a:ln w="158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9" name="Rectangle 151"/>
              <p:cNvSpPr>
                <a:spLocks noChangeArrowheads="1"/>
              </p:cNvSpPr>
              <p:nvPr/>
            </p:nvSpPr>
            <p:spPr bwMode="auto">
              <a:xfrm>
                <a:off x="642" y="3481"/>
                <a:ext cx="108" cy="104"/>
              </a:xfrm>
              <a:prstGeom prst="rect">
                <a:avLst/>
              </a:prstGeom>
              <a:solidFill>
                <a:srgbClr val="FFFFFF"/>
              </a:solidFill>
              <a:ln w="158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0" name="Rectangle 152"/>
              <p:cNvSpPr>
                <a:spLocks noChangeArrowheads="1"/>
              </p:cNvSpPr>
              <p:nvPr/>
            </p:nvSpPr>
            <p:spPr bwMode="auto">
              <a:xfrm>
                <a:off x="515" y="3478"/>
                <a:ext cx="108" cy="105"/>
              </a:xfrm>
              <a:prstGeom prst="rect">
                <a:avLst/>
              </a:prstGeom>
              <a:solidFill>
                <a:srgbClr val="FFFFFF"/>
              </a:solidFill>
              <a:ln w="158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1" name="Line 153"/>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cxnSp>
          <p:nvCxnSpPr>
            <p:cNvPr id="16" name="Straight Connector 15"/>
            <p:cNvCxnSpPr/>
            <p:nvPr/>
          </p:nvCxnSpPr>
          <p:spPr>
            <a:xfrm flipH="1">
              <a:off x="4374532" y="2250005"/>
              <a:ext cx="1064231" cy="29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a:off x="4379613" y="2473015"/>
              <a:ext cx="975008" cy="70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H="1" flipV="1">
              <a:off x="4374532" y="2542460"/>
              <a:ext cx="887706" cy="145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flipV="1">
              <a:off x="4383143" y="2539506"/>
              <a:ext cx="803404" cy="366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flipV="1">
              <a:off x="4374532" y="2542460"/>
              <a:ext cx="721772" cy="582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H="1" flipV="1">
              <a:off x="4379613" y="2543036"/>
              <a:ext cx="630409" cy="796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H="1" flipV="1">
              <a:off x="4374532" y="2542460"/>
              <a:ext cx="554878" cy="1023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flipH="1" flipV="1">
              <a:off x="4374532" y="2542460"/>
              <a:ext cx="463674" cy="1239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H="1" flipV="1">
              <a:off x="6814697" y="3196191"/>
              <a:ext cx="643514" cy="145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281" idx="0"/>
            </p:cNvCxnSpPr>
            <p:nvPr/>
          </p:nvCxnSpPr>
          <p:spPr>
            <a:xfrm flipH="1" flipV="1">
              <a:off x="6730554" y="3415671"/>
              <a:ext cx="728290" cy="1238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281" idx="0"/>
            </p:cNvCxnSpPr>
            <p:nvPr/>
          </p:nvCxnSpPr>
          <p:spPr>
            <a:xfrm flipH="1" flipV="1">
              <a:off x="6653472" y="3638681"/>
              <a:ext cx="805372" cy="1015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281" idx="0"/>
            </p:cNvCxnSpPr>
            <p:nvPr/>
          </p:nvCxnSpPr>
          <p:spPr>
            <a:xfrm flipH="1" flipV="1">
              <a:off x="6569330" y="3858161"/>
              <a:ext cx="889514" cy="7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281" idx="0"/>
            </p:cNvCxnSpPr>
            <p:nvPr/>
          </p:nvCxnSpPr>
          <p:spPr>
            <a:xfrm flipH="1" flipV="1">
              <a:off x="6478128" y="4074111"/>
              <a:ext cx="980716" cy="579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281" idx="0"/>
            </p:cNvCxnSpPr>
            <p:nvPr/>
          </p:nvCxnSpPr>
          <p:spPr>
            <a:xfrm flipH="1" flipV="1">
              <a:off x="6390458" y="4290061"/>
              <a:ext cx="1068386" cy="36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281" idx="0"/>
            </p:cNvCxnSpPr>
            <p:nvPr/>
          </p:nvCxnSpPr>
          <p:spPr>
            <a:xfrm flipH="1" flipV="1">
              <a:off x="6299258" y="4509543"/>
              <a:ext cx="1159586" cy="144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6218650" y="4657807"/>
              <a:ext cx="1228969" cy="782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22" name="Group 118"/>
            <p:cNvGrpSpPr/>
            <p:nvPr/>
          </p:nvGrpSpPr>
          <p:grpSpPr bwMode="auto">
            <a:xfrm>
              <a:off x="2502527" y="4777410"/>
              <a:ext cx="977484" cy="193795"/>
              <a:chOff x="876" y="2800"/>
              <a:chExt cx="642" cy="175"/>
            </a:xfrm>
          </p:grpSpPr>
          <p:sp>
            <p:nvSpPr>
              <p:cNvPr id="323" name="Rectangle 119"/>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4" name="Rectangle 120"/>
              <p:cNvSpPr>
                <a:spLocks noChangeArrowheads="1"/>
              </p:cNvSpPr>
              <p:nvPr/>
            </p:nvSpPr>
            <p:spPr bwMode="auto">
              <a:xfrm>
                <a:off x="945" y="2849"/>
                <a:ext cx="151" cy="78"/>
              </a:xfrm>
              <a:prstGeom prst="rect">
                <a:avLst/>
              </a:prstGeom>
              <a:solidFill>
                <a:srgbClr val="FFFFFF"/>
              </a:solidFill>
              <a:ln w="1270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5" name="Rectangle 121"/>
              <p:cNvSpPr>
                <a:spLocks noChangeArrowheads="1"/>
              </p:cNvSpPr>
              <p:nvPr/>
            </p:nvSpPr>
            <p:spPr bwMode="auto">
              <a:xfrm>
                <a:off x="1117" y="2821"/>
                <a:ext cx="124" cy="134"/>
              </a:xfrm>
              <a:prstGeom prst="rect">
                <a:avLst/>
              </a:prstGeom>
              <a:solidFill>
                <a:srgbClr val="FFFFFF"/>
              </a:solidFill>
              <a:ln w="1270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6" name="Rectangle 122"/>
              <p:cNvSpPr>
                <a:spLocks noChangeArrowheads="1"/>
              </p:cNvSpPr>
              <p:nvPr/>
            </p:nvSpPr>
            <p:spPr bwMode="auto">
              <a:xfrm>
                <a:off x="1263" y="2821"/>
                <a:ext cx="125" cy="135"/>
              </a:xfrm>
              <a:prstGeom prst="rect">
                <a:avLst/>
              </a:prstGeom>
              <a:solidFill>
                <a:srgbClr val="FFFFFF"/>
              </a:solidFill>
              <a:ln w="1270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7"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6" name="Group 35"/>
            <p:cNvGrpSpPr/>
            <p:nvPr/>
          </p:nvGrpSpPr>
          <p:grpSpPr>
            <a:xfrm>
              <a:off x="3507269" y="2955235"/>
              <a:ext cx="216590" cy="413440"/>
              <a:chOff x="3507269" y="2955235"/>
              <a:chExt cx="216590" cy="413440"/>
            </a:xfrm>
          </p:grpSpPr>
          <p:sp>
            <p:nvSpPr>
              <p:cNvPr id="33" name="Oval 32"/>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0" name="Oval 339"/>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1" name="Oval 340"/>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2" name="Group 341"/>
            <p:cNvGrpSpPr/>
            <p:nvPr/>
          </p:nvGrpSpPr>
          <p:grpSpPr>
            <a:xfrm>
              <a:off x="3177069" y="3850585"/>
              <a:ext cx="216590" cy="413440"/>
              <a:chOff x="3507269" y="2955235"/>
              <a:chExt cx="216590" cy="413440"/>
            </a:xfrm>
          </p:grpSpPr>
          <p:sp>
            <p:nvSpPr>
              <p:cNvPr id="343" name="Oval 342"/>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Oval 343"/>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Oval 344"/>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6" name="Group 118"/>
            <p:cNvGrpSpPr/>
            <p:nvPr/>
          </p:nvGrpSpPr>
          <p:grpSpPr bwMode="auto">
            <a:xfrm>
              <a:off x="3399128" y="2453587"/>
              <a:ext cx="977484" cy="193795"/>
              <a:chOff x="876" y="2800"/>
              <a:chExt cx="642" cy="175"/>
            </a:xfrm>
          </p:grpSpPr>
          <p:sp>
            <p:nvSpPr>
              <p:cNvPr id="347" name="Rectangle 119"/>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8" name="Rectangle 120"/>
              <p:cNvSpPr>
                <a:spLocks noChangeArrowheads="1"/>
              </p:cNvSpPr>
              <p:nvPr/>
            </p:nvSpPr>
            <p:spPr bwMode="auto">
              <a:xfrm>
                <a:off x="945" y="2849"/>
                <a:ext cx="151" cy="78"/>
              </a:xfrm>
              <a:prstGeom prst="rect">
                <a:avLst/>
              </a:prstGeom>
              <a:solidFill>
                <a:srgbClr val="FFFFFF"/>
              </a:solidFill>
              <a:ln w="1270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9" name="Rectangle 121"/>
              <p:cNvSpPr>
                <a:spLocks noChangeArrowheads="1"/>
              </p:cNvSpPr>
              <p:nvPr/>
            </p:nvSpPr>
            <p:spPr bwMode="auto">
              <a:xfrm>
                <a:off x="1117" y="2821"/>
                <a:ext cx="124" cy="134"/>
              </a:xfrm>
              <a:prstGeom prst="rect">
                <a:avLst/>
              </a:prstGeom>
              <a:solidFill>
                <a:srgbClr val="FFFFFF"/>
              </a:solidFill>
              <a:ln w="1270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0" name="Rectangle 122"/>
              <p:cNvSpPr>
                <a:spLocks noChangeArrowheads="1"/>
              </p:cNvSpPr>
              <p:nvPr/>
            </p:nvSpPr>
            <p:spPr bwMode="auto">
              <a:xfrm>
                <a:off x="1263" y="2821"/>
                <a:ext cx="125" cy="135"/>
              </a:xfrm>
              <a:prstGeom prst="rect">
                <a:avLst/>
              </a:prstGeom>
              <a:solidFill>
                <a:srgbClr val="FFFFFF"/>
              </a:solidFill>
              <a:ln w="1270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1"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52" name="Group 351"/>
            <p:cNvGrpSpPr/>
            <p:nvPr/>
          </p:nvGrpSpPr>
          <p:grpSpPr>
            <a:xfrm>
              <a:off x="8205165" y="3160644"/>
              <a:ext cx="216590" cy="413440"/>
              <a:chOff x="3507269" y="2955235"/>
              <a:chExt cx="216590" cy="413440"/>
            </a:xfrm>
          </p:grpSpPr>
          <p:sp>
            <p:nvSpPr>
              <p:cNvPr id="353" name="Oval 352"/>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Oval 353"/>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Oval 354"/>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56" name="Group 355"/>
            <p:cNvGrpSpPr/>
            <p:nvPr/>
          </p:nvGrpSpPr>
          <p:grpSpPr>
            <a:xfrm>
              <a:off x="7874965" y="4055994"/>
              <a:ext cx="216590" cy="413440"/>
              <a:chOff x="3507269" y="2955235"/>
              <a:chExt cx="216590" cy="413440"/>
            </a:xfrm>
          </p:grpSpPr>
          <p:sp>
            <p:nvSpPr>
              <p:cNvPr id="357" name="Oval 356"/>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 name="Oval 357"/>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9" name="Oval 358"/>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66" name="Group 148"/>
            <p:cNvGrpSpPr/>
            <p:nvPr/>
          </p:nvGrpSpPr>
          <p:grpSpPr bwMode="auto">
            <a:xfrm>
              <a:off x="8207592" y="2673589"/>
              <a:ext cx="799405" cy="236966"/>
              <a:chOff x="453" y="3465"/>
              <a:chExt cx="561" cy="136"/>
            </a:xfrm>
          </p:grpSpPr>
          <p:sp>
            <p:nvSpPr>
              <p:cNvPr id="367" name="Rectangle 149"/>
              <p:cNvSpPr>
                <a:spLocks noChangeArrowheads="1"/>
              </p:cNvSpPr>
              <p:nvPr/>
            </p:nvSpPr>
            <p:spPr bwMode="auto">
              <a:xfrm>
                <a:off x="496" y="3465"/>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8" name="Rectangle 150"/>
              <p:cNvSpPr>
                <a:spLocks noChangeArrowheads="1"/>
              </p:cNvSpPr>
              <p:nvPr/>
            </p:nvSpPr>
            <p:spPr bwMode="auto">
              <a:xfrm>
                <a:off x="769" y="3504"/>
                <a:ext cx="132" cy="61"/>
              </a:xfrm>
              <a:prstGeom prst="rect">
                <a:avLst/>
              </a:prstGeom>
              <a:solidFill>
                <a:srgbClr val="FFFFFF"/>
              </a:solidFill>
              <a:ln w="158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9" name="Rectangle 151"/>
              <p:cNvSpPr>
                <a:spLocks noChangeArrowheads="1"/>
              </p:cNvSpPr>
              <p:nvPr/>
            </p:nvSpPr>
            <p:spPr bwMode="auto">
              <a:xfrm>
                <a:off x="642" y="3481"/>
                <a:ext cx="108" cy="104"/>
              </a:xfrm>
              <a:prstGeom prst="rect">
                <a:avLst/>
              </a:prstGeom>
              <a:solidFill>
                <a:srgbClr val="FFFFFF"/>
              </a:solidFill>
              <a:ln w="158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0" name="Rectangle 152"/>
              <p:cNvSpPr>
                <a:spLocks noChangeArrowheads="1"/>
              </p:cNvSpPr>
              <p:nvPr/>
            </p:nvSpPr>
            <p:spPr bwMode="auto">
              <a:xfrm>
                <a:off x="515" y="3478"/>
                <a:ext cx="108" cy="105"/>
              </a:xfrm>
              <a:prstGeom prst="rect">
                <a:avLst/>
              </a:prstGeom>
              <a:solidFill>
                <a:srgbClr val="FFFFFF"/>
              </a:solidFill>
              <a:ln w="158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1" name="Line 153"/>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372" name="Content Placeholder 2"/>
          <p:cNvSpPr txBox="1"/>
          <p:nvPr/>
        </p:nvSpPr>
        <p:spPr>
          <a:xfrm>
            <a:off x="942537" y="2612461"/>
            <a:ext cx="4009292" cy="35681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76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Cisco CRS router:</a:t>
            </a:r>
          </a:p>
          <a:p>
            <a:pPr marL="695325" marR="0" lvl="1" indent="-28765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basic unit: 8 switching planes</a:t>
            </a:r>
          </a:p>
          <a:p>
            <a:pPr marL="695325" marR="0" lvl="1" indent="-28765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plane: 3-stage interconnection network</a:t>
            </a:r>
          </a:p>
          <a:p>
            <a:pPr marL="695325" marR="0" lvl="1" indent="-28765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up to 100’s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Tbps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switching capacity</a:t>
            </a:r>
          </a:p>
        </p:txBody>
      </p:sp>
      <p:pic>
        <p:nvPicPr>
          <p:cNvPr id="4" name="Picture 3"/>
          <p:cNvPicPr>
            <a:picLocks noChangeAspect="1"/>
          </p:cNvPicPr>
          <p:nvPr/>
        </p:nvPicPr>
        <p:blipFill>
          <a:blip r:embed="rId3"/>
          <a:stretch>
            <a:fillRect/>
          </a:stretch>
        </p:blipFill>
        <p:spPr>
          <a:xfrm>
            <a:off x="8036909" y="4890993"/>
            <a:ext cx="937683" cy="733606"/>
          </a:xfrm>
          <a:prstGeom prst="rect">
            <a:avLst/>
          </a:prstGeom>
        </p:spPr>
      </p:pic>
      <p:sp>
        <p:nvSpPr>
          <p:cNvPr id="223"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dissolve">
                                      <p:cBhvr>
                                        <p:cTn id="7"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8812"/>
            <a:ext cx="10515600" cy="894622"/>
          </a:xfrm>
        </p:spPr>
        <p:txBody>
          <a:bodyPr>
            <a:normAutofit/>
          </a:bodyPr>
          <a:lstStyle/>
          <a:p>
            <a:r>
              <a:rPr lang="zh-CN" altLang="en-US" sz="4800" dirty="0">
                <a:latin typeface="+mn-ea"/>
                <a:ea typeface="+mn-ea"/>
              </a:rPr>
              <a:t>何处出现排队</a:t>
            </a:r>
            <a:endParaRPr lang="en-US" sz="4800" dirty="0">
              <a:latin typeface="+mn-ea"/>
              <a:ea typeface="+mn-ea"/>
            </a:endParaRPr>
          </a:p>
        </p:txBody>
      </p:sp>
      <p:grpSp>
        <p:nvGrpSpPr>
          <p:cNvPr id="11" name="Group 60"/>
          <p:cNvGrpSpPr/>
          <p:nvPr/>
        </p:nvGrpSpPr>
        <p:grpSpPr bwMode="auto">
          <a:xfrm>
            <a:off x="2813441" y="3034472"/>
            <a:ext cx="1609725" cy="2343150"/>
            <a:chOff x="2418" y="1882"/>
            <a:chExt cx="1014" cy="1476"/>
          </a:xfrm>
          <a:effectLst>
            <a:outerShdw blurRad="50800" dist="38100" dir="2700000" algn="tl" rotWithShape="0">
              <a:prstClr val="black">
                <a:alpha val="40000"/>
              </a:prstClr>
            </a:outerShdw>
          </a:effectLst>
        </p:grpSpPr>
        <p:sp>
          <p:nvSpPr>
            <p:cNvPr id="12"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3" name="Text Box 48"/>
            <p:cNvSpPr txBox="1">
              <a:spLocks noChangeArrowheads="1"/>
            </p:cNvSpPr>
            <p:nvPr/>
          </p:nvSpPr>
          <p:spPr bwMode="auto">
            <a:xfrm>
              <a:off x="2528" y="2328"/>
              <a:ext cx="791"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high-speed </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switching</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Fabric</a:t>
              </a:r>
            </a:p>
            <a:p>
              <a:pPr marL="0" marR="0" lvl="0" indent="0" algn="ctr" defTabSz="914400" rtl="0" eaLnBrk="1" fontAlgn="auto" latinLnBrk="0" hangingPunct="1">
                <a:lnSpc>
                  <a:spcPct val="85000"/>
                </a:lnSpc>
                <a:spcBef>
                  <a:spcPts val="0"/>
                </a:spcBef>
                <a:spcAft>
                  <a:spcPts val="0"/>
                </a:spcAft>
                <a:buClrTx/>
                <a:buSzTx/>
                <a:buFontTx/>
                <a:buNone/>
                <a:defRPr/>
              </a:pPr>
              <a:r>
                <a:rPr lang="zh-CN" altLang="en-US" sz="1800" b="1" dirty="0">
                  <a:solidFill>
                    <a:srgbClr val="010F90"/>
                  </a:solidFill>
                  <a:latin typeface="Times New Roman" panose="02020603050405020304" pitchFamily="18" charset="0"/>
                  <a:ea typeface="+mn-ea"/>
                  <a:cs typeface="Times New Roman" panose="02020603050405020304" pitchFamily="18" charset="0"/>
                </a:rPr>
                <a:t>交换结构</a:t>
              </a:r>
              <a:endParaRPr kumimoji="0" lang="en-US" altLang="en-US" sz="1800" b="1" i="0"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grpSp>
      <p:grpSp>
        <p:nvGrpSpPr>
          <p:cNvPr id="3" name="Group 2"/>
          <p:cNvGrpSpPr/>
          <p:nvPr/>
        </p:nvGrpSpPr>
        <p:grpSpPr>
          <a:xfrm>
            <a:off x="2830904" y="2072447"/>
            <a:ext cx="1590675" cy="1090613"/>
            <a:chOff x="4342365" y="2504247"/>
            <a:chExt cx="1590675" cy="1090613"/>
          </a:xfrm>
        </p:grpSpPr>
        <p:sp>
          <p:nvSpPr>
            <p:cNvPr id="14" name="Rectangle 46"/>
            <p:cNvSpPr>
              <a:spLocks noChangeArrowheads="1"/>
            </p:cNvSpPr>
            <p:nvPr/>
          </p:nvSpPr>
          <p:spPr bwMode="auto">
            <a:xfrm>
              <a:off x="4342365" y="2504247"/>
              <a:ext cx="1590675" cy="647700"/>
            </a:xfrm>
            <a:prstGeom prst="rect">
              <a:avLst/>
            </a:prstGeom>
            <a:solidFill>
              <a:schemeClr val="bg1"/>
            </a:solidFill>
            <a:ln w="28575">
              <a:solidFill>
                <a:srgbClr val="FF0000"/>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 name="Text Box 47"/>
            <p:cNvSpPr txBox="1">
              <a:spLocks noChangeArrowheads="1"/>
            </p:cNvSpPr>
            <p:nvPr/>
          </p:nvSpPr>
          <p:spPr bwMode="auto">
            <a:xfrm>
              <a:off x="4579128" y="2545522"/>
              <a:ext cx="1069524"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routing </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processor</a:t>
              </a:r>
            </a:p>
          </p:txBody>
        </p:sp>
        <p:sp>
          <p:nvSpPr>
            <p:cNvPr id="16" name="Line 50"/>
            <p:cNvSpPr>
              <a:spLocks noChangeShapeType="1"/>
            </p:cNvSpPr>
            <p:nvPr/>
          </p:nvSpPr>
          <p:spPr bwMode="auto">
            <a:xfrm>
              <a:off x="5071027" y="3023360"/>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17" name="Group 17"/>
          <p:cNvGrpSpPr/>
          <p:nvPr/>
        </p:nvGrpSpPr>
        <p:grpSpPr bwMode="auto">
          <a:xfrm>
            <a:off x="770329" y="3048760"/>
            <a:ext cx="2033587" cy="566737"/>
            <a:chOff x="930" y="1989"/>
            <a:chExt cx="1482" cy="357"/>
          </a:xfrm>
        </p:grpSpPr>
        <p:sp>
          <p:nvSpPr>
            <p:cNvPr id="18"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6"/>
            <p:cNvSpPr>
              <a:spLocks noChangeArrowheads="1"/>
            </p:cNvSpPr>
            <p:nvPr/>
          </p:nvSpPr>
          <p:spPr bwMode="auto">
            <a:xfrm>
              <a:off x="1582" y="2025"/>
              <a:ext cx="273" cy="274"/>
            </a:xfrm>
            <a:prstGeom prst="rect">
              <a:avLst/>
            </a:prstGeom>
            <a:solidFill>
              <a:schemeClr val="bg1"/>
            </a:solidFill>
            <a:ln w="28575">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Line 16"/>
            <p:cNvSpPr>
              <a:spLocks noChangeShapeType="1"/>
            </p:cNvSpPr>
            <p:nvPr/>
          </p:nvSpPr>
          <p:spPr bwMode="auto">
            <a:xfrm>
              <a:off x="930" y="2169"/>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23" name="Group 18"/>
          <p:cNvGrpSpPr/>
          <p:nvPr/>
        </p:nvGrpSpPr>
        <p:grpSpPr bwMode="auto">
          <a:xfrm>
            <a:off x="759216" y="4787072"/>
            <a:ext cx="2058988" cy="566738"/>
            <a:chOff x="930" y="1989"/>
            <a:chExt cx="1482" cy="357"/>
          </a:xfrm>
        </p:grpSpPr>
        <p:sp>
          <p:nvSpPr>
            <p:cNvPr id="24"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21"/>
            <p:cNvSpPr>
              <a:spLocks noChangeArrowheads="1"/>
            </p:cNvSpPr>
            <p:nvPr/>
          </p:nvSpPr>
          <p:spPr bwMode="auto">
            <a:xfrm>
              <a:off x="1582" y="2025"/>
              <a:ext cx="273" cy="274"/>
            </a:xfrm>
            <a:prstGeom prst="rect">
              <a:avLst/>
            </a:prstGeom>
            <a:solidFill>
              <a:schemeClr val="bg1"/>
            </a:solidFill>
            <a:ln w="28575">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8" name="Line 23"/>
            <p:cNvSpPr>
              <a:spLocks noChangeShapeType="1"/>
            </p:cNvSpPr>
            <p:nvPr/>
          </p:nvSpPr>
          <p:spPr bwMode="auto">
            <a:xfrm>
              <a:off x="930" y="2169"/>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29" name="Group 29"/>
          <p:cNvGrpSpPr/>
          <p:nvPr/>
        </p:nvGrpSpPr>
        <p:grpSpPr bwMode="auto">
          <a:xfrm rot="2656396">
            <a:off x="1389454" y="3939347"/>
            <a:ext cx="546100" cy="546100"/>
            <a:chOff x="354" y="2715"/>
            <a:chExt cx="344" cy="344"/>
          </a:xfrm>
        </p:grpSpPr>
        <p:sp>
          <p:nvSpPr>
            <p:cNvPr id="30" name="Oval 25"/>
            <p:cNvSpPr>
              <a:spLocks noChangeArrowheads="1"/>
            </p:cNvSpPr>
            <p:nvPr/>
          </p:nvSpPr>
          <p:spPr bwMode="auto">
            <a:xfrm>
              <a:off x="352" y="2715"/>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 name="Oval 26"/>
            <p:cNvSpPr>
              <a:spLocks noChangeArrowheads="1"/>
            </p:cNvSpPr>
            <p:nvPr/>
          </p:nvSpPr>
          <p:spPr bwMode="auto">
            <a:xfrm>
              <a:off x="450" y="2811"/>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2" name="Oval 27"/>
            <p:cNvSpPr>
              <a:spLocks noChangeArrowheads="1"/>
            </p:cNvSpPr>
            <p:nvPr/>
          </p:nvSpPr>
          <p:spPr bwMode="auto">
            <a:xfrm>
              <a:off x="545" y="2907"/>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3" name="Oval 28"/>
            <p:cNvSpPr>
              <a:spLocks noChangeArrowheads="1"/>
            </p:cNvSpPr>
            <p:nvPr/>
          </p:nvSpPr>
          <p:spPr bwMode="auto">
            <a:xfrm>
              <a:off x="640" y="3003"/>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34" name="Text Box 57"/>
          <p:cNvSpPr txBox="1">
            <a:spLocks noChangeArrowheads="1"/>
          </p:cNvSpPr>
          <p:nvPr/>
        </p:nvSpPr>
        <p:spPr bwMode="auto">
          <a:xfrm>
            <a:off x="736086" y="5433185"/>
            <a:ext cx="17876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router input ports</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rgbClr val="010F90"/>
                </a:solidFill>
                <a:latin typeface="Times New Roman" panose="02020603050405020304" pitchFamily="18" charset="0"/>
                <a:ea typeface="+mn-ea"/>
                <a:cs typeface="Times New Roman" panose="02020603050405020304" pitchFamily="18" charset="0"/>
              </a:rPr>
              <a:t>输入端口</a:t>
            </a:r>
            <a:endParaRPr kumimoji="0" lang="en-US" altLang="en-US" sz="1800" b="1" i="0"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grpSp>
        <p:nvGrpSpPr>
          <p:cNvPr id="35" name="Group 37"/>
          <p:cNvGrpSpPr/>
          <p:nvPr/>
        </p:nvGrpSpPr>
        <p:grpSpPr bwMode="auto">
          <a:xfrm>
            <a:off x="4370779" y="3053522"/>
            <a:ext cx="1957387" cy="566738"/>
            <a:chOff x="-51" y="2454"/>
            <a:chExt cx="1482" cy="357"/>
          </a:xfrm>
          <a:effectLst>
            <a:outerShdw blurRad="50800" dist="38100" dir="2700000" algn="tl" rotWithShape="0">
              <a:prstClr val="black">
                <a:alpha val="40000"/>
              </a:prstClr>
            </a:outerShdw>
          </a:effectLst>
        </p:grpSpPr>
        <p:grpSp>
          <p:nvGrpSpPr>
            <p:cNvPr id="36" name="Group 36"/>
            <p:cNvGrpSpPr/>
            <p:nvPr/>
          </p:nvGrpSpPr>
          <p:grpSpPr bwMode="auto">
            <a:xfrm flipH="1">
              <a:off x="171" y="2454"/>
              <a:ext cx="1086" cy="357"/>
              <a:chOff x="171" y="2454"/>
              <a:chExt cx="1086" cy="357"/>
            </a:xfrm>
          </p:grpSpPr>
          <p:sp>
            <p:nvSpPr>
              <p:cNvPr id="38"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9"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 name="Rectangle 33"/>
              <p:cNvSpPr>
                <a:spLocks noChangeArrowheads="1"/>
              </p:cNvSpPr>
              <p:nvPr/>
            </p:nvSpPr>
            <p:spPr bwMode="auto">
              <a:xfrm>
                <a:off x="602" y="2490"/>
                <a:ext cx="274" cy="274"/>
              </a:xfrm>
              <a:prstGeom prst="rect">
                <a:avLst/>
              </a:prstGeom>
              <a:solidFill>
                <a:schemeClr val="bg1"/>
              </a:solidFill>
              <a:ln w="28575">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1"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37" name="Line 35"/>
            <p:cNvSpPr>
              <a:spLocks noChangeShapeType="1"/>
            </p:cNvSpPr>
            <p:nvPr/>
          </p:nvSpPr>
          <p:spPr bwMode="auto">
            <a:xfrm>
              <a:off x="-51" y="2634"/>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42" name="Group 38"/>
          <p:cNvGrpSpPr/>
          <p:nvPr/>
        </p:nvGrpSpPr>
        <p:grpSpPr bwMode="auto">
          <a:xfrm>
            <a:off x="4389829" y="4787072"/>
            <a:ext cx="2011362" cy="566738"/>
            <a:chOff x="-51" y="2454"/>
            <a:chExt cx="1482" cy="357"/>
          </a:xfrm>
        </p:grpSpPr>
        <p:grpSp>
          <p:nvGrpSpPr>
            <p:cNvPr id="43" name="Group 39"/>
            <p:cNvGrpSpPr/>
            <p:nvPr/>
          </p:nvGrpSpPr>
          <p:grpSpPr bwMode="auto">
            <a:xfrm flipH="1">
              <a:off x="171" y="2454"/>
              <a:ext cx="1086" cy="357"/>
              <a:chOff x="171" y="2454"/>
              <a:chExt cx="1086" cy="357"/>
            </a:xfrm>
          </p:grpSpPr>
          <p:sp>
            <p:nvSpPr>
              <p:cNvPr id="45"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 name="Rectangle 42"/>
              <p:cNvSpPr>
                <a:spLocks noChangeArrowheads="1"/>
              </p:cNvSpPr>
              <p:nvPr/>
            </p:nvSpPr>
            <p:spPr bwMode="auto">
              <a:xfrm>
                <a:off x="602" y="2490"/>
                <a:ext cx="274" cy="274"/>
              </a:xfrm>
              <a:prstGeom prst="rect">
                <a:avLst/>
              </a:prstGeom>
              <a:solidFill>
                <a:schemeClr val="bg1"/>
              </a:solidFill>
              <a:ln w="28575">
                <a:solidFill>
                  <a:srgbClr val="3C6CD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44" name="Line 44"/>
            <p:cNvSpPr>
              <a:spLocks noChangeShapeType="1"/>
            </p:cNvSpPr>
            <p:nvPr/>
          </p:nvSpPr>
          <p:spPr bwMode="auto">
            <a:xfrm>
              <a:off x="-51" y="2634"/>
              <a:ext cx="148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49" name="Group 51"/>
          <p:cNvGrpSpPr/>
          <p:nvPr/>
        </p:nvGrpSpPr>
        <p:grpSpPr bwMode="auto">
          <a:xfrm rot="2656396">
            <a:off x="5256604" y="3929822"/>
            <a:ext cx="546100" cy="546100"/>
            <a:chOff x="354" y="2715"/>
            <a:chExt cx="344" cy="344"/>
          </a:xfrm>
        </p:grpSpPr>
        <p:sp>
          <p:nvSpPr>
            <p:cNvPr id="50" name="Oval 52"/>
            <p:cNvSpPr>
              <a:spLocks noChangeArrowheads="1"/>
            </p:cNvSpPr>
            <p:nvPr/>
          </p:nvSpPr>
          <p:spPr bwMode="auto">
            <a:xfrm>
              <a:off x="352" y="2715"/>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1" name="Oval 53"/>
            <p:cNvSpPr>
              <a:spLocks noChangeArrowheads="1"/>
            </p:cNvSpPr>
            <p:nvPr/>
          </p:nvSpPr>
          <p:spPr bwMode="auto">
            <a:xfrm>
              <a:off x="450" y="2811"/>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2" name="Oval 54"/>
            <p:cNvSpPr>
              <a:spLocks noChangeArrowheads="1"/>
            </p:cNvSpPr>
            <p:nvPr/>
          </p:nvSpPr>
          <p:spPr bwMode="auto">
            <a:xfrm>
              <a:off x="545" y="2907"/>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3" name="Oval 55"/>
            <p:cNvSpPr>
              <a:spLocks noChangeArrowheads="1"/>
            </p:cNvSpPr>
            <p:nvPr/>
          </p:nvSpPr>
          <p:spPr bwMode="auto">
            <a:xfrm>
              <a:off x="640" y="3003"/>
              <a:ext cx="56" cy="56"/>
            </a:xfrm>
            <a:prstGeom prst="ellipse">
              <a:avLst/>
            </a:prstGeom>
            <a:solidFill>
              <a:schemeClr val="tx2"/>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54" name="Text Box 58"/>
          <p:cNvSpPr txBox="1">
            <a:spLocks noChangeArrowheads="1"/>
          </p:cNvSpPr>
          <p:nvPr/>
        </p:nvSpPr>
        <p:spPr bwMode="auto">
          <a:xfrm>
            <a:off x="4773222" y="5474460"/>
            <a:ext cx="19030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router output ports</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rgbClr val="010F90"/>
                </a:solidFill>
                <a:latin typeface="Times New Roman" panose="02020603050405020304" pitchFamily="18" charset="0"/>
                <a:ea typeface="+mn-ea"/>
                <a:cs typeface="Times New Roman" panose="02020603050405020304" pitchFamily="18" charset="0"/>
              </a:rPr>
              <a:t>输出端口</a:t>
            </a:r>
            <a:endParaRPr kumimoji="0" lang="en-US" altLang="en-US" sz="1800" b="1" i="0"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cxnSp>
        <p:nvCxnSpPr>
          <p:cNvPr id="55" name="Straight Connector 54"/>
          <p:cNvCxnSpPr>
            <a:cxnSpLocks noChangeShapeType="1"/>
          </p:cNvCxnSpPr>
          <p:nvPr/>
        </p:nvCxnSpPr>
        <p:spPr bwMode="auto">
          <a:xfrm>
            <a:off x="759216" y="2843972"/>
            <a:ext cx="7802563" cy="1270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cxnSp>
      <p:sp>
        <p:nvSpPr>
          <p:cNvPr id="56" name="TextBox 55"/>
          <p:cNvSpPr txBox="1">
            <a:spLocks noChangeArrowheads="1"/>
          </p:cNvSpPr>
          <p:nvPr/>
        </p:nvSpPr>
        <p:spPr bwMode="auto">
          <a:xfrm>
            <a:off x="6666304" y="2880485"/>
            <a:ext cx="21859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1600" b="1" dirty="0">
                <a:solidFill>
                  <a:srgbClr val="CC0000"/>
                </a:solidFill>
                <a:latin typeface="Times New Roman" panose="02020603050405020304" pitchFamily="18" charset="0"/>
                <a:ea typeface="+mn-ea"/>
                <a:cs typeface="Times New Roman" panose="02020603050405020304" pitchFamily="18" charset="0"/>
              </a:rPr>
              <a:t>转发</a:t>
            </a:r>
            <a:endParaRPr lang="en-US" altLang="zh-CN" sz="1600" b="1" dirty="0">
              <a:solidFill>
                <a:srgbClr val="CC0000"/>
              </a:solidFill>
              <a:latin typeface="Times New Roman" panose="02020603050405020304" pitchFamily="18" charset="0"/>
              <a:ea typeface="+mn-ea"/>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rPr>
              <a:t>数据平面（硬件）</a:t>
            </a:r>
            <a:endParaRPr kumimoji="0" lang="en-US" altLang="en-US" sz="1600" b="1"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56"/>
          <p:cNvSpPr>
            <a:spLocks noChangeArrowheads="1"/>
          </p:cNvSpPr>
          <p:nvPr/>
        </p:nvSpPr>
        <p:spPr bwMode="auto">
          <a:xfrm>
            <a:off x="5978916" y="2227447"/>
            <a:ext cx="28797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路由选择，管理</a:t>
            </a:r>
            <a:endParaRPr kumimoji="0" lang="en-US" altLang="zh-CN" sz="1600" b="1"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rPr>
              <a:t>控制平面（软件）</a:t>
            </a:r>
            <a:endParaRPr kumimoji="0" lang="en-US" altLang="en-US" sz="1600" b="1" u="none" strike="noStrike" kern="1200" cap="none" spc="0" normalizeH="0" baseline="0" noProof="0" dirty="0">
              <a:ln>
                <a:noFill/>
              </a:ln>
              <a:solidFill>
                <a:srgbClr val="010F90"/>
              </a:solidFill>
              <a:effectLst/>
              <a:uLnTx/>
              <a:uFillTx/>
              <a:latin typeface="Times New Roman" panose="02020603050405020304" pitchFamily="18" charset="0"/>
              <a:ea typeface="+mn-ea"/>
              <a:cs typeface="Times New Roman" panose="02020603050405020304" pitchFamily="18" charset="0"/>
            </a:endParaRPr>
          </a:p>
        </p:txBody>
      </p:sp>
      <p:sp>
        <p:nvSpPr>
          <p:cNvPr id="58" name="Freeform 10"/>
          <p:cNvSpPr/>
          <p:nvPr/>
        </p:nvSpPr>
        <p:spPr bwMode="auto">
          <a:xfrm>
            <a:off x="2224479" y="2367722"/>
            <a:ext cx="512762" cy="73025"/>
          </a:xfrm>
          <a:custGeom>
            <a:avLst/>
            <a:gdLst>
              <a:gd name="T0" fmla="*/ 487003 w 512919"/>
              <a:gd name="T1" fmla="*/ 70891 h 73266"/>
              <a:gd name="T2" fmla="*/ 511349 w 512919"/>
              <a:gd name="T3" fmla="*/ 0 h 73266"/>
              <a:gd name="T4" fmla="*/ 146098 w 512919"/>
              <a:gd name="T5" fmla="*/ 11815 h 73266"/>
              <a:gd name="T6" fmla="*/ 97399 w 512919"/>
              <a:gd name="T7" fmla="*/ 23630 h 73266"/>
              <a:gd name="T8" fmla="*/ 0 w 512919"/>
              <a:gd name="T9" fmla="*/ 11815 h 73266"/>
              <a:gd name="T10" fmla="*/ 0 w 512919"/>
              <a:gd name="T11" fmla="*/ 11815 h 73266"/>
              <a:gd name="T12" fmla="*/ 511349 w 512919"/>
              <a:gd name="T13" fmla="*/ 11815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59" name="Elbow Connector 58"/>
          <p:cNvCxnSpPr>
            <a:cxnSpLocks noChangeShapeType="1"/>
            <a:endCxn id="27" idx="0"/>
          </p:cNvCxnSpPr>
          <p:nvPr/>
        </p:nvCxnSpPr>
        <p:spPr bwMode="auto">
          <a:xfrm rot="5400000">
            <a:off x="1241022" y="3430554"/>
            <a:ext cx="2473325" cy="347662"/>
          </a:xfrm>
          <a:prstGeom prst="bentConnector3">
            <a:avLst>
              <a:gd name="adj1" fmla="val -60"/>
            </a:avLst>
          </a:prstGeom>
          <a:noFill/>
          <a:ln w="19050">
            <a:solidFill>
              <a:schemeClr val="tx1"/>
            </a:solidFill>
            <a:round/>
            <a:tailEnd type="arrow" w="med" len="med"/>
          </a:ln>
          <a:extLst>
            <a:ext uri="{909E8E84-426E-40DD-AFC4-6F175D3DCCD1}">
              <a14:hiddenFill xmlns:a14="http://schemas.microsoft.com/office/drawing/2010/main">
                <a:noFill/>
              </a14:hiddenFill>
            </a:ext>
          </a:extLst>
        </p:spPr>
      </p:cxnSp>
      <p:sp>
        <p:nvSpPr>
          <p:cNvPr id="60"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31</a:t>
            </a:fld>
            <a:endParaRPr lang="en-US" dirty="0"/>
          </a:p>
        </p:txBody>
      </p:sp>
      <p:sp>
        <p:nvSpPr>
          <p:cNvPr id="4" name="文本框 3">
            <a:extLst>
              <a:ext uri="{FF2B5EF4-FFF2-40B4-BE49-F238E27FC236}">
                <a16:creationId xmlns:a16="http://schemas.microsoft.com/office/drawing/2014/main" id="{D19EFED2-9590-4575-907D-236B5CA8FD63}"/>
              </a:ext>
            </a:extLst>
          </p:cNvPr>
          <p:cNvSpPr txBox="1"/>
          <p:nvPr/>
        </p:nvSpPr>
        <p:spPr>
          <a:xfrm>
            <a:off x="2737241" y="1638028"/>
            <a:ext cx="1800493" cy="369332"/>
          </a:xfrm>
          <a:prstGeom prst="rect">
            <a:avLst/>
          </a:prstGeom>
          <a:noFill/>
        </p:spPr>
        <p:txBody>
          <a:bodyPr wrap="none" rtlCol="0">
            <a:spAutoFit/>
          </a:bodyPr>
          <a:lstStyle/>
          <a:p>
            <a:r>
              <a:rPr lang="zh-CN" altLang="en-US" b="1" dirty="0">
                <a:solidFill>
                  <a:srgbClr val="010F90"/>
                </a:solidFill>
                <a:latin typeface="Times New Roman" panose="02020603050405020304" pitchFamily="18" charset="0"/>
                <a:cs typeface="Times New Roman" panose="02020603050405020304" pitchFamily="18" charset="0"/>
              </a:rPr>
              <a:t>路由选择处理器</a:t>
            </a:r>
          </a:p>
        </p:txBody>
      </p:sp>
      <p:sp>
        <p:nvSpPr>
          <p:cNvPr id="6" name="对话气泡: 圆角矩形 5">
            <a:extLst>
              <a:ext uri="{FF2B5EF4-FFF2-40B4-BE49-F238E27FC236}">
                <a16:creationId xmlns:a16="http://schemas.microsoft.com/office/drawing/2014/main" id="{58568E13-8F30-4243-875B-1D25B663CBF3}"/>
              </a:ext>
            </a:extLst>
          </p:cNvPr>
          <p:cNvSpPr/>
          <p:nvPr/>
        </p:nvSpPr>
        <p:spPr>
          <a:xfrm>
            <a:off x="5815706" y="143011"/>
            <a:ext cx="3448568" cy="1621462"/>
          </a:xfrm>
          <a:prstGeom prst="wedgeRoundRectCallout">
            <a:avLst>
              <a:gd name="adj1" fmla="val -45208"/>
              <a:gd name="adj2" fmla="val 99108"/>
              <a:gd name="adj3" fmla="val 1666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u="sng" dirty="0">
                <a:solidFill>
                  <a:schemeClr val="tx1"/>
                </a:solidFill>
              </a:rPr>
              <a:t>输入端口</a:t>
            </a:r>
            <a:r>
              <a:rPr lang="zh-CN" altLang="en-US" sz="2400" dirty="0">
                <a:solidFill>
                  <a:schemeClr val="tx1"/>
                </a:solidFill>
              </a:rPr>
              <a:t>和</a:t>
            </a:r>
            <a:r>
              <a:rPr lang="zh-CN" altLang="en-US" sz="2400" b="1" u="sng" dirty="0">
                <a:solidFill>
                  <a:schemeClr val="tx1"/>
                </a:solidFill>
              </a:rPr>
              <a:t>输出端口</a:t>
            </a:r>
            <a:r>
              <a:rPr lang="zh-CN" altLang="en-US" sz="2400" dirty="0">
                <a:solidFill>
                  <a:schemeClr val="tx1"/>
                </a:solidFill>
              </a:rPr>
              <a:t>处都可以形成</a:t>
            </a:r>
            <a:r>
              <a:rPr lang="zh-CN" altLang="en-US" sz="2400" b="1" dirty="0">
                <a:solidFill>
                  <a:schemeClr val="tx1"/>
                </a:solidFill>
              </a:rPr>
              <a:t>分组队列</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174D7EE-C7C2-498F-97BD-B247170F9129}"/>
                  </a:ext>
                </a:extLst>
              </p:cNvPr>
              <p:cNvSpPr txBox="1"/>
              <p:nvPr/>
            </p:nvSpPr>
            <p:spPr>
              <a:xfrm>
                <a:off x="7176977" y="3623097"/>
                <a:ext cx="4316818" cy="2677656"/>
              </a:xfrm>
              <a:prstGeom prst="rect">
                <a:avLst/>
              </a:prstGeom>
              <a:noFill/>
            </p:spPr>
            <p:txBody>
              <a:bodyPr wrap="square" rtlCol="0">
                <a:spAutoFit/>
              </a:bodyPr>
              <a:lstStyle/>
              <a:p>
                <a14:m>
                  <m:oMath xmlns:m="http://schemas.openxmlformats.org/officeDocument/2006/math">
                    <m:sSub>
                      <m:sSubPr>
                        <m:ctrlPr>
                          <a:rPr lang="en-US" altLang="en-US" sz="2400" i="1" dirty="0" smtClean="0">
                            <a:latin typeface="Cambria Math" panose="02040503050406030204" pitchFamily="18" charset="0"/>
                            <a:cs typeface="Cambria Math" panose="02040503050406030204" charset="0"/>
                          </a:rPr>
                        </m:ctrlPr>
                      </m:sSubPr>
                      <m:e>
                        <m:r>
                          <a:rPr lang="en-US" altLang="en-US" sz="2400" i="1" dirty="0">
                            <a:latin typeface="Cambria Math" panose="02040503050406030204" pitchFamily="18" charset="0"/>
                            <a:cs typeface="Cambria Math" panose="02040503050406030204" charset="0"/>
                          </a:rPr>
                          <m:t>𝑅</m:t>
                        </m:r>
                      </m:e>
                      <m:sub>
                        <m:r>
                          <a:rPr lang="en-US" altLang="en-US" sz="2400" i="1" dirty="0">
                            <a:latin typeface="Cambria Math" panose="02040503050406030204" pitchFamily="18" charset="0"/>
                            <a:cs typeface="Cambria Math" panose="02040503050406030204" charset="0"/>
                          </a:rPr>
                          <m:t>𝑙𝑖𝑛𝑒</m:t>
                        </m:r>
                      </m:sub>
                    </m:sSub>
                  </m:oMath>
                </a14:m>
                <a:r>
                  <a:rPr lang="zh-CN" altLang="en-US" sz="2400" dirty="0">
                    <a:latin typeface="+mn-ea"/>
                  </a:rPr>
                  <a:t>：输入</a:t>
                </a:r>
                <a:r>
                  <a:rPr lang="en-US" altLang="zh-CN" sz="2400" dirty="0">
                    <a:latin typeface="+mn-ea"/>
                  </a:rPr>
                  <a:t>/</a:t>
                </a:r>
                <a:r>
                  <a:rPr lang="zh-CN" altLang="en-US" sz="2400" dirty="0">
                    <a:latin typeface="+mn-ea"/>
                  </a:rPr>
                  <a:t>输出链路传输速率</a:t>
                </a:r>
                <a:endParaRPr lang="en-US" altLang="zh-CN" sz="2400" dirty="0">
                  <a:latin typeface="+mn-ea"/>
                </a:endParaRPr>
              </a:p>
              <a:p>
                <a:r>
                  <a:rPr lang="zh-CN" altLang="en-US" sz="2400" dirty="0">
                    <a:latin typeface="+mn-ea"/>
                  </a:rPr>
                  <a:t>𝑁：输入</a:t>
                </a:r>
                <a:r>
                  <a:rPr lang="en-US" altLang="zh-CN" sz="2400" dirty="0">
                    <a:latin typeface="+mn-ea"/>
                  </a:rPr>
                  <a:t>/</a:t>
                </a:r>
                <a:r>
                  <a:rPr lang="zh-CN" altLang="en-US" sz="2400" dirty="0">
                    <a:latin typeface="+mn-ea"/>
                  </a:rPr>
                  <a:t>输出端口数量</a:t>
                </a:r>
                <a:endParaRPr lang="en-US" altLang="zh-CN" sz="2400" dirty="0">
                  <a:latin typeface="+mn-ea"/>
                </a:endParaRPr>
              </a:p>
              <a:p>
                <a14:m>
                  <m:oMath xmlns:m="http://schemas.openxmlformats.org/officeDocument/2006/math">
                    <m:sSub>
                      <m:sSubPr>
                        <m:ctrlPr>
                          <a:rPr lang="en-US" altLang="en-US" sz="2400" i="1" dirty="0" smtClean="0">
                            <a:latin typeface="Cambria Math" panose="02040503050406030204" pitchFamily="18" charset="0"/>
                            <a:cs typeface="Cambria Math" panose="02040503050406030204" charset="0"/>
                          </a:rPr>
                        </m:ctrlPr>
                      </m:sSubPr>
                      <m:e>
                        <m:r>
                          <a:rPr lang="en-US" altLang="en-US" sz="2400" i="1" dirty="0">
                            <a:latin typeface="Cambria Math" panose="02040503050406030204" pitchFamily="18" charset="0"/>
                            <a:cs typeface="Cambria Math" panose="02040503050406030204" charset="0"/>
                          </a:rPr>
                          <m:t>𝑅</m:t>
                        </m:r>
                      </m:e>
                      <m:sub>
                        <m:r>
                          <a:rPr lang="en-US" altLang="en-US" sz="2400" i="1" dirty="0">
                            <a:latin typeface="Cambria Math" panose="02040503050406030204" pitchFamily="18" charset="0"/>
                            <a:cs typeface="Cambria Math" panose="02040503050406030204" charset="0"/>
                          </a:rPr>
                          <m:t>𝑠𝑤𝑖𝑡𝑐h</m:t>
                        </m:r>
                      </m:sub>
                    </m:sSub>
                  </m:oMath>
                </a14:m>
                <a:r>
                  <a:rPr lang="zh-CN" altLang="en-US" sz="2400" dirty="0">
                    <a:latin typeface="+mn-ea"/>
                  </a:rPr>
                  <a:t>：交换架构的传送速率</a:t>
                </a:r>
                <a:endParaRPr lang="en-US" altLang="zh-CN" sz="2400" dirty="0">
                  <a:latin typeface="+mn-ea"/>
                </a:endParaRPr>
              </a:p>
              <a:p>
                <a:endParaRPr lang="en-US" altLang="zh-CN" sz="2400" dirty="0">
                  <a:latin typeface="+mn-ea"/>
                </a:endParaRPr>
              </a:p>
              <a:p>
                <a:r>
                  <a:rPr lang="zh-CN" altLang="en-US" sz="2400" dirty="0">
                    <a:latin typeface="+mn-ea"/>
                  </a:rPr>
                  <a:t>假设：</a:t>
                </a:r>
                <a:endParaRPr lang="en-US" altLang="zh-CN" sz="2400" dirty="0">
                  <a:latin typeface="+mn-ea"/>
                </a:endParaRPr>
              </a:p>
              <a:p>
                <a:r>
                  <a:rPr lang="zh-CN" altLang="en-US" sz="2400" dirty="0">
                    <a:latin typeface="+mn-ea"/>
                  </a:rPr>
                  <a:t>所有分组具有相同的固定长度</a:t>
                </a:r>
                <a:endParaRPr lang="en-US" altLang="zh-CN" sz="2400" dirty="0">
                  <a:latin typeface="+mn-ea"/>
                </a:endParaRPr>
              </a:p>
              <a:p>
                <a:r>
                  <a:rPr lang="zh-CN" altLang="en-US" sz="2400" dirty="0">
                    <a:latin typeface="+mn-ea"/>
                  </a:rPr>
                  <a:t>分组同步到达输入端口</a:t>
                </a:r>
              </a:p>
            </p:txBody>
          </p:sp>
        </mc:Choice>
        <mc:Fallback xmlns="">
          <p:sp>
            <p:nvSpPr>
              <p:cNvPr id="7" name="文本框 6">
                <a:extLst>
                  <a:ext uri="{FF2B5EF4-FFF2-40B4-BE49-F238E27FC236}">
                    <a16:creationId xmlns:a16="http://schemas.microsoft.com/office/drawing/2014/main" id="{9174D7EE-C7C2-498F-97BD-B247170F9129}"/>
                  </a:ext>
                </a:extLst>
              </p:cNvPr>
              <p:cNvSpPr txBox="1">
                <a:spLocks noRot="1" noChangeAspect="1" noMove="1" noResize="1" noEditPoints="1" noAdjustHandles="1" noChangeArrowheads="1" noChangeShapeType="1" noTextEdit="1"/>
              </p:cNvSpPr>
              <p:nvPr/>
            </p:nvSpPr>
            <p:spPr>
              <a:xfrm>
                <a:off x="7176977" y="3623097"/>
                <a:ext cx="4316818" cy="2677656"/>
              </a:xfrm>
              <a:prstGeom prst="rect">
                <a:avLst/>
              </a:prstGeom>
              <a:blipFill>
                <a:blip r:embed="rId3"/>
                <a:stretch>
                  <a:fillRect l="-2119" t="-1591" r="-424" b="-43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0853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52267" y="1219933"/>
                <a:ext cx="10515600" cy="1848973"/>
              </a:xfrm>
            </p:spPr>
            <p:txBody>
              <a:bodyPr>
                <a:normAutofit/>
              </a:bodyPr>
              <a:lstStyle/>
              <a:p>
                <a:r>
                  <a:rPr lang="zh-CN" altLang="en-US" dirty="0">
                    <a:latin typeface="Times New Roman" panose="02020603050405020304" pitchFamily="18" charset="0"/>
                    <a:cs typeface="Times New Roman" panose="02020603050405020304" pitchFamily="18" charset="0"/>
                  </a:rPr>
                  <a:t>如果</a:t>
                </a:r>
                <a14:m>
                  <m:oMath xmlns:m="http://schemas.openxmlformats.org/officeDocument/2006/math">
                    <m:sSub>
                      <m:sSubPr>
                        <m:ctrlPr>
                          <a:rPr lang="en-US" altLang="en-US" i="1" dirty="0">
                            <a:latin typeface="Cambria Math" panose="02040503050406030204" pitchFamily="18" charset="0"/>
                            <a:cs typeface="Cambria Math" panose="02040503050406030204" charset="0"/>
                          </a:rPr>
                        </m:ctrlPr>
                      </m:sSubPr>
                      <m:e>
                        <m:r>
                          <a:rPr lang="en-US" altLang="en-US" i="1" dirty="0">
                            <a:latin typeface="Cambria Math" panose="02040503050406030204" pitchFamily="18" charset="0"/>
                            <a:cs typeface="Cambria Math" panose="02040503050406030204" charset="0"/>
                          </a:rPr>
                          <m:t>𝑅</m:t>
                        </m:r>
                      </m:e>
                      <m:sub>
                        <m:r>
                          <a:rPr lang="en-US" altLang="en-US" i="1" dirty="0">
                            <a:latin typeface="Cambria Math" panose="02040503050406030204" pitchFamily="18" charset="0"/>
                            <a:cs typeface="Cambria Math" panose="02040503050406030204" charset="0"/>
                          </a:rPr>
                          <m:t>𝑠𝑤𝑖𝑡𝑐h</m:t>
                        </m:r>
                      </m:sub>
                    </m:sSub>
                    <m:r>
                      <a:rPr lang="en-US" altLang="en-US" i="1" dirty="0">
                        <a:latin typeface="Cambria Math" panose="02040503050406030204" pitchFamily="18" charset="0"/>
                        <a:cs typeface="Cambria Math" panose="02040503050406030204" charset="0"/>
                      </a:rPr>
                      <m:t>≥</m:t>
                    </m:r>
                    <m:r>
                      <a:rPr lang="en-US" altLang="en-US" i="1" dirty="0">
                        <a:latin typeface="Cambria Math" panose="02040503050406030204" pitchFamily="18" charset="0"/>
                        <a:cs typeface="Cambria Math" panose="02040503050406030204" charset="0"/>
                      </a:rPr>
                      <m:t>𝑁</m:t>
                    </m:r>
                    <m:sSub>
                      <m:sSubPr>
                        <m:ctrlPr>
                          <a:rPr lang="en-US" altLang="en-US" i="1" dirty="0">
                            <a:latin typeface="Cambria Math" panose="02040503050406030204" pitchFamily="18" charset="0"/>
                            <a:cs typeface="Cambria Math" panose="02040503050406030204" charset="0"/>
                          </a:rPr>
                        </m:ctrlPr>
                      </m:sSubPr>
                      <m:e>
                        <m:r>
                          <a:rPr lang="en-US" altLang="en-US" i="1" dirty="0">
                            <a:latin typeface="Cambria Math" panose="02040503050406030204" pitchFamily="18" charset="0"/>
                            <a:cs typeface="Cambria Math" panose="02040503050406030204" charset="0"/>
                          </a:rPr>
                          <m:t>𝑅</m:t>
                        </m:r>
                      </m:e>
                      <m:sub>
                        <m:r>
                          <a:rPr lang="en-US" altLang="en-US" i="1" dirty="0">
                            <a:latin typeface="Cambria Math" panose="02040503050406030204" pitchFamily="18" charset="0"/>
                            <a:cs typeface="Cambria Math" panose="02040503050406030204" charset="0"/>
                          </a:rPr>
                          <m:t>𝑙𝑖𝑛𝑒</m:t>
                        </m:r>
                      </m:sub>
                    </m:sSub>
                  </m:oMath>
                </a14:m>
                <a:r>
                  <a:rPr lang="zh-CN" altLang="en-US"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输入端口</a:t>
                </a:r>
                <a:r>
                  <a:rPr lang="zh-CN" altLang="en-US" dirty="0">
                    <a:latin typeface="Times New Roman" panose="02020603050405020304" pitchFamily="18" charset="0"/>
                    <a:cs typeface="Times New Roman" panose="02020603050405020304" pitchFamily="18" charset="0"/>
                  </a:rPr>
                  <a:t>几乎没有排队</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如果</a:t>
                </a:r>
                <a:r>
                  <a:rPr lang="zh-CN" altLang="en-US" b="1" dirty="0">
                    <a:latin typeface="Times New Roman" panose="02020603050405020304" pitchFamily="18" charset="0"/>
                    <a:cs typeface="Times New Roman" panose="02020603050405020304" pitchFamily="18" charset="0"/>
                  </a:rPr>
                  <a:t>交换结构</a:t>
                </a:r>
                <a:r>
                  <a:rPr lang="zh-CN" altLang="en-US" dirty="0">
                    <a:latin typeface="Times New Roman" panose="02020603050405020304" pitchFamily="18" charset="0"/>
                    <a:cs typeface="Times New Roman" panose="02020603050405020304" pitchFamily="18" charset="0"/>
                  </a:rPr>
                  <a:t>的</a:t>
                </a:r>
                <a:r>
                  <a:rPr lang="zh-CN" altLang="en-US" b="1" u="sng" dirty="0">
                    <a:solidFill>
                      <a:srgbClr val="010F90"/>
                    </a:solidFill>
                    <a:latin typeface="Times New Roman" panose="02020603050405020304" pitchFamily="18" charset="0"/>
                    <a:cs typeface="Times New Roman" panose="02020603050405020304" pitchFamily="18" charset="0"/>
                  </a:rPr>
                  <a:t>交换速率</a:t>
                </a:r>
                <a:r>
                  <a:rPr lang="zh-CN" altLang="en-US" b="1" dirty="0">
                    <a:solidFill>
                      <a:srgbClr val="C00000"/>
                    </a:solidFill>
                    <a:latin typeface="Times New Roman" panose="02020603050405020304" pitchFamily="18" charset="0"/>
                    <a:cs typeface="Times New Roman" panose="02020603050405020304" pitchFamily="18" charset="0"/>
                  </a:rPr>
                  <a:t>慢</a:t>
                </a:r>
                <a:r>
                  <a:rPr lang="zh-CN" altLang="en-US" dirty="0">
                    <a:latin typeface="Times New Roman" panose="02020603050405020304" pitchFamily="18" charset="0"/>
                    <a:cs typeface="Times New Roman" panose="02020603050405020304" pitchFamily="18" charset="0"/>
                  </a:rPr>
                  <a:t>于</a:t>
                </a:r>
                <a:r>
                  <a:rPr lang="zh-CN" altLang="en-US" b="1" dirty="0">
                    <a:latin typeface="Times New Roman" panose="02020603050405020304" pitchFamily="18" charset="0"/>
                    <a:cs typeface="Times New Roman" panose="02020603050405020304" pitchFamily="18" charset="0"/>
                  </a:rPr>
                  <a:t>输入端口</a:t>
                </a:r>
                <a:r>
                  <a:rPr lang="zh-CN" altLang="en-US" b="1" u="sng" dirty="0">
                    <a:solidFill>
                      <a:srgbClr val="010F90"/>
                    </a:solidFill>
                    <a:latin typeface="Times New Roman" panose="02020603050405020304" pitchFamily="18" charset="0"/>
                    <a:cs typeface="Times New Roman" panose="02020603050405020304" pitchFamily="18" charset="0"/>
                  </a:rPr>
                  <a:t>速率之和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输入端口</a:t>
                </a:r>
                <a:r>
                  <a:rPr lang="zh-CN" altLang="en-US" dirty="0">
                    <a:latin typeface="Times New Roman" panose="02020603050405020304" pitchFamily="18" charset="0"/>
                    <a:cs typeface="Times New Roman" panose="02020603050405020304" pitchFamily="18" charset="0"/>
                    <a:sym typeface="Wingdings" panose="05000000000000000000" pitchFamily="2" charset="2"/>
                  </a:rPr>
                  <a:t>出现排队</a:t>
                </a:r>
                <a:endParaRPr lang="en-US" altLang="zh-CN" dirty="0">
                  <a:latin typeface="Times New Roman" panose="02020603050405020304" pitchFamily="18" charset="0"/>
                  <a:cs typeface="Times New Roman" panose="02020603050405020304" pitchFamily="18" charset="0"/>
                  <a:sym typeface="Wingdings" panose="05000000000000000000" pitchFamily="2" charset="2"/>
                </a:endParaRPr>
              </a:p>
              <a:p>
                <a:pPr lvl="1"/>
                <a:r>
                  <a:rPr lang="zh-CN" altLang="en-US" b="1" u="sng" dirty="0">
                    <a:latin typeface="+mn-ea"/>
                  </a:rPr>
                  <a:t>排队时延</a:t>
                </a:r>
                <a:r>
                  <a:rPr lang="zh-CN" altLang="en-US" dirty="0">
                    <a:latin typeface="+mn-ea"/>
                  </a:rPr>
                  <a:t>或者输入缓存溢出导致</a:t>
                </a:r>
                <a:r>
                  <a:rPr lang="zh-CN" altLang="en-US" b="1" u="sng" dirty="0">
                    <a:latin typeface="+mn-ea"/>
                  </a:rPr>
                  <a:t>丢包</a:t>
                </a:r>
                <a:endParaRPr lang="en-US" altLang="zh-CN" b="1" u="sng" dirty="0">
                  <a:latin typeface="+mn-ea"/>
                  <a:cs typeface="Times New Roman" panose="02020603050405020304" pitchFamily="18" charset="0"/>
                  <a:sym typeface="Wingdings" panose="05000000000000000000" pitchFamily="2" charset="2"/>
                </a:endParaRP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52267" y="1219933"/>
                <a:ext cx="10515600" cy="1848973"/>
              </a:xfrm>
              <a:blipFill>
                <a:blip r:embed="rId3"/>
                <a:stretch>
                  <a:fillRect t="-5611" b="-3300"/>
                </a:stretch>
              </a:blipFill>
            </p:spPr>
            <p:txBody>
              <a:bodyPr/>
              <a:lstStyle/>
              <a:p>
                <a:r>
                  <a:rPr lang="zh-CN" altLang="en-US">
                    <a:noFill/>
                  </a:rPr>
                  <a:t> </a:t>
                </a:r>
              </a:p>
            </p:txBody>
          </p:sp>
        </mc:Fallback>
      </mc:AlternateContent>
      <p:sp>
        <p:nvSpPr>
          <p:cNvPr id="3" name="Title 2"/>
          <p:cNvSpPr>
            <a:spLocks noGrp="1"/>
          </p:cNvSpPr>
          <p:nvPr>
            <p:ph type="title"/>
          </p:nvPr>
        </p:nvSpPr>
        <p:spPr>
          <a:xfrm>
            <a:off x="838200" y="311144"/>
            <a:ext cx="10515600" cy="894622"/>
          </a:xfrm>
        </p:spPr>
        <p:txBody>
          <a:bodyPr>
            <a:normAutofit/>
          </a:bodyPr>
          <a:lstStyle/>
          <a:p>
            <a:r>
              <a:rPr lang="zh-CN" altLang="en-US" sz="4800" dirty="0">
                <a:latin typeface="+mn-ea"/>
                <a:ea typeface="+mn-ea"/>
              </a:rPr>
              <a:t>输入端口（队列）</a:t>
            </a:r>
            <a:endParaRPr lang="en-US" sz="4800" dirty="0">
              <a:latin typeface="+mn-ea"/>
              <a:ea typeface="+mn-ea"/>
            </a:endParaRPr>
          </a:p>
        </p:txBody>
      </p:sp>
      <p:sp>
        <p:nvSpPr>
          <p:cNvPr id="104" name="Text Box 62"/>
          <p:cNvSpPr txBox="1">
            <a:spLocks noChangeArrowheads="1"/>
          </p:cNvSpPr>
          <p:nvPr/>
        </p:nvSpPr>
        <p:spPr bwMode="auto">
          <a:xfrm>
            <a:off x="3668059" y="4875605"/>
            <a:ext cx="233835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0" fontAlgn="base" latinLnBrk="0" hangingPunct="0">
              <a:lnSpc>
                <a:spcPct val="90000"/>
              </a:lnSpc>
              <a:spcBef>
                <a:spcPct val="0"/>
              </a:spcBef>
              <a:spcAft>
                <a:spcPct val="0"/>
              </a:spcAft>
              <a:buClrTx/>
              <a:buSzTx/>
              <a:buFontTx/>
              <a:buNone/>
              <a:defRPr/>
            </a:pPr>
            <a:r>
              <a:rPr lang="zh-CN" altLang="en-US" sz="2000" b="1" u="sng" dirty="0">
                <a:solidFill>
                  <a:srgbClr val="000000"/>
                </a:solidFill>
                <a:latin typeface="+mn-ea"/>
                <a:ea typeface="+mn-ea"/>
              </a:rPr>
              <a:t>输出端口</a:t>
            </a:r>
            <a:r>
              <a:rPr lang="zh-CN" altLang="en-US" sz="2000" dirty="0">
                <a:solidFill>
                  <a:srgbClr val="000000"/>
                </a:solidFill>
                <a:latin typeface="+mn-ea"/>
                <a:ea typeface="+mn-ea"/>
              </a:rPr>
              <a:t>竞争：</a:t>
            </a:r>
            <a:endParaRPr lang="en-US" altLang="zh-CN" sz="2000" dirty="0">
              <a:solidFill>
                <a:srgbClr val="000000"/>
              </a:solidFill>
              <a:latin typeface="+mn-ea"/>
              <a:ea typeface="+mn-ea"/>
            </a:endParaRPr>
          </a:p>
          <a:p>
            <a:pPr marL="0" marR="0" lvl="0" indent="0" algn="just" defTabSz="914400" rtl="0" eaLnBrk="0" fontAlgn="base" latinLnBrk="0" hangingPunct="0">
              <a:lnSpc>
                <a:spcPct val="90000"/>
              </a:lnSpc>
              <a:spcBef>
                <a:spcPct val="0"/>
              </a:spcBef>
              <a:spcAft>
                <a:spcPct val="0"/>
              </a:spcAft>
              <a:buClrTx/>
              <a:buSzTx/>
              <a:buFontTx/>
              <a:buNone/>
              <a:defRPr/>
            </a:pPr>
            <a:r>
              <a:rPr lang="zh-CN" altLang="en-US" sz="2000" dirty="0">
                <a:solidFill>
                  <a:srgbClr val="000000"/>
                </a:solidFill>
                <a:latin typeface="+mn-ea"/>
                <a:ea typeface="+mn-ea"/>
              </a:rPr>
              <a:t>只有一个红色的报文段能够被传输，</a:t>
            </a:r>
            <a:r>
              <a:rPr lang="zh-CN" altLang="en-US" sz="2000" b="1" u="sng" dirty="0">
                <a:solidFill>
                  <a:srgbClr val="000000"/>
                </a:solidFill>
                <a:latin typeface="+mn-ea"/>
                <a:ea typeface="+mn-ea"/>
              </a:rPr>
              <a:t>后面的红色报文段</a:t>
            </a:r>
            <a:r>
              <a:rPr lang="zh-CN" altLang="en-US" sz="2000" dirty="0">
                <a:solidFill>
                  <a:srgbClr val="000000"/>
                </a:solidFill>
                <a:latin typeface="+mn-ea"/>
                <a:ea typeface="+mn-ea"/>
              </a:rPr>
              <a:t>被</a:t>
            </a:r>
            <a:r>
              <a:rPr lang="zh-CN" altLang="en-US" sz="2000" b="1" dirty="0">
                <a:solidFill>
                  <a:srgbClr val="C00000"/>
                </a:solidFill>
                <a:latin typeface="+mn-ea"/>
                <a:ea typeface="+mn-ea"/>
              </a:rPr>
              <a:t>阻塞</a:t>
            </a:r>
            <a:endParaRPr kumimoji="0" lang="en-US" altLang="en-US" sz="2000" b="1" i="1" u="none" strike="noStrike" kern="1200" cap="none" spc="0" normalizeH="0" baseline="0" noProof="0" dirty="0">
              <a:ln>
                <a:noFill/>
              </a:ln>
              <a:solidFill>
                <a:srgbClr val="C00000"/>
              </a:solidFill>
              <a:effectLst/>
              <a:uLnTx/>
              <a:uFillTx/>
              <a:latin typeface="+mn-ea"/>
              <a:ea typeface="+mn-ea"/>
              <a:cs typeface="+mn-cs"/>
            </a:endParaRPr>
          </a:p>
        </p:txBody>
      </p:sp>
      <p:grpSp>
        <p:nvGrpSpPr>
          <p:cNvPr id="141" name="Group 140"/>
          <p:cNvGrpSpPr/>
          <p:nvPr/>
        </p:nvGrpSpPr>
        <p:grpSpPr>
          <a:xfrm>
            <a:off x="621916" y="4720142"/>
            <a:ext cx="3027362" cy="1817687"/>
            <a:chOff x="2908374" y="3743325"/>
            <a:chExt cx="3027362" cy="1817687"/>
          </a:xfrm>
        </p:grpSpPr>
        <p:grpSp>
          <p:nvGrpSpPr>
            <p:cNvPr id="73" name="Group 7"/>
            <p:cNvGrpSpPr/>
            <p:nvPr/>
          </p:nvGrpSpPr>
          <p:grpSpPr bwMode="auto">
            <a:xfrm>
              <a:off x="2908374" y="3751262"/>
              <a:ext cx="3027362" cy="1809750"/>
              <a:chOff x="523" y="976"/>
              <a:chExt cx="2099" cy="1356"/>
            </a:xfrm>
          </p:grpSpPr>
          <p:sp>
            <p:nvSpPr>
              <p:cNvPr id="74" name="Rectangle 8"/>
              <p:cNvSpPr>
                <a:spLocks noChangeArrowheads="1"/>
              </p:cNvSpPr>
              <p:nvPr/>
            </p:nvSpPr>
            <p:spPr bwMode="auto">
              <a:xfrm>
                <a:off x="1208" y="976"/>
                <a:ext cx="745" cy="13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75" name="Group 9"/>
              <p:cNvGrpSpPr/>
              <p:nvPr/>
            </p:nvGrpSpPr>
            <p:grpSpPr bwMode="auto">
              <a:xfrm>
                <a:off x="804" y="997"/>
                <a:ext cx="249" cy="1295"/>
                <a:chOff x="748" y="997"/>
                <a:chExt cx="249" cy="1295"/>
              </a:xfrm>
            </p:grpSpPr>
            <p:sp>
              <p:nvSpPr>
                <p:cNvPr id="94" name="Rectangle 10"/>
                <p:cNvSpPr>
                  <a:spLocks noChangeArrowheads="1"/>
                </p:cNvSpPr>
                <p:nvPr/>
              </p:nvSpPr>
              <p:spPr bwMode="auto">
                <a:xfrm>
                  <a:off x="759" y="997"/>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Rectangle 11"/>
                <p:cNvSpPr>
                  <a:spLocks noChangeArrowheads="1"/>
                </p:cNvSpPr>
                <p:nvPr/>
              </p:nvSpPr>
              <p:spPr bwMode="auto">
                <a:xfrm>
                  <a:off x="750" y="1472"/>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 name="Rectangle 12"/>
                <p:cNvSpPr>
                  <a:spLocks noChangeArrowheads="1"/>
                </p:cNvSpPr>
                <p:nvPr/>
              </p:nvSpPr>
              <p:spPr bwMode="auto">
                <a:xfrm>
                  <a:off x="748" y="1938"/>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76" name="Group 13"/>
              <p:cNvGrpSpPr/>
              <p:nvPr/>
            </p:nvGrpSpPr>
            <p:grpSpPr bwMode="auto">
              <a:xfrm>
                <a:off x="2109" y="1002"/>
                <a:ext cx="249" cy="1295"/>
                <a:chOff x="748" y="997"/>
                <a:chExt cx="249" cy="1295"/>
              </a:xfrm>
            </p:grpSpPr>
            <p:sp>
              <p:nvSpPr>
                <p:cNvPr id="91" name="Rectangle 14"/>
                <p:cNvSpPr>
                  <a:spLocks noChangeArrowheads="1"/>
                </p:cNvSpPr>
                <p:nvPr/>
              </p:nvSpPr>
              <p:spPr bwMode="auto">
                <a:xfrm>
                  <a:off x="759" y="997"/>
                  <a:ext cx="238" cy="352"/>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2" name="Rectangle 15"/>
                <p:cNvSpPr>
                  <a:spLocks noChangeArrowheads="1"/>
                </p:cNvSpPr>
                <p:nvPr/>
              </p:nvSpPr>
              <p:spPr bwMode="auto">
                <a:xfrm>
                  <a:off x="750" y="1472"/>
                  <a:ext cx="238" cy="352"/>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3" name="Rectangle 16"/>
                <p:cNvSpPr>
                  <a:spLocks noChangeArrowheads="1"/>
                </p:cNvSpPr>
                <p:nvPr/>
              </p:nvSpPr>
              <p:spPr bwMode="auto">
                <a:xfrm>
                  <a:off x="748" y="1940"/>
                  <a:ext cx="238" cy="352"/>
                </a:xfrm>
                <a:prstGeom prst="rect">
                  <a:avLst/>
                </a:prstGeom>
                <a:solidFill>
                  <a:srgbClr val="FFFFFF"/>
                </a:solidFill>
                <a:ln w="19050">
                  <a:solidFill>
                    <a:srgbClr val="008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77" name="Line 17"/>
              <p:cNvSpPr>
                <a:spLocks noChangeShapeType="1"/>
              </p:cNvSpPr>
              <p:nvPr/>
            </p:nvSpPr>
            <p:spPr bwMode="auto">
              <a:xfrm>
                <a:off x="1946" y="1181"/>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8" name="Line 18"/>
              <p:cNvSpPr>
                <a:spLocks noChangeShapeType="1"/>
              </p:cNvSpPr>
              <p:nvPr/>
            </p:nvSpPr>
            <p:spPr bwMode="auto">
              <a:xfrm>
                <a:off x="1940" y="1644"/>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9" name="Line 19"/>
              <p:cNvSpPr>
                <a:spLocks noChangeShapeType="1"/>
              </p:cNvSpPr>
              <p:nvPr/>
            </p:nvSpPr>
            <p:spPr bwMode="auto">
              <a:xfrm>
                <a:off x="1940" y="2119"/>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0" name="Line 20"/>
              <p:cNvSpPr>
                <a:spLocks noChangeShapeType="1"/>
              </p:cNvSpPr>
              <p:nvPr/>
            </p:nvSpPr>
            <p:spPr bwMode="auto">
              <a:xfrm>
                <a:off x="1044" y="1164"/>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1" name="Line 21"/>
              <p:cNvSpPr>
                <a:spLocks noChangeShapeType="1"/>
              </p:cNvSpPr>
              <p:nvPr/>
            </p:nvSpPr>
            <p:spPr bwMode="auto">
              <a:xfrm>
                <a:off x="1038" y="1629"/>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 name="Line 22"/>
              <p:cNvSpPr>
                <a:spLocks noChangeShapeType="1"/>
              </p:cNvSpPr>
              <p:nvPr/>
            </p:nvSpPr>
            <p:spPr bwMode="auto">
              <a:xfrm>
                <a:off x="1038" y="2102"/>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3" name="Group 23"/>
              <p:cNvGrpSpPr/>
              <p:nvPr/>
            </p:nvGrpSpPr>
            <p:grpSpPr bwMode="auto">
              <a:xfrm>
                <a:off x="523" y="1169"/>
                <a:ext cx="288" cy="939"/>
                <a:chOff x="-60" y="1148"/>
                <a:chExt cx="168" cy="939"/>
              </a:xfrm>
            </p:grpSpPr>
            <p:sp>
              <p:nvSpPr>
                <p:cNvPr id="88" name="Line 24"/>
                <p:cNvSpPr>
                  <a:spLocks noChangeShapeType="1"/>
                </p:cNvSpPr>
                <p:nvPr/>
              </p:nvSpPr>
              <p:spPr bwMode="auto">
                <a:xfrm>
                  <a:off x="-54" y="1148"/>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9" name="Line 25"/>
                <p:cNvSpPr>
                  <a:spLocks noChangeShapeType="1"/>
                </p:cNvSpPr>
                <p:nvPr/>
              </p:nvSpPr>
              <p:spPr bwMode="auto">
                <a:xfrm>
                  <a:off x="-60" y="1613"/>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0" name="Line 26"/>
                <p:cNvSpPr>
                  <a:spLocks noChangeShapeType="1"/>
                </p:cNvSpPr>
                <p:nvPr/>
              </p:nvSpPr>
              <p:spPr bwMode="auto">
                <a:xfrm>
                  <a:off x="-60" y="2087"/>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4" name="Group 27"/>
              <p:cNvGrpSpPr/>
              <p:nvPr/>
            </p:nvGrpSpPr>
            <p:grpSpPr bwMode="auto">
              <a:xfrm>
                <a:off x="2334" y="1173"/>
                <a:ext cx="288" cy="939"/>
                <a:chOff x="-60" y="1148"/>
                <a:chExt cx="168" cy="939"/>
              </a:xfrm>
            </p:grpSpPr>
            <p:sp>
              <p:nvSpPr>
                <p:cNvPr id="85" name="Line 28"/>
                <p:cNvSpPr>
                  <a:spLocks noChangeShapeType="1"/>
                </p:cNvSpPr>
                <p:nvPr/>
              </p:nvSpPr>
              <p:spPr bwMode="auto">
                <a:xfrm>
                  <a:off x="-54" y="1148"/>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 name="Line 29"/>
                <p:cNvSpPr>
                  <a:spLocks noChangeShapeType="1"/>
                </p:cNvSpPr>
                <p:nvPr/>
              </p:nvSpPr>
              <p:spPr bwMode="auto">
                <a:xfrm>
                  <a:off x="-60" y="1615"/>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 name="Line 30"/>
                <p:cNvSpPr>
                  <a:spLocks noChangeShapeType="1"/>
                </p:cNvSpPr>
                <p:nvPr/>
              </p:nvSpPr>
              <p:spPr bwMode="auto">
                <a:xfrm>
                  <a:off x="-60" y="2087"/>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97" name="Rectangle 55"/>
            <p:cNvSpPr>
              <a:spLocks noChangeArrowheads="1"/>
            </p:cNvSpPr>
            <p:nvPr/>
          </p:nvSpPr>
          <p:spPr bwMode="auto">
            <a:xfrm>
              <a:off x="3360811" y="3748087"/>
              <a:ext cx="252413" cy="130175"/>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 name="Rectangle 56"/>
            <p:cNvSpPr>
              <a:spLocks noChangeArrowheads="1"/>
            </p:cNvSpPr>
            <p:nvPr/>
          </p:nvSpPr>
          <p:spPr bwMode="auto">
            <a:xfrm>
              <a:off x="3346524" y="4479925"/>
              <a:ext cx="252412" cy="131762"/>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9" name="Rectangle 57"/>
            <p:cNvSpPr>
              <a:spLocks noChangeArrowheads="1"/>
            </p:cNvSpPr>
            <p:nvPr/>
          </p:nvSpPr>
          <p:spPr bwMode="auto">
            <a:xfrm>
              <a:off x="3344936" y="5114925"/>
              <a:ext cx="252413" cy="130175"/>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0" name="Rectangle 58"/>
            <p:cNvSpPr>
              <a:spLocks noChangeArrowheads="1"/>
            </p:cNvSpPr>
            <p:nvPr/>
          </p:nvSpPr>
          <p:spPr bwMode="auto">
            <a:xfrm>
              <a:off x="3002036" y="3743325"/>
              <a:ext cx="252413" cy="131762"/>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1" name="Rectangle 59"/>
            <p:cNvSpPr>
              <a:spLocks noChangeArrowheads="1"/>
            </p:cNvSpPr>
            <p:nvPr/>
          </p:nvSpPr>
          <p:spPr bwMode="auto">
            <a:xfrm>
              <a:off x="2997274" y="5103812"/>
              <a:ext cx="252412" cy="131763"/>
            </a:xfrm>
            <a:prstGeom prst="rect">
              <a:avLst/>
            </a:prstGeom>
            <a:solidFill>
              <a:srgbClr val="00CC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 name="Line 60"/>
            <p:cNvSpPr>
              <a:spLocks noChangeShapeType="1"/>
            </p:cNvSpPr>
            <p:nvPr/>
          </p:nvSpPr>
          <p:spPr bwMode="auto">
            <a:xfrm>
              <a:off x="3652911" y="3803650"/>
              <a:ext cx="1479550" cy="1587"/>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3" name="Freeform 61"/>
            <p:cNvSpPr/>
            <p:nvPr/>
          </p:nvSpPr>
          <p:spPr bwMode="auto">
            <a:xfrm>
              <a:off x="3697361" y="4202112"/>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5" name="Text Box 64"/>
            <p:cNvSpPr txBox="1">
              <a:spLocks noChangeArrowheads="1"/>
            </p:cNvSpPr>
            <p:nvPr/>
          </p:nvSpPr>
          <p:spPr bwMode="auto">
            <a:xfrm>
              <a:off x="4046611" y="4548187"/>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fabric</a:t>
              </a:r>
            </a:p>
          </p:txBody>
        </p:sp>
        <p:sp>
          <p:nvSpPr>
            <p:cNvPr id="106" name="Line 73"/>
            <p:cNvSpPr>
              <a:spLocks noChangeShapeType="1"/>
            </p:cNvSpPr>
            <p:nvPr/>
          </p:nvSpPr>
          <p:spPr bwMode="auto">
            <a:xfrm>
              <a:off x="3643386" y="4548187"/>
              <a:ext cx="1458913" cy="19050"/>
            </a:xfrm>
            <a:prstGeom prst="line">
              <a:avLst/>
            </a:prstGeom>
            <a:noFill/>
            <a:ln w="28575">
              <a:solidFill>
                <a:srgbClr val="000099"/>
              </a:solidFill>
              <a:prstDash val="dash"/>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09" name="Text Box 63"/>
          <p:cNvSpPr txBox="1">
            <a:spLocks noChangeArrowheads="1"/>
          </p:cNvSpPr>
          <p:nvPr/>
        </p:nvSpPr>
        <p:spPr bwMode="auto">
          <a:xfrm>
            <a:off x="9826933" y="5283095"/>
            <a:ext cx="21503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0" fontAlgn="base" latinLnBrk="0" hangingPunct="0">
              <a:lnSpc>
                <a:spcPct val="90000"/>
              </a:lnSpc>
              <a:spcBef>
                <a:spcPct val="0"/>
              </a:spcBef>
              <a:spcAft>
                <a:spcPct val="0"/>
              </a:spcAft>
              <a:buClrTx/>
              <a:buSzTx/>
              <a:buFontTx/>
              <a:buNone/>
              <a:defRPr/>
            </a:pPr>
            <a:r>
              <a:rPr kumimoji="0" lang="zh-CN" altLang="en-US" sz="20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绿色分组</a:t>
            </a:r>
            <a:r>
              <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经受了</a:t>
            </a:r>
            <a:r>
              <a:rPr kumimoji="0" lang="en-US" altLang="zh-CN" sz="20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HOL</a:t>
            </a:r>
            <a:r>
              <a:rPr kumimoji="0" lang="zh-CN" altLang="en-US" sz="20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阻塞</a:t>
            </a:r>
            <a:endParaRPr kumimoji="0" lang="en-US" altLang="en-US" sz="2000" b="1" i="1"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grpSp>
        <p:nvGrpSpPr>
          <p:cNvPr id="4" name="组合 3">
            <a:extLst>
              <a:ext uri="{FF2B5EF4-FFF2-40B4-BE49-F238E27FC236}">
                <a16:creationId xmlns:a16="http://schemas.microsoft.com/office/drawing/2014/main" id="{C08785C0-9FE1-4821-B174-88D8175FD2C9}"/>
              </a:ext>
            </a:extLst>
          </p:cNvPr>
          <p:cNvGrpSpPr/>
          <p:nvPr/>
        </p:nvGrpSpPr>
        <p:grpSpPr>
          <a:xfrm>
            <a:off x="6570572" y="4693154"/>
            <a:ext cx="3027363" cy="1844675"/>
            <a:chOff x="7341821" y="4720582"/>
            <a:chExt cx="3027363" cy="1844675"/>
          </a:xfrm>
        </p:grpSpPr>
        <p:grpSp>
          <p:nvGrpSpPr>
            <p:cNvPr id="108" name="Group 31"/>
            <p:cNvGrpSpPr/>
            <p:nvPr/>
          </p:nvGrpSpPr>
          <p:grpSpPr bwMode="auto">
            <a:xfrm>
              <a:off x="7341821" y="4755507"/>
              <a:ext cx="3027363" cy="1809750"/>
              <a:chOff x="523" y="976"/>
              <a:chExt cx="2099" cy="1356"/>
            </a:xfrm>
          </p:grpSpPr>
          <p:sp>
            <p:nvSpPr>
              <p:cNvPr id="118" name="Rectangle 32"/>
              <p:cNvSpPr>
                <a:spLocks noChangeArrowheads="1"/>
              </p:cNvSpPr>
              <p:nvPr/>
            </p:nvSpPr>
            <p:spPr bwMode="auto">
              <a:xfrm>
                <a:off x="1208" y="976"/>
                <a:ext cx="745" cy="13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19" name="Group 33"/>
              <p:cNvGrpSpPr/>
              <p:nvPr/>
            </p:nvGrpSpPr>
            <p:grpSpPr bwMode="auto">
              <a:xfrm>
                <a:off x="804" y="997"/>
                <a:ext cx="249" cy="1295"/>
                <a:chOff x="748" y="997"/>
                <a:chExt cx="249" cy="1295"/>
              </a:xfrm>
            </p:grpSpPr>
            <p:sp>
              <p:nvSpPr>
                <p:cNvPr id="138" name="Rectangle 34"/>
                <p:cNvSpPr>
                  <a:spLocks noChangeArrowheads="1"/>
                </p:cNvSpPr>
                <p:nvPr/>
              </p:nvSpPr>
              <p:spPr bwMode="auto">
                <a:xfrm>
                  <a:off x="759" y="997"/>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9" name="Rectangle 35"/>
                <p:cNvSpPr>
                  <a:spLocks noChangeArrowheads="1"/>
                </p:cNvSpPr>
                <p:nvPr/>
              </p:nvSpPr>
              <p:spPr bwMode="auto">
                <a:xfrm>
                  <a:off x="750" y="1472"/>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0" name="Rectangle 36"/>
                <p:cNvSpPr>
                  <a:spLocks noChangeArrowheads="1"/>
                </p:cNvSpPr>
                <p:nvPr/>
              </p:nvSpPr>
              <p:spPr bwMode="auto">
                <a:xfrm>
                  <a:off x="748" y="1938"/>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0" name="Group 37"/>
              <p:cNvGrpSpPr/>
              <p:nvPr/>
            </p:nvGrpSpPr>
            <p:grpSpPr bwMode="auto">
              <a:xfrm>
                <a:off x="2109" y="1002"/>
                <a:ext cx="249" cy="1295"/>
                <a:chOff x="748" y="997"/>
                <a:chExt cx="249" cy="1295"/>
              </a:xfrm>
            </p:grpSpPr>
            <p:sp>
              <p:nvSpPr>
                <p:cNvPr id="135" name="Rectangle 38"/>
                <p:cNvSpPr>
                  <a:spLocks noChangeArrowheads="1"/>
                </p:cNvSpPr>
                <p:nvPr/>
              </p:nvSpPr>
              <p:spPr bwMode="auto">
                <a:xfrm>
                  <a:off x="759" y="997"/>
                  <a:ext cx="238" cy="352"/>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 name="Rectangle 39"/>
                <p:cNvSpPr>
                  <a:spLocks noChangeArrowheads="1"/>
                </p:cNvSpPr>
                <p:nvPr/>
              </p:nvSpPr>
              <p:spPr bwMode="auto">
                <a:xfrm>
                  <a:off x="750" y="1472"/>
                  <a:ext cx="238" cy="352"/>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7" name="Rectangle 40"/>
                <p:cNvSpPr>
                  <a:spLocks noChangeArrowheads="1"/>
                </p:cNvSpPr>
                <p:nvPr/>
              </p:nvSpPr>
              <p:spPr bwMode="auto">
                <a:xfrm>
                  <a:off x="748" y="1940"/>
                  <a:ext cx="238" cy="352"/>
                </a:xfrm>
                <a:prstGeom prst="rect">
                  <a:avLst/>
                </a:prstGeom>
                <a:solidFill>
                  <a:srgbClr val="FFFFFF"/>
                </a:solidFill>
                <a:ln w="19050">
                  <a:solidFill>
                    <a:srgbClr val="008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21" name="Line 41"/>
              <p:cNvSpPr>
                <a:spLocks noChangeShapeType="1"/>
              </p:cNvSpPr>
              <p:nvPr/>
            </p:nvSpPr>
            <p:spPr bwMode="auto">
              <a:xfrm>
                <a:off x="1946" y="1181"/>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2" name="Line 42"/>
              <p:cNvSpPr>
                <a:spLocks noChangeShapeType="1"/>
              </p:cNvSpPr>
              <p:nvPr/>
            </p:nvSpPr>
            <p:spPr bwMode="auto">
              <a:xfrm>
                <a:off x="1940" y="1644"/>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3" name="Line 43"/>
              <p:cNvSpPr>
                <a:spLocks noChangeShapeType="1"/>
              </p:cNvSpPr>
              <p:nvPr/>
            </p:nvSpPr>
            <p:spPr bwMode="auto">
              <a:xfrm>
                <a:off x="1940" y="2119"/>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4" name="Line 44"/>
              <p:cNvSpPr>
                <a:spLocks noChangeShapeType="1"/>
              </p:cNvSpPr>
              <p:nvPr/>
            </p:nvSpPr>
            <p:spPr bwMode="auto">
              <a:xfrm>
                <a:off x="1044" y="1164"/>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5" name="Line 45"/>
              <p:cNvSpPr>
                <a:spLocks noChangeShapeType="1"/>
              </p:cNvSpPr>
              <p:nvPr/>
            </p:nvSpPr>
            <p:spPr bwMode="auto">
              <a:xfrm>
                <a:off x="1038" y="1629"/>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6" name="Line 46"/>
              <p:cNvSpPr>
                <a:spLocks noChangeShapeType="1"/>
              </p:cNvSpPr>
              <p:nvPr/>
            </p:nvSpPr>
            <p:spPr bwMode="auto">
              <a:xfrm>
                <a:off x="1038" y="2102"/>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27" name="Group 47"/>
              <p:cNvGrpSpPr/>
              <p:nvPr/>
            </p:nvGrpSpPr>
            <p:grpSpPr bwMode="auto">
              <a:xfrm>
                <a:off x="523" y="1169"/>
                <a:ext cx="288" cy="939"/>
                <a:chOff x="-60" y="1148"/>
                <a:chExt cx="168" cy="939"/>
              </a:xfrm>
            </p:grpSpPr>
            <p:sp>
              <p:nvSpPr>
                <p:cNvPr id="132" name="Line 48"/>
                <p:cNvSpPr>
                  <a:spLocks noChangeShapeType="1"/>
                </p:cNvSpPr>
                <p:nvPr/>
              </p:nvSpPr>
              <p:spPr bwMode="auto">
                <a:xfrm>
                  <a:off x="-54" y="1148"/>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3" name="Line 49"/>
                <p:cNvSpPr>
                  <a:spLocks noChangeShapeType="1"/>
                </p:cNvSpPr>
                <p:nvPr/>
              </p:nvSpPr>
              <p:spPr bwMode="auto">
                <a:xfrm>
                  <a:off x="-60" y="1613"/>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4" name="Line 50"/>
                <p:cNvSpPr>
                  <a:spLocks noChangeShapeType="1"/>
                </p:cNvSpPr>
                <p:nvPr/>
              </p:nvSpPr>
              <p:spPr bwMode="auto">
                <a:xfrm>
                  <a:off x="-60" y="2087"/>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8" name="Group 51"/>
              <p:cNvGrpSpPr/>
              <p:nvPr/>
            </p:nvGrpSpPr>
            <p:grpSpPr bwMode="auto">
              <a:xfrm>
                <a:off x="2334" y="1173"/>
                <a:ext cx="288" cy="939"/>
                <a:chOff x="-60" y="1148"/>
                <a:chExt cx="168" cy="939"/>
              </a:xfrm>
            </p:grpSpPr>
            <p:sp>
              <p:nvSpPr>
                <p:cNvPr id="129" name="Line 52"/>
                <p:cNvSpPr>
                  <a:spLocks noChangeShapeType="1"/>
                </p:cNvSpPr>
                <p:nvPr/>
              </p:nvSpPr>
              <p:spPr bwMode="auto">
                <a:xfrm>
                  <a:off x="-54" y="1148"/>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0" name="Line 53"/>
                <p:cNvSpPr>
                  <a:spLocks noChangeShapeType="1"/>
                </p:cNvSpPr>
                <p:nvPr/>
              </p:nvSpPr>
              <p:spPr bwMode="auto">
                <a:xfrm>
                  <a:off x="-60" y="1615"/>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1" name="Line 54"/>
                <p:cNvSpPr>
                  <a:spLocks noChangeShapeType="1"/>
                </p:cNvSpPr>
                <p:nvPr/>
              </p:nvSpPr>
              <p:spPr bwMode="auto">
                <a:xfrm>
                  <a:off x="-60" y="2087"/>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110" name="Text Box 65"/>
            <p:cNvSpPr txBox="1">
              <a:spLocks noChangeArrowheads="1"/>
            </p:cNvSpPr>
            <p:nvPr/>
          </p:nvSpPr>
          <p:spPr bwMode="auto">
            <a:xfrm>
              <a:off x="8459421" y="5485757"/>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fabric</a:t>
              </a:r>
            </a:p>
          </p:txBody>
        </p:sp>
        <p:sp>
          <p:nvSpPr>
            <p:cNvPr id="111" name="Rectangle 66"/>
            <p:cNvSpPr>
              <a:spLocks noChangeArrowheads="1"/>
            </p:cNvSpPr>
            <p:nvPr/>
          </p:nvSpPr>
          <p:spPr bwMode="auto">
            <a:xfrm>
              <a:off x="9686559" y="4720582"/>
              <a:ext cx="252413" cy="131763"/>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2" name="Rectangle 69"/>
            <p:cNvSpPr>
              <a:spLocks noChangeArrowheads="1"/>
            </p:cNvSpPr>
            <p:nvPr/>
          </p:nvSpPr>
          <p:spPr bwMode="auto">
            <a:xfrm>
              <a:off x="7800609" y="4760270"/>
              <a:ext cx="252413" cy="130175"/>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3" name="Rectangle 70"/>
            <p:cNvSpPr>
              <a:spLocks noChangeArrowheads="1"/>
            </p:cNvSpPr>
            <p:nvPr/>
          </p:nvSpPr>
          <p:spPr bwMode="auto">
            <a:xfrm>
              <a:off x="7795846" y="6135045"/>
              <a:ext cx="252413" cy="131763"/>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4" name="Freeform 71"/>
            <p:cNvSpPr/>
            <p:nvPr/>
          </p:nvSpPr>
          <p:spPr bwMode="auto">
            <a:xfrm>
              <a:off x="8153034" y="5195245"/>
              <a:ext cx="1393825" cy="981075"/>
            </a:xfrm>
            <a:custGeom>
              <a:avLst/>
              <a:gdLst>
                <a:gd name="T0" fmla="*/ 0 w 967"/>
                <a:gd name="T1" fmla="*/ 65 h 735"/>
                <a:gd name="T2" fmla="*/ 134 w 967"/>
                <a:gd name="T3" fmla="*/ 65 h 735"/>
                <a:gd name="T4" fmla="*/ 25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 name="Freeform 72"/>
            <p:cNvSpPr/>
            <p:nvPr/>
          </p:nvSpPr>
          <p:spPr bwMode="auto">
            <a:xfrm>
              <a:off x="8133984" y="4893620"/>
              <a:ext cx="1365250" cy="693738"/>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6" name="Rectangle 76"/>
            <p:cNvSpPr>
              <a:spLocks noChangeArrowheads="1"/>
            </p:cNvSpPr>
            <p:nvPr/>
          </p:nvSpPr>
          <p:spPr bwMode="auto">
            <a:xfrm>
              <a:off x="7448184" y="6093770"/>
              <a:ext cx="252413" cy="131763"/>
            </a:xfrm>
            <a:prstGeom prst="rect">
              <a:avLst/>
            </a:prstGeom>
            <a:solidFill>
              <a:srgbClr val="00CC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7" name="Rectangle 77"/>
            <p:cNvSpPr>
              <a:spLocks noChangeArrowheads="1"/>
            </p:cNvSpPr>
            <p:nvPr/>
          </p:nvSpPr>
          <p:spPr bwMode="auto">
            <a:xfrm>
              <a:off x="9672271" y="5503220"/>
              <a:ext cx="252413" cy="131763"/>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42" name="Content Placeholder 1"/>
          <p:cNvSpPr txBox="1"/>
          <p:nvPr/>
        </p:nvSpPr>
        <p:spPr>
          <a:xfrm>
            <a:off x="835334" y="3055853"/>
            <a:ext cx="10515600" cy="1456018"/>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10000"/>
              </a:lnSpc>
              <a:spcBef>
                <a:spcPts val="1000"/>
              </a:spcBef>
              <a:spcAft>
                <a:spcPts val="0"/>
              </a:spcAft>
              <a:buClr>
                <a:srgbClr val="0000A3"/>
              </a:buClr>
              <a:buSzTx/>
              <a:buFont typeface="Wingdings" panose="05000000000000000000" pitchFamily="2" charset="2"/>
              <a:buChar char="§"/>
              <a:defRPr/>
            </a:pPr>
            <a:r>
              <a:rPr kumimoji="0" lang="en-US" altLang="en-US" sz="2800" b="1"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Head-of-the-Line (HOL) blocking </a:t>
            </a:r>
            <a:r>
              <a:rPr kumimoji="0" lang="zh-CN" altLang="en-US" sz="2800" b="1"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线路前部阻塞</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：在一个</a:t>
            </a:r>
            <a:r>
              <a:rPr kumimoji="0" lang="zh-CN" altLang="en-US" sz="28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输入队列</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中</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排队的分组</a:t>
            </a:r>
            <a:r>
              <a:rPr kumimoji="0" lang="zh-CN" altLang="en-US" sz="2800" b="1" i="0" u="none"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必须等待</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通过交换结构发送（即使</a:t>
            </a:r>
            <a:r>
              <a:rPr kumimoji="0" lang="zh-CN" altLang="en-US" sz="28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输出端口</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是空闲的），因为其被位于线路前部的另一个分组所阻塞</a:t>
            </a:r>
            <a:r>
              <a:rPr lang="zh-CN" altLang="en-US" noProof="0" dirty="0">
                <a:solidFill>
                  <a:prstClr val="black"/>
                </a:solidFill>
                <a:latin typeface="Times New Roman" panose="02020603050405020304" pitchFamily="18" charset="0"/>
                <a:cs typeface="Times New Roman" panose="02020603050405020304" pitchFamily="18" charset="0"/>
              </a:rPr>
              <a:t>。</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32</a:t>
            </a:fld>
            <a:endParaRPr lang="en-US" dirty="0"/>
          </a:p>
        </p:txBody>
      </p:sp>
      <p:sp>
        <p:nvSpPr>
          <p:cNvPr id="5" name="对话气泡: 圆角矩形 4">
            <a:extLst>
              <a:ext uri="{FF2B5EF4-FFF2-40B4-BE49-F238E27FC236}">
                <a16:creationId xmlns:a16="http://schemas.microsoft.com/office/drawing/2014/main" id="{F5A35A9E-7C32-48F8-B54B-BE800F113153}"/>
              </a:ext>
            </a:extLst>
          </p:cNvPr>
          <p:cNvSpPr/>
          <p:nvPr/>
        </p:nvSpPr>
        <p:spPr>
          <a:xfrm>
            <a:off x="7688172" y="2216888"/>
            <a:ext cx="3768409" cy="729427"/>
          </a:xfrm>
          <a:prstGeom prst="wedgeRoundRectCallout">
            <a:avLst>
              <a:gd name="adj1" fmla="val -46629"/>
              <a:gd name="adj2" fmla="val 70517"/>
              <a:gd name="adj3" fmla="val 1666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u="sng" dirty="0">
                <a:solidFill>
                  <a:schemeClr val="tx1"/>
                </a:solidFill>
              </a:rPr>
              <a:t>交换结构交换速率不够快</a:t>
            </a:r>
          </a:p>
        </p:txBody>
      </p:sp>
      <p:sp>
        <p:nvSpPr>
          <p:cNvPr id="6" name="文本框 5">
            <a:extLst>
              <a:ext uri="{FF2B5EF4-FFF2-40B4-BE49-F238E27FC236}">
                <a16:creationId xmlns:a16="http://schemas.microsoft.com/office/drawing/2014/main" id="{E2C00577-6737-44A8-ACEC-D83D5E307391}"/>
              </a:ext>
            </a:extLst>
          </p:cNvPr>
          <p:cNvSpPr txBox="1"/>
          <p:nvPr/>
        </p:nvSpPr>
        <p:spPr>
          <a:xfrm>
            <a:off x="9919388" y="4472266"/>
            <a:ext cx="1862639" cy="369332"/>
          </a:xfrm>
          <a:prstGeom prst="rect">
            <a:avLst/>
          </a:prstGeom>
          <a:noFill/>
          <a:ln>
            <a:solidFill>
              <a:srgbClr val="C00000"/>
            </a:solidFill>
          </a:ln>
        </p:spPr>
        <p:txBody>
          <a:bodyPr wrap="square" rtlCol="0">
            <a:spAutoFit/>
          </a:bodyPr>
          <a:lstStyle/>
          <a:p>
            <a:pPr algn="ctr"/>
            <a:r>
              <a:rPr lang="zh-CN" altLang="en-US" dirty="0"/>
              <a:t>纵横式交换结构</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dissolve">
                                      <p:cBhvr>
                                        <p:cTn id="7"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52267" y="1219933"/>
                <a:ext cx="10515600" cy="1848973"/>
              </a:xfrm>
            </p:spPr>
            <p:txBody>
              <a:bodyPr>
                <a:normAutofit/>
              </a:bodyPr>
              <a:lstStyle/>
              <a:p>
                <a:r>
                  <a:rPr lang="zh-CN" altLang="en-US" dirty="0">
                    <a:latin typeface="Times New Roman" panose="02020603050405020304" pitchFamily="18" charset="0"/>
                    <a:cs typeface="Times New Roman" panose="02020603050405020304" pitchFamily="18" charset="0"/>
                  </a:rPr>
                  <a:t>如果</a:t>
                </a:r>
                <a14:m>
                  <m:oMath xmlns:m="http://schemas.openxmlformats.org/officeDocument/2006/math">
                    <m:sSub>
                      <m:sSubPr>
                        <m:ctrlPr>
                          <a:rPr lang="en-US" altLang="en-US" i="1" dirty="0">
                            <a:latin typeface="Cambria Math" panose="02040503050406030204" pitchFamily="18" charset="0"/>
                            <a:cs typeface="Cambria Math" panose="02040503050406030204" charset="0"/>
                          </a:rPr>
                        </m:ctrlPr>
                      </m:sSubPr>
                      <m:e>
                        <m:r>
                          <a:rPr lang="en-US" altLang="en-US" i="1" dirty="0">
                            <a:latin typeface="Cambria Math" panose="02040503050406030204" pitchFamily="18" charset="0"/>
                            <a:cs typeface="Cambria Math" panose="02040503050406030204" charset="0"/>
                          </a:rPr>
                          <m:t>𝑅</m:t>
                        </m:r>
                      </m:e>
                      <m:sub>
                        <m:r>
                          <a:rPr lang="en-US" altLang="en-US" i="1" dirty="0">
                            <a:latin typeface="Cambria Math" panose="02040503050406030204" pitchFamily="18" charset="0"/>
                            <a:cs typeface="Cambria Math" panose="02040503050406030204" charset="0"/>
                          </a:rPr>
                          <m:t>𝑠𝑤𝑖𝑡𝑐h</m:t>
                        </m:r>
                      </m:sub>
                    </m:sSub>
                    <m:r>
                      <a:rPr lang="en-US" altLang="en-US" i="1" dirty="0">
                        <a:latin typeface="Cambria Math" panose="02040503050406030204" pitchFamily="18" charset="0"/>
                        <a:cs typeface="Cambria Math" panose="02040503050406030204" charset="0"/>
                      </a:rPr>
                      <m:t>≥</m:t>
                    </m:r>
                    <m:r>
                      <a:rPr lang="en-US" altLang="en-US" i="1" dirty="0">
                        <a:latin typeface="Cambria Math" panose="02040503050406030204" pitchFamily="18" charset="0"/>
                        <a:cs typeface="Cambria Math" panose="02040503050406030204" charset="0"/>
                      </a:rPr>
                      <m:t>𝑁</m:t>
                    </m:r>
                    <m:sSub>
                      <m:sSubPr>
                        <m:ctrlPr>
                          <a:rPr lang="en-US" altLang="en-US" i="1" dirty="0">
                            <a:latin typeface="Cambria Math" panose="02040503050406030204" pitchFamily="18" charset="0"/>
                            <a:cs typeface="Cambria Math" panose="02040503050406030204" charset="0"/>
                          </a:rPr>
                        </m:ctrlPr>
                      </m:sSubPr>
                      <m:e>
                        <m:r>
                          <a:rPr lang="en-US" altLang="en-US" i="1" dirty="0">
                            <a:latin typeface="Cambria Math" panose="02040503050406030204" pitchFamily="18" charset="0"/>
                            <a:cs typeface="Cambria Math" panose="02040503050406030204" charset="0"/>
                          </a:rPr>
                          <m:t>𝑅</m:t>
                        </m:r>
                      </m:e>
                      <m:sub>
                        <m:r>
                          <a:rPr lang="en-US" altLang="en-US" i="1" dirty="0">
                            <a:latin typeface="Cambria Math" panose="02040503050406030204" pitchFamily="18" charset="0"/>
                            <a:cs typeface="Cambria Math" panose="02040503050406030204" charset="0"/>
                          </a:rPr>
                          <m:t>𝑙𝑖𝑛𝑒</m:t>
                        </m:r>
                      </m:sub>
                    </m:sSub>
                  </m:oMath>
                </a14:m>
                <a:r>
                  <a:rPr lang="zh-CN" altLang="en-US"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输入端口</a:t>
                </a:r>
                <a:r>
                  <a:rPr lang="zh-CN" altLang="en-US" dirty="0">
                    <a:latin typeface="Times New Roman" panose="02020603050405020304" pitchFamily="18" charset="0"/>
                    <a:cs typeface="Times New Roman" panose="02020603050405020304" pitchFamily="18" charset="0"/>
                  </a:rPr>
                  <a:t>几乎没有排队</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如果</a:t>
                </a:r>
                <a:r>
                  <a:rPr lang="zh-CN" altLang="en-US" b="1" dirty="0">
                    <a:latin typeface="Times New Roman" panose="02020603050405020304" pitchFamily="18" charset="0"/>
                    <a:cs typeface="Times New Roman" panose="02020603050405020304" pitchFamily="18" charset="0"/>
                  </a:rPr>
                  <a:t>交换结构</a:t>
                </a:r>
                <a:r>
                  <a:rPr lang="zh-CN" altLang="en-US" dirty="0">
                    <a:latin typeface="Times New Roman" panose="02020603050405020304" pitchFamily="18" charset="0"/>
                    <a:cs typeface="Times New Roman" panose="02020603050405020304" pitchFamily="18" charset="0"/>
                  </a:rPr>
                  <a:t>的</a:t>
                </a:r>
                <a:r>
                  <a:rPr lang="zh-CN" altLang="en-US" b="1" u="sng" dirty="0">
                    <a:solidFill>
                      <a:srgbClr val="010F90"/>
                    </a:solidFill>
                    <a:latin typeface="Times New Roman" panose="02020603050405020304" pitchFamily="18" charset="0"/>
                    <a:cs typeface="Times New Roman" panose="02020603050405020304" pitchFamily="18" charset="0"/>
                  </a:rPr>
                  <a:t>交换速率</a:t>
                </a:r>
                <a:r>
                  <a:rPr lang="zh-CN" altLang="en-US" b="1" dirty="0">
                    <a:solidFill>
                      <a:srgbClr val="C00000"/>
                    </a:solidFill>
                    <a:latin typeface="Times New Roman" panose="02020603050405020304" pitchFamily="18" charset="0"/>
                    <a:cs typeface="Times New Roman" panose="02020603050405020304" pitchFamily="18" charset="0"/>
                  </a:rPr>
                  <a:t>慢</a:t>
                </a:r>
                <a:r>
                  <a:rPr lang="zh-CN" altLang="en-US" dirty="0">
                    <a:latin typeface="Times New Roman" panose="02020603050405020304" pitchFamily="18" charset="0"/>
                    <a:cs typeface="Times New Roman" panose="02020603050405020304" pitchFamily="18" charset="0"/>
                  </a:rPr>
                  <a:t>于</a:t>
                </a:r>
                <a:r>
                  <a:rPr lang="zh-CN" altLang="en-US" b="1" dirty="0">
                    <a:latin typeface="Times New Roman" panose="02020603050405020304" pitchFamily="18" charset="0"/>
                    <a:cs typeface="Times New Roman" panose="02020603050405020304" pitchFamily="18" charset="0"/>
                  </a:rPr>
                  <a:t>输入端口</a:t>
                </a:r>
                <a:r>
                  <a:rPr lang="zh-CN" altLang="en-US" b="1" u="sng" dirty="0">
                    <a:solidFill>
                      <a:srgbClr val="010F90"/>
                    </a:solidFill>
                    <a:latin typeface="Times New Roman" panose="02020603050405020304" pitchFamily="18" charset="0"/>
                    <a:cs typeface="Times New Roman" panose="02020603050405020304" pitchFamily="18" charset="0"/>
                  </a:rPr>
                  <a:t>速率之和 </a:t>
                </a:r>
                <a:r>
                  <a:rPr lang="en-US" altLang="en-US" dirty="0">
                    <a:latin typeface="Times New Roman" panose="02020603050405020304" pitchFamily="18" charset="0"/>
                    <a:cs typeface="Times New Roman" panose="02020603050405020304" pitchFamily="18" charset="0"/>
                    <a:sym typeface="Wingdings" panose="05000000000000000000" pitchFamily="2" charset="2"/>
                  </a:rPr>
                  <a:t> </a:t>
                </a:r>
                <a:r>
                  <a:rPr lang="zh-CN" altLang="en-US" b="1" dirty="0">
                    <a:latin typeface="Times New Roman" panose="02020603050405020304" pitchFamily="18" charset="0"/>
                    <a:cs typeface="Times New Roman" panose="02020603050405020304" pitchFamily="18" charset="0"/>
                    <a:sym typeface="Wingdings" panose="05000000000000000000" pitchFamily="2" charset="2"/>
                  </a:rPr>
                  <a:t>输入端口</a:t>
                </a:r>
                <a:r>
                  <a:rPr lang="zh-CN" altLang="en-US" dirty="0">
                    <a:latin typeface="Times New Roman" panose="02020603050405020304" pitchFamily="18" charset="0"/>
                    <a:cs typeface="Times New Roman" panose="02020603050405020304" pitchFamily="18" charset="0"/>
                    <a:sym typeface="Wingdings" panose="05000000000000000000" pitchFamily="2" charset="2"/>
                  </a:rPr>
                  <a:t>出现排队</a:t>
                </a:r>
                <a:endParaRPr lang="en-US" altLang="zh-CN" dirty="0">
                  <a:latin typeface="Times New Roman" panose="02020603050405020304" pitchFamily="18" charset="0"/>
                  <a:cs typeface="Times New Roman" panose="02020603050405020304" pitchFamily="18" charset="0"/>
                  <a:sym typeface="Wingdings" panose="05000000000000000000" pitchFamily="2" charset="2"/>
                </a:endParaRPr>
              </a:p>
              <a:p>
                <a:pPr lvl="1"/>
                <a:r>
                  <a:rPr lang="zh-CN" altLang="en-US" b="1" u="sng" dirty="0">
                    <a:latin typeface="+mn-ea"/>
                  </a:rPr>
                  <a:t>排队时延</a:t>
                </a:r>
                <a:r>
                  <a:rPr lang="zh-CN" altLang="en-US" dirty="0">
                    <a:latin typeface="+mn-ea"/>
                  </a:rPr>
                  <a:t>或者输入缓存溢出导致</a:t>
                </a:r>
                <a:r>
                  <a:rPr lang="zh-CN" altLang="en-US" b="1" u="sng" dirty="0">
                    <a:latin typeface="+mn-ea"/>
                  </a:rPr>
                  <a:t>丢包</a:t>
                </a:r>
                <a:endParaRPr lang="en-US" altLang="zh-CN" b="1" u="sng" dirty="0">
                  <a:latin typeface="+mn-ea"/>
                  <a:cs typeface="Times New Roman" panose="02020603050405020304" pitchFamily="18" charset="0"/>
                  <a:sym typeface="Wingdings" panose="05000000000000000000" pitchFamily="2" charset="2"/>
                </a:endParaRP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52267" y="1219933"/>
                <a:ext cx="10515600" cy="1848973"/>
              </a:xfrm>
              <a:blipFill>
                <a:blip r:embed="rId3"/>
                <a:stretch>
                  <a:fillRect t="-5611" b="-3300"/>
                </a:stretch>
              </a:blipFill>
            </p:spPr>
            <p:txBody>
              <a:bodyPr/>
              <a:lstStyle/>
              <a:p>
                <a:r>
                  <a:rPr lang="zh-CN" altLang="en-US">
                    <a:noFill/>
                  </a:rPr>
                  <a:t> </a:t>
                </a:r>
              </a:p>
            </p:txBody>
          </p:sp>
        </mc:Fallback>
      </mc:AlternateContent>
      <p:sp>
        <p:nvSpPr>
          <p:cNvPr id="3" name="Title 2"/>
          <p:cNvSpPr>
            <a:spLocks noGrp="1"/>
          </p:cNvSpPr>
          <p:nvPr>
            <p:ph type="title"/>
          </p:nvPr>
        </p:nvSpPr>
        <p:spPr>
          <a:xfrm>
            <a:off x="838200" y="311144"/>
            <a:ext cx="10515600" cy="894622"/>
          </a:xfrm>
        </p:spPr>
        <p:txBody>
          <a:bodyPr>
            <a:normAutofit/>
          </a:bodyPr>
          <a:lstStyle/>
          <a:p>
            <a:r>
              <a:rPr lang="zh-CN" altLang="en-US" sz="4800" dirty="0">
                <a:latin typeface="+mn-ea"/>
                <a:ea typeface="+mn-ea"/>
              </a:rPr>
              <a:t>输入端口（队列）</a:t>
            </a:r>
            <a:endParaRPr lang="en-US" sz="4800" dirty="0">
              <a:latin typeface="+mn-ea"/>
              <a:ea typeface="+mn-ea"/>
            </a:endParaRPr>
          </a:p>
        </p:txBody>
      </p:sp>
      <p:sp>
        <p:nvSpPr>
          <p:cNvPr id="104" name="Text Box 62"/>
          <p:cNvSpPr txBox="1">
            <a:spLocks noChangeArrowheads="1"/>
          </p:cNvSpPr>
          <p:nvPr/>
        </p:nvSpPr>
        <p:spPr bwMode="auto">
          <a:xfrm>
            <a:off x="3668059" y="4875605"/>
            <a:ext cx="233835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0" fontAlgn="base" latinLnBrk="0" hangingPunct="0">
              <a:lnSpc>
                <a:spcPct val="90000"/>
              </a:lnSpc>
              <a:spcBef>
                <a:spcPct val="0"/>
              </a:spcBef>
              <a:spcAft>
                <a:spcPct val="0"/>
              </a:spcAft>
              <a:buClrTx/>
              <a:buSzTx/>
              <a:buFontTx/>
              <a:buNone/>
              <a:defRPr/>
            </a:pPr>
            <a:r>
              <a:rPr lang="zh-CN" altLang="en-US" sz="2000" b="1" u="sng" dirty="0">
                <a:solidFill>
                  <a:srgbClr val="000000"/>
                </a:solidFill>
                <a:latin typeface="+mn-ea"/>
                <a:ea typeface="+mn-ea"/>
              </a:rPr>
              <a:t>输出端口</a:t>
            </a:r>
            <a:r>
              <a:rPr lang="zh-CN" altLang="en-US" sz="2000" dirty="0">
                <a:solidFill>
                  <a:srgbClr val="000000"/>
                </a:solidFill>
                <a:latin typeface="+mn-ea"/>
                <a:ea typeface="+mn-ea"/>
              </a:rPr>
              <a:t>竞争：</a:t>
            </a:r>
            <a:endParaRPr lang="en-US" altLang="zh-CN" sz="2000" dirty="0">
              <a:solidFill>
                <a:srgbClr val="000000"/>
              </a:solidFill>
              <a:latin typeface="+mn-ea"/>
              <a:ea typeface="+mn-ea"/>
            </a:endParaRPr>
          </a:p>
          <a:p>
            <a:pPr marL="0" marR="0" lvl="0" indent="0" algn="just" defTabSz="914400" rtl="0" eaLnBrk="0" fontAlgn="base" latinLnBrk="0" hangingPunct="0">
              <a:lnSpc>
                <a:spcPct val="90000"/>
              </a:lnSpc>
              <a:spcBef>
                <a:spcPct val="0"/>
              </a:spcBef>
              <a:spcAft>
                <a:spcPct val="0"/>
              </a:spcAft>
              <a:buClrTx/>
              <a:buSzTx/>
              <a:buFontTx/>
              <a:buNone/>
              <a:defRPr/>
            </a:pPr>
            <a:r>
              <a:rPr lang="zh-CN" altLang="en-US" sz="2000" dirty="0">
                <a:solidFill>
                  <a:srgbClr val="000000"/>
                </a:solidFill>
                <a:latin typeface="+mn-ea"/>
                <a:ea typeface="+mn-ea"/>
              </a:rPr>
              <a:t>只有一个红色的报文段能够被传输，</a:t>
            </a:r>
            <a:r>
              <a:rPr lang="zh-CN" altLang="en-US" sz="2000" b="1" u="sng" dirty="0">
                <a:solidFill>
                  <a:srgbClr val="000000"/>
                </a:solidFill>
                <a:latin typeface="+mn-ea"/>
                <a:ea typeface="+mn-ea"/>
              </a:rPr>
              <a:t>后面的红色报文段</a:t>
            </a:r>
            <a:r>
              <a:rPr lang="zh-CN" altLang="en-US" sz="2000" dirty="0">
                <a:solidFill>
                  <a:srgbClr val="000000"/>
                </a:solidFill>
                <a:latin typeface="+mn-ea"/>
                <a:ea typeface="+mn-ea"/>
              </a:rPr>
              <a:t>被</a:t>
            </a:r>
            <a:r>
              <a:rPr lang="zh-CN" altLang="en-US" sz="2000" b="1" dirty="0">
                <a:solidFill>
                  <a:srgbClr val="C00000"/>
                </a:solidFill>
                <a:latin typeface="+mn-ea"/>
                <a:ea typeface="+mn-ea"/>
              </a:rPr>
              <a:t>阻塞</a:t>
            </a:r>
            <a:endParaRPr kumimoji="0" lang="en-US" altLang="en-US" sz="2000" b="1" i="1" u="none" strike="noStrike" kern="1200" cap="none" spc="0" normalizeH="0" baseline="0" noProof="0" dirty="0">
              <a:ln>
                <a:noFill/>
              </a:ln>
              <a:solidFill>
                <a:srgbClr val="C00000"/>
              </a:solidFill>
              <a:effectLst/>
              <a:uLnTx/>
              <a:uFillTx/>
              <a:latin typeface="+mn-ea"/>
              <a:ea typeface="+mn-ea"/>
              <a:cs typeface="+mn-cs"/>
            </a:endParaRPr>
          </a:p>
        </p:txBody>
      </p:sp>
      <p:grpSp>
        <p:nvGrpSpPr>
          <p:cNvPr id="141" name="Group 140"/>
          <p:cNvGrpSpPr/>
          <p:nvPr/>
        </p:nvGrpSpPr>
        <p:grpSpPr>
          <a:xfrm>
            <a:off x="621916" y="4720142"/>
            <a:ext cx="3027362" cy="1817687"/>
            <a:chOff x="2908374" y="3743325"/>
            <a:chExt cx="3027362" cy="1817687"/>
          </a:xfrm>
        </p:grpSpPr>
        <p:grpSp>
          <p:nvGrpSpPr>
            <p:cNvPr id="73" name="Group 7"/>
            <p:cNvGrpSpPr/>
            <p:nvPr/>
          </p:nvGrpSpPr>
          <p:grpSpPr bwMode="auto">
            <a:xfrm>
              <a:off x="2908374" y="3751262"/>
              <a:ext cx="3027362" cy="1809750"/>
              <a:chOff x="523" y="976"/>
              <a:chExt cx="2099" cy="1356"/>
            </a:xfrm>
          </p:grpSpPr>
          <p:sp>
            <p:nvSpPr>
              <p:cNvPr id="74" name="Rectangle 8"/>
              <p:cNvSpPr>
                <a:spLocks noChangeArrowheads="1"/>
              </p:cNvSpPr>
              <p:nvPr/>
            </p:nvSpPr>
            <p:spPr bwMode="auto">
              <a:xfrm>
                <a:off x="1208" y="976"/>
                <a:ext cx="745" cy="13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75" name="Group 9"/>
              <p:cNvGrpSpPr/>
              <p:nvPr/>
            </p:nvGrpSpPr>
            <p:grpSpPr bwMode="auto">
              <a:xfrm>
                <a:off x="804" y="997"/>
                <a:ext cx="249" cy="1295"/>
                <a:chOff x="748" y="997"/>
                <a:chExt cx="249" cy="1295"/>
              </a:xfrm>
            </p:grpSpPr>
            <p:sp>
              <p:nvSpPr>
                <p:cNvPr id="94" name="Rectangle 10"/>
                <p:cNvSpPr>
                  <a:spLocks noChangeArrowheads="1"/>
                </p:cNvSpPr>
                <p:nvPr/>
              </p:nvSpPr>
              <p:spPr bwMode="auto">
                <a:xfrm>
                  <a:off x="759" y="997"/>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Rectangle 11"/>
                <p:cNvSpPr>
                  <a:spLocks noChangeArrowheads="1"/>
                </p:cNvSpPr>
                <p:nvPr/>
              </p:nvSpPr>
              <p:spPr bwMode="auto">
                <a:xfrm>
                  <a:off x="750" y="1472"/>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 name="Rectangle 12"/>
                <p:cNvSpPr>
                  <a:spLocks noChangeArrowheads="1"/>
                </p:cNvSpPr>
                <p:nvPr/>
              </p:nvSpPr>
              <p:spPr bwMode="auto">
                <a:xfrm>
                  <a:off x="748" y="1938"/>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76" name="Group 13"/>
              <p:cNvGrpSpPr/>
              <p:nvPr/>
            </p:nvGrpSpPr>
            <p:grpSpPr bwMode="auto">
              <a:xfrm>
                <a:off x="2109" y="1002"/>
                <a:ext cx="249" cy="1295"/>
                <a:chOff x="748" y="997"/>
                <a:chExt cx="249" cy="1295"/>
              </a:xfrm>
            </p:grpSpPr>
            <p:sp>
              <p:nvSpPr>
                <p:cNvPr id="91" name="Rectangle 14"/>
                <p:cNvSpPr>
                  <a:spLocks noChangeArrowheads="1"/>
                </p:cNvSpPr>
                <p:nvPr/>
              </p:nvSpPr>
              <p:spPr bwMode="auto">
                <a:xfrm>
                  <a:off x="759" y="997"/>
                  <a:ext cx="238" cy="352"/>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2" name="Rectangle 15"/>
                <p:cNvSpPr>
                  <a:spLocks noChangeArrowheads="1"/>
                </p:cNvSpPr>
                <p:nvPr/>
              </p:nvSpPr>
              <p:spPr bwMode="auto">
                <a:xfrm>
                  <a:off x="750" y="1472"/>
                  <a:ext cx="238" cy="352"/>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3" name="Rectangle 16"/>
                <p:cNvSpPr>
                  <a:spLocks noChangeArrowheads="1"/>
                </p:cNvSpPr>
                <p:nvPr/>
              </p:nvSpPr>
              <p:spPr bwMode="auto">
                <a:xfrm>
                  <a:off x="748" y="1940"/>
                  <a:ext cx="238" cy="352"/>
                </a:xfrm>
                <a:prstGeom prst="rect">
                  <a:avLst/>
                </a:prstGeom>
                <a:solidFill>
                  <a:srgbClr val="FFFFFF"/>
                </a:solidFill>
                <a:ln w="19050">
                  <a:solidFill>
                    <a:srgbClr val="008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77" name="Line 17"/>
              <p:cNvSpPr>
                <a:spLocks noChangeShapeType="1"/>
              </p:cNvSpPr>
              <p:nvPr/>
            </p:nvSpPr>
            <p:spPr bwMode="auto">
              <a:xfrm>
                <a:off x="1946" y="1181"/>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8" name="Line 18"/>
              <p:cNvSpPr>
                <a:spLocks noChangeShapeType="1"/>
              </p:cNvSpPr>
              <p:nvPr/>
            </p:nvSpPr>
            <p:spPr bwMode="auto">
              <a:xfrm>
                <a:off x="1940" y="1644"/>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9" name="Line 19"/>
              <p:cNvSpPr>
                <a:spLocks noChangeShapeType="1"/>
              </p:cNvSpPr>
              <p:nvPr/>
            </p:nvSpPr>
            <p:spPr bwMode="auto">
              <a:xfrm>
                <a:off x="1940" y="2119"/>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0" name="Line 20"/>
              <p:cNvSpPr>
                <a:spLocks noChangeShapeType="1"/>
              </p:cNvSpPr>
              <p:nvPr/>
            </p:nvSpPr>
            <p:spPr bwMode="auto">
              <a:xfrm>
                <a:off x="1044" y="1164"/>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1" name="Line 21"/>
              <p:cNvSpPr>
                <a:spLocks noChangeShapeType="1"/>
              </p:cNvSpPr>
              <p:nvPr/>
            </p:nvSpPr>
            <p:spPr bwMode="auto">
              <a:xfrm>
                <a:off x="1038" y="1629"/>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 name="Line 22"/>
              <p:cNvSpPr>
                <a:spLocks noChangeShapeType="1"/>
              </p:cNvSpPr>
              <p:nvPr/>
            </p:nvSpPr>
            <p:spPr bwMode="auto">
              <a:xfrm>
                <a:off x="1038" y="2102"/>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3" name="Group 23"/>
              <p:cNvGrpSpPr/>
              <p:nvPr/>
            </p:nvGrpSpPr>
            <p:grpSpPr bwMode="auto">
              <a:xfrm>
                <a:off x="523" y="1169"/>
                <a:ext cx="288" cy="939"/>
                <a:chOff x="-60" y="1148"/>
                <a:chExt cx="168" cy="939"/>
              </a:xfrm>
            </p:grpSpPr>
            <p:sp>
              <p:nvSpPr>
                <p:cNvPr id="88" name="Line 24"/>
                <p:cNvSpPr>
                  <a:spLocks noChangeShapeType="1"/>
                </p:cNvSpPr>
                <p:nvPr/>
              </p:nvSpPr>
              <p:spPr bwMode="auto">
                <a:xfrm>
                  <a:off x="-54" y="1148"/>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9" name="Line 25"/>
                <p:cNvSpPr>
                  <a:spLocks noChangeShapeType="1"/>
                </p:cNvSpPr>
                <p:nvPr/>
              </p:nvSpPr>
              <p:spPr bwMode="auto">
                <a:xfrm>
                  <a:off x="-60" y="1613"/>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0" name="Line 26"/>
                <p:cNvSpPr>
                  <a:spLocks noChangeShapeType="1"/>
                </p:cNvSpPr>
                <p:nvPr/>
              </p:nvSpPr>
              <p:spPr bwMode="auto">
                <a:xfrm>
                  <a:off x="-60" y="2087"/>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4" name="Group 27"/>
              <p:cNvGrpSpPr/>
              <p:nvPr/>
            </p:nvGrpSpPr>
            <p:grpSpPr bwMode="auto">
              <a:xfrm>
                <a:off x="2334" y="1173"/>
                <a:ext cx="288" cy="939"/>
                <a:chOff x="-60" y="1148"/>
                <a:chExt cx="168" cy="939"/>
              </a:xfrm>
            </p:grpSpPr>
            <p:sp>
              <p:nvSpPr>
                <p:cNvPr id="85" name="Line 28"/>
                <p:cNvSpPr>
                  <a:spLocks noChangeShapeType="1"/>
                </p:cNvSpPr>
                <p:nvPr/>
              </p:nvSpPr>
              <p:spPr bwMode="auto">
                <a:xfrm>
                  <a:off x="-54" y="1148"/>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 name="Line 29"/>
                <p:cNvSpPr>
                  <a:spLocks noChangeShapeType="1"/>
                </p:cNvSpPr>
                <p:nvPr/>
              </p:nvSpPr>
              <p:spPr bwMode="auto">
                <a:xfrm>
                  <a:off x="-60" y="1615"/>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 name="Line 30"/>
                <p:cNvSpPr>
                  <a:spLocks noChangeShapeType="1"/>
                </p:cNvSpPr>
                <p:nvPr/>
              </p:nvSpPr>
              <p:spPr bwMode="auto">
                <a:xfrm>
                  <a:off x="-60" y="2087"/>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97" name="Rectangle 55"/>
            <p:cNvSpPr>
              <a:spLocks noChangeArrowheads="1"/>
            </p:cNvSpPr>
            <p:nvPr/>
          </p:nvSpPr>
          <p:spPr bwMode="auto">
            <a:xfrm>
              <a:off x="3360811" y="3748087"/>
              <a:ext cx="252413" cy="130175"/>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 name="Rectangle 56"/>
            <p:cNvSpPr>
              <a:spLocks noChangeArrowheads="1"/>
            </p:cNvSpPr>
            <p:nvPr/>
          </p:nvSpPr>
          <p:spPr bwMode="auto">
            <a:xfrm>
              <a:off x="3346524" y="4479925"/>
              <a:ext cx="252412" cy="131762"/>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9" name="Rectangle 57"/>
            <p:cNvSpPr>
              <a:spLocks noChangeArrowheads="1"/>
            </p:cNvSpPr>
            <p:nvPr/>
          </p:nvSpPr>
          <p:spPr bwMode="auto">
            <a:xfrm>
              <a:off x="3344936" y="5114925"/>
              <a:ext cx="252413" cy="130175"/>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0" name="Rectangle 58"/>
            <p:cNvSpPr>
              <a:spLocks noChangeArrowheads="1"/>
            </p:cNvSpPr>
            <p:nvPr/>
          </p:nvSpPr>
          <p:spPr bwMode="auto">
            <a:xfrm>
              <a:off x="3002036" y="3743325"/>
              <a:ext cx="252413" cy="131762"/>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1" name="Rectangle 59"/>
            <p:cNvSpPr>
              <a:spLocks noChangeArrowheads="1"/>
            </p:cNvSpPr>
            <p:nvPr/>
          </p:nvSpPr>
          <p:spPr bwMode="auto">
            <a:xfrm>
              <a:off x="2997274" y="5103812"/>
              <a:ext cx="252412" cy="131763"/>
            </a:xfrm>
            <a:prstGeom prst="rect">
              <a:avLst/>
            </a:prstGeom>
            <a:solidFill>
              <a:srgbClr val="00CC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 name="Line 60"/>
            <p:cNvSpPr>
              <a:spLocks noChangeShapeType="1"/>
            </p:cNvSpPr>
            <p:nvPr/>
          </p:nvSpPr>
          <p:spPr bwMode="auto">
            <a:xfrm>
              <a:off x="3652911" y="3803650"/>
              <a:ext cx="1479550" cy="1587"/>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3" name="Freeform 61"/>
            <p:cNvSpPr/>
            <p:nvPr/>
          </p:nvSpPr>
          <p:spPr bwMode="auto">
            <a:xfrm>
              <a:off x="3697361" y="4202112"/>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5" name="Text Box 64"/>
            <p:cNvSpPr txBox="1">
              <a:spLocks noChangeArrowheads="1"/>
            </p:cNvSpPr>
            <p:nvPr/>
          </p:nvSpPr>
          <p:spPr bwMode="auto">
            <a:xfrm>
              <a:off x="4046611" y="4548187"/>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fabric</a:t>
              </a:r>
            </a:p>
          </p:txBody>
        </p:sp>
        <p:sp>
          <p:nvSpPr>
            <p:cNvPr id="106" name="Line 73"/>
            <p:cNvSpPr>
              <a:spLocks noChangeShapeType="1"/>
            </p:cNvSpPr>
            <p:nvPr/>
          </p:nvSpPr>
          <p:spPr bwMode="auto">
            <a:xfrm>
              <a:off x="3643386" y="4548187"/>
              <a:ext cx="1458913" cy="19050"/>
            </a:xfrm>
            <a:prstGeom prst="line">
              <a:avLst/>
            </a:prstGeom>
            <a:noFill/>
            <a:ln w="28575">
              <a:solidFill>
                <a:srgbClr val="000099"/>
              </a:solidFill>
              <a:prstDash val="dash"/>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09" name="Text Box 63"/>
          <p:cNvSpPr txBox="1">
            <a:spLocks noChangeArrowheads="1"/>
          </p:cNvSpPr>
          <p:nvPr/>
        </p:nvSpPr>
        <p:spPr bwMode="auto">
          <a:xfrm>
            <a:off x="9826933" y="5283095"/>
            <a:ext cx="21503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0" fontAlgn="base" latinLnBrk="0" hangingPunct="0">
              <a:lnSpc>
                <a:spcPct val="90000"/>
              </a:lnSpc>
              <a:spcBef>
                <a:spcPct val="0"/>
              </a:spcBef>
              <a:spcAft>
                <a:spcPct val="0"/>
              </a:spcAft>
              <a:buClrTx/>
              <a:buSzTx/>
              <a:buFontTx/>
              <a:buNone/>
              <a:defRPr/>
            </a:pPr>
            <a:r>
              <a:rPr kumimoji="0" lang="zh-CN" altLang="en-US" sz="20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绿色分组</a:t>
            </a:r>
            <a:r>
              <a:rPr kumimoji="0" lang="zh-CN"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经受了</a:t>
            </a:r>
            <a:r>
              <a:rPr kumimoji="0" lang="en-US" altLang="zh-CN" sz="20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HOL</a:t>
            </a:r>
            <a:r>
              <a:rPr kumimoji="0" lang="zh-CN" altLang="en-US" sz="20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阻塞</a:t>
            </a:r>
            <a:endParaRPr kumimoji="0" lang="en-US" altLang="en-US" sz="2000" b="1" i="1"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grpSp>
        <p:nvGrpSpPr>
          <p:cNvPr id="4" name="组合 3">
            <a:extLst>
              <a:ext uri="{FF2B5EF4-FFF2-40B4-BE49-F238E27FC236}">
                <a16:creationId xmlns:a16="http://schemas.microsoft.com/office/drawing/2014/main" id="{C08785C0-9FE1-4821-B174-88D8175FD2C9}"/>
              </a:ext>
            </a:extLst>
          </p:cNvPr>
          <p:cNvGrpSpPr/>
          <p:nvPr/>
        </p:nvGrpSpPr>
        <p:grpSpPr>
          <a:xfrm>
            <a:off x="6570572" y="4693154"/>
            <a:ext cx="3027363" cy="1844675"/>
            <a:chOff x="7341821" y="4720582"/>
            <a:chExt cx="3027363" cy="1844675"/>
          </a:xfrm>
        </p:grpSpPr>
        <p:grpSp>
          <p:nvGrpSpPr>
            <p:cNvPr id="108" name="Group 31"/>
            <p:cNvGrpSpPr/>
            <p:nvPr/>
          </p:nvGrpSpPr>
          <p:grpSpPr bwMode="auto">
            <a:xfrm>
              <a:off x="7341821" y="4755507"/>
              <a:ext cx="3027363" cy="1809750"/>
              <a:chOff x="523" y="976"/>
              <a:chExt cx="2099" cy="1356"/>
            </a:xfrm>
          </p:grpSpPr>
          <p:sp>
            <p:nvSpPr>
              <p:cNvPr id="118" name="Rectangle 32"/>
              <p:cNvSpPr>
                <a:spLocks noChangeArrowheads="1"/>
              </p:cNvSpPr>
              <p:nvPr/>
            </p:nvSpPr>
            <p:spPr bwMode="auto">
              <a:xfrm>
                <a:off x="1208" y="976"/>
                <a:ext cx="745" cy="13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19" name="Group 33"/>
              <p:cNvGrpSpPr/>
              <p:nvPr/>
            </p:nvGrpSpPr>
            <p:grpSpPr bwMode="auto">
              <a:xfrm>
                <a:off x="804" y="997"/>
                <a:ext cx="249" cy="1295"/>
                <a:chOff x="748" y="997"/>
                <a:chExt cx="249" cy="1295"/>
              </a:xfrm>
            </p:grpSpPr>
            <p:sp>
              <p:nvSpPr>
                <p:cNvPr id="138" name="Rectangle 34"/>
                <p:cNvSpPr>
                  <a:spLocks noChangeArrowheads="1"/>
                </p:cNvSpPr>
                <p:nvPr/>
              </p:nvSpPr>
              <p:spPr bwMode="auto">
                <a:xfrm>
                  <a:off x="759" y="997"/>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9" name="Rectangle 35"/>
                <p:cNvSpPr>
                  <a:spLocks noChangeArrowheads="1"/>
                </p:cNvSpPr>
                <p:nvPr/>
              </p:nvSpPr>
              <p:spPr bwMode="auto">
                <a:xfrm>
                  <a:off x="750" y="1472"/>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0" name="Rectangle 36"/>
                <p:cNvSpPr>
                  <a:spLocks noChangeArrowheads="1"/>
                </p:cNvSpPr>
                <p:nvPr/>
              </p:nvSpPr>
              <p:spPr bwMode="auto">
                <a:xfrm>
                  <a:off x="748" y="1938"/>
                  <a:ext cx="240"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0" name="Group 37"/>
              <p:cNvGrpSpPr/>
              <p:nvPr/>
            </p:nvGrpSpPr>
            <p:grpSpPr bwMode="auto">
              <a:xfrm>
                <a:off x="2109" y="1002"/>
                <a:ext cx="249" cy="1295"/>
                <a:chOff x="748" y="997"/>
                <a:chExt cx="249" cy="1295"/>
              </a:xfrm>
            </p:grpSpPr>
            <p:sp>
              <p:nvSpPr>
                <p:cNvPr id="135" name="Rectangle 38"/>
                <p:cNvSpPr>
                  <a:spLocks noChangeArrowheads="1"/>
                </p:cNvSpPr>
                <p:nvPr/>
              </p:nvSpPr>
              <p:spPr bwMode="auto">
                <a:xfrm>
                  <a:off x="759" y="997"/>
                  <a:ext cx="238" cy="352"/>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 name="Rectangle 39"/>
                <p:cNvSpPr>
                  <a:spLocks noChangeArrowheads="1"/>
                </p:cNvSpPr>
                <p:nvPr/>
              </p:nvSpPr>
              <p:spPr bwMode="auto">
                <a:xfrm>
                  <a:off x="750" y="1472"/>
                  <a:ext cx="238" cy="352"/>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7" name="Rectangle 40"/>
                <p:cNvSpPr>
                  <a:spLocks noChangeArrowheads="1"/>
                </p:cNvSpPr>
                <p:nvPr/>
              </p:nvSpPr>
              <p:spPr bwMode="auto">
                <a:xfrm>
                  <a:off x="748" y="1940"/>
                  <a:ext cx="238" cy="352"/>
                </a:xfrm>
                <a:prstGeom prst="rect">
                  <a:avLst/>
                </a:prstGeom>
                <a:solidFill>
                  <a:srgbClr val="FFFFFF"/>
                </a:solidFill>
                <a:ln w="19050">
                  <a:solidFill>
                    <a:srgbClr val="008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21" name="Line 41"/>
              <p:cNvSpPr>
                <a:spLocks noChangeShapeType="1"/>
              </p:cNvSpPr>
              <p:nvPr/>
            </p:nvSpPr>
            <p:spPr bwMode="auto">
              <a:xfrm>
                <a:off x="1946" y="1181"/>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2" name="Line 42"/>
              <p:cNvSpPr>
                <a:spLocks noChangeShapeType="1"/>
              </p:cNvSpPr>
              <p:nvPr/>
            </p:nvSpPr>
            <p:spPr bwMode="auto">
              <a:xfrm>
                <a:off x="1940" y="1644"/>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3" name="Line 43"/>
              <p:cNvSpPr>
                <a:spLocks noChangeShapeType="1"/>
              </p:cNvSpPr>
              <p:nvPr/>
            </p:nvSpPr>
            <p:spPr bwMode="auto">
              <a:xfrm>
                <a:off x="1940" y="2119"/>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4" name="Line 44"/>
              <p:cNvSpPr>
                <a:spLocks noChangeShapeType="1"/>
              </p:cNvSpPr>
              <p:nvPr/>
            </p:nvSpPr>
            <p:spPr bwMode="auto">
              <a:xfrm>
                <a:off x="1044" y="1164"/>
                <a:ext cx="163"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5" name="Line 45"/>
              <p:cNvSpPr>
                <a:spLocks noChangeShapeType="1"/>
              </p:cNvSpPr>
              <p:nvPr/>
            </p:nvSpPr>
            <p:spPr bwMode="auto">
              <a:xfrm>
                <a:off x="1038" y="1629"/>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6" name="Line 46"/>
              <p:cNvSpPr>
                <a:spLocks noChangeShapeType="1"/>
              </p:cNvSpPr>
              <p:nvPr/>
            </p:nvSpPr>
            <p:spPr bwMode="auto">
              <a:xfrm>
                <a:off x="1038" y="2102"/>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27" name="Group 47"/>
              <p:cNvGrpSpPr/>
              <p:nvPr/>
            </p:nvGrpSpPr>
            <p:grpSpPr bwMode="auto">
              <a:xfrm>
                <a:off x="523" y="1169"/>
                <a:ext cx="288" cy="939"/>
                <a:chOff x="-60" y="1148"/>
                <a:chExt cx="168" cy="939"/>
              </a:xfrm>
            </p:grpSpPr>
            <p:sp>
              <p:nvSpPr>
                <p:cNvPr id="132" name="Line 48"/>
                <p:cNvSpPr>
                  <a:spLocks noChangeShapeType="1"/>
                </p:cNvSpPr>
                <p:nvPr/>
              </p:nvSpPr>
              <p:spPr bwMode="auto">
                <a:xfrm>
                  <a:off x="-54" y="1148"/>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3" name="Line 49"/>
                <p:cNvSpPr>
                  <a:spLocks noChangeShapeType="1"/>
                </p:cNvSpPr>
                <p:nvPr/>
              </p:nvSpPr>
              <p:spPr bwMode="auto">
                <a:xfrm>
                  <a:off x="-60" y="1613"/>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4" name="Line 50"/>
                <p:cNvSpPr>
                  <a:spLocks noChangeShapeType="1"/>
                </p:cNvSpPr>
                <p:nvPr/>
              </p:nvSpPr>
              <p:spPr bwMode="auto">
                <a:xfrm>
                  <a:off x="-60" y="2087"/>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8" name="Group 51"/>
              <p:cNvGrpSpPr/>
              <p:nvPr/>
            </p:nvGrpSpPr>
            <p:grpSpPr bwMode="auto">
              <a:xfrm>
                <a:off x="2334" y="1173"/>
                <a:ext cx="288" cy="939"/>
                <a:chOff x="-60" y="1148"/>
                <a:chExt cx="168" cy="939"/>
              </a:xfrm>
            </p:grpSpPr>
            <p:sp>
              <p:nvSpPr>
                <p:cNvPr id="129" name="Line 52"/>
                <p:cNvSpPr>
                  <a:spLocks noChangeShapeType="1"/>
                </p:cNvSpPr>
                <p:nvPr/>
              </p:nvSpPr>
              <p:spPr bwMode="auto">
                <a:xfrm>
                  <a:off x="-54" y="1148"/>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0" name="Line 53"/>
                <p:cNvSpPr>
                  <a:spLocks noChangeShapeType="1"/>
                </p:cNvSpPr>
                <p:nvPr/>
              </p:nvSpPr>
              <p:spPr bwMode="auto">
                <a:xfrm>
                  <a:off x="-60" y="1615"/>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1" name="Line 54"/>
                <p:cNvSpPr>
                  <a:spLocks noChangeShapeType="1"/>
                </p:cNvSpPr>
                <p:nvPr/>
              </p:nvSpPr>
              <p:spPr bwMode="auto">
                <a:xfrm>
                  <a:off x="-60" y="2087"/>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110" name="Text Box 65"/>
            <p:cNvSpPr txBox="1">
              <a:spLocks noChangeArrowheads="1"/>
            </p:cNvSpPr>
            <p:nvPr/>
          </p:nvSpPr>
          <p:spPr bwMode="auto">
            <a:xfrm>
              <a:off x="8459421" y="5485757"/>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fabric</a:t>
              </a:r>
            </a:p>
          </p:txBody>
        </p:sp>
        <p:sp>
          <p:nvSpPr>
            <p:cNvPr id="111" name="Rectangle 66"/>
            <p:cNvSpPr>
              <a:spLocks noChangeArrowheads="1"/>
            </p:cNvSpPr>
            <p:nvPr/>
          </p:nvSpPr>
          <p:spPr bwMode="auto">
            <a:xfrm>
              <a:off x="9686559" y="4720582"/>
              <a:ext cx="252413" cy="131763"/>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2" name="Rectangle 69"/>
            <p:cNvSpPr>
              <a:spLocks noChangeArrowheads="1"/>
            </p:cNvSpPr>
            <p:nvPr/>
          </p:nvSpPr>
          <p:spPr bwMode="auto">
            <a:xfrm>
              <a:off x="7800609" y="4760270"/>
              <a:ext cx="252413" cy="130175"/>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3" name="Rectangle 70"/>
            <p:cNvSpPr>
              <a:spLocks noChangeArrowheads="1"/>
            </p:cNvSpPr>
            <p:nvPr/>
          </p:nvSpPr>
          <p:spPr bwMode="auto">
            <a:xfrm>
              <a:off x="7795846" y="6135045"/>
              <a:ext cx="252413" cy="131763"/>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4" name="Freeform 71"/>
            <p:cNvSpPr/>
            <p:nvPr/>
          </p:nvSpPr>
          <p:spPr bwMode="auto">
            <a:xfrm>
              <a:off x="8153034" y="5195245"/>
              <a:ext cx="1393825" cy="981075"/>
            </a:xfrm>
            <a:custGeom>
              <a:avLst/>
              <a:gdLst>
                <a:gd name="T0" fmla="*/ 0 w 967"/>
                <a:gd name="T1" fmla="*/ 65 h 735"/>
                <a:gd name="T2" fmla="*/ 134 w 967"/>
                <a:gd name="T3" fmla="*/ 65 h 735"/>
                <a:gd name="T4" fmla="*/ 25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 name="Freeform 72"/>
            <p:cNvSpPr/>
            <p:nvPr/>
          </p:nvSpPr>
          <p:spPr bwMode="auto">
            <a:xfrm>
              <a:off x="8133984" y="4893620"/>
              <a:ext cx="1365250" cy="693738"/>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6" name="Rectangle 76"/>
            <p:cNvSpPr>
              <a:spLocks noChangeArrowheads="1"/>
            </p:cNvSpPr>
            <p:nvPr/>
          </p:nvSpPr>
          <p:spPr bwMode="auto">
            <a:xfrm>
              <a:off x="7448184" y="6093770"/>
              <a:ext cx="252413" cy="131763"/>
            </a:xfrm>
            <a:prstGeom prst="rect">
              <a:avLst/>
            </a:prstGeom>
            <a:solidFill>
              <a:srgbClr val="00CC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7" name="Rectangle 77"/>
            <p:cNvSpPr>
              <a:spLocks noChangeArrowheads="1"/>
            </p:cNvSpPr>
            <p:nvPr/>
          </p:nvSpPr>
          <p:spPr bwMode="auto">
            <a:xfrm>
              <a:off x="9672271" y="5503220"/>
              <a:ext cx="252413" cy="131763"/>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42" name="Content Placeholder 1"/>
          <p:cNvSpPr txBox="1"/>
          <p:nvPr/>
        </p:nvSpPr>
        <p:spPr>
          <a:xfrm>
            <a:off x="835334" y="3055853"/>
            <a:ext cx="10515600" cy="1456018"/>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10000"/>
              </a:lnSpc>
              <a:spcBef>
                <a:spcPts val="1000"/>
              </a:spcBef>
              <a:spcAft>
                <a:spcPts val="0"/>
              </a:spcAft>
              <a:buClr>
                <a:srgbClr val="0000A3"/>
              </a:buClr>
              <a:buSzTx/>
              <a:buFont typeface="Wingdings" panose="05000000000000000000" pitchFamily="2" charset="2"/>
              <a:buChar char="§"/>
              <a:defRPr/>
            </a:pPr>
            <a:r>
              <a:rPr kumimoji="0" lang="en-US" altLang="en-US" sz="2800" b="1"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Head-of-the-Line (HOL) blocking </a:t>
            </a:r>
            <a:r>
              <a:rPr kumimoji="0" lang="zh-CN" altLang="en-US" sz="2800" b="1"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线路前部阻塞</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：在一个</a:t>
            </a:r>
            <a:r>
              <a:rPr kumimoji="0" lang="zh-CN" altLang="en-US" sz="28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输入队列</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中</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排队的分组</a:t>
            </a:r>
            <a:r>
              <a:rPr kumimoji="0" lang="zh-CN" altLang="en-US" sz="2800" b="1" i="0" u="none"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必须等待</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通过交换结构发送（即使</a:t>
            </a:r>
            <a:r>
              <a:rPr kumimoji="0" lang="zh-CN" altLang="en-US" sz="28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输出端口</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是空闲的），因为其被位于线路前部的另一个分组所阻塞</a:t>
            </a:r>
            <a:r>
              <a:rPr lang="zh-CN" altLang="en-US" noProof="0" dirty="0">
                <a:solidFill>
                  <a:prstClr val="black"/>
                </a:solidFill>
                <a:latin typeface="Times New Roman" panose="02020603050405020304" pitchFamily="18" charset="0"/>
                <a:cs typeface="Times New Roman" panose="02020603050405020304" pitchFamily="18" charset="0"/>
              </a:rPr>
              <a:t>。</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33</a:t>
            </a:fld>
            <a:endParaRPr lang="en-US" dirty="0"/>
          </a:p>
        </p:txBody>
      </p:sp>
      <p:sp>
        <p:nvSpPr>
          <p:cNvPr id="107" name="对角圆角矩形 3">
            <a:extLst>
              <a:ext uri="{FF2B5EF4-FFF2-40B4-BE49-F238E27FC236}">
                <a16:creationId xmlns:a16="http://schemas.microsoft.com/office/drawing/2014/main" id="{78792319-810D-4130-A7B1-F8790826CD01}"/>
              </a:ext>
            </a:extLst>
          </p:cNvPr>
          <p:cNvSpPr/>
          <p:nvPr/>
        </p:nvSpPr>
        <p:spPr>
          <a:xfrm>
            <a:off x="585470" y="2968455"/>
            <a:ext cx="11049000" cy="3384478"/>
          </a:xfrm>
          <a:prstGeom prst="round2DiagRect">
            <a:avLst/>
          </a:prstGeom>
          <a:solidFill>
            <a:schemeClr val="bg1"/>
          </a:solidFill>
          <a:ln>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3600" dirty="0">
                <a:solidFill>
                  <a:schemeClr val="tx1"/>
                </a:solidFill>
                <a:latin typeface="Times New Roman" panose="02020603050405020304" pitchFamily="18" charset="0"/>
                <a:cs typeface="Times New Roman" panose="02020603050405020304" pitchFamily="18" charset="0"/>
              </a:rPr>
              <a:t>由于</a:t>
            </a:r>
            <a:r>
              <a:rPr lang="en-US" altLang="zh-CN" sz="3600" b="1" u="sng" dirty="0">
                <a:solidFill>
                  <a:srgbClr val="C00000"/>
                </a:solidFill>
                <a:latin typeface="Times New Roman" panose="02020603050405020304" pitchFamily="18" charset="0"/>
                <a:cs typeface="Times New Roman" panose="02020603050405020304" pitchFamily="18" charset="0"/>
              </a:rPr>
              <a:t>HOL</a:t>
            </a:r>
            <a:r>
              <a:rPr lang="zh-CN" altLang="en-US" sz="3600" b="1" u="sng" dirty="0">
                <a:solidFill>
                  <a:srgbClr val="C00000"/>
                </a:solidFill>
                <a:latin typeface="Times New Roman" panose="02020603050405020304" pitchFamily="18" charset="0"/>
                <a:cs typeface="Times New Roman" panose="02020603050405020304" pitchFamily="18" charset="0"/>
              </a:rPr>
              <a:t>阻塞</a:t>
            </a:r>
            <a:r>
              <a:rPr lang="zh-CN" altLang="en-US" sz="3600" dirty="0">
                <a:solidFill>
                  <a:schemeClr val="tx1"/>
                </a:solidFill>
                <a:latin typeface="Times New Roman" panose="02020603050405020304" pitchFamily="18" charset="0"/>
                <a:cs typeface="Times New Roman" panose="02020603050405020304" pitchFamily="18" charset="0"/>
              </a:rPr>
              <a:t>，只要</a:t>
            </a:r>
            <a:r>
              <a:rPr lang="zh-CN" altLang="en-US" sz="3600" b="1" u="sng" dirty="0">
                <a:solidFill>
                  <a:srgbClr val="C00000"/>
                </a:solidFill>
                <a:latin typeface="Times New Roman" panose="02020603050405020304" pitchFamily="18" charset="0"/>
                <a:cs typeface="Times New Roman" panose="02020603050405020304" pitchFamily="18" charset="0"/>
              </a:rPr>
              <a:t>输入链路</a:t>
            </a:r>
            <a:r>
              <a:rPr lang="zh-CN" altLang="en-US" sz="3600" dirty="0">
                <a:solidFill>
                  <a:schemeClr val="tx1"/>
                </a:solidFill>
                <a:latin typeface="Times New Roman" panose="02020603050405020304" pitchFamily="18" charset="0"/>
                <a:cs typeface="Times New Roman" panose="02020603050405020304" pitchFamily="18" charset="0"/>
              </a:rPr>
              <a:t>上的</a:t>
            </a:r>
            <a:r>
              <a:rPr lang="zh-CN" altLang="en-US" sz="3600" b="1" dirty="0">
                <a:solidFill>
                  <a:schemeClr val="tx1"/>
                </a:solidFill>
                <a:latin typeface="Times New Roman" panose="02020603050405020304" pitchFamily="18" charset="0"/>
                <a:cs typeface="Times New Roman" panose="02020603050405020304" pitchFamily="18" charset="0"/>
              </a:rPr>
              <a:t>分组到达速率</a:t>
            </a:r>
            <a:r>
              <a:rPr lang="zh-CN" altLang="en-US" sz="3600" dirty="0">
                <a:solidFill>
                  <a:schemeClr val="tx1"/>
                </a:solidFill>
                <a:latin typeface="Times New Roman" panose="02020603050405020304" pitchFamily="18" charset="0"/>
                <a:cs typeface="Times New Roman" panose="02020603050405020304" pitchFamily="18" charset="0"/>
              </a:rPr>
              <a:t>达到其</a:t>
            </a:r>
            <a:r>
              <a:rPr lang="zh-CN" altLang="en-US" sz="3600" b="1" dirty="0">
                <a:solidFill>
                  <a:schemeClr val="tx1"/>
                </a:solidFill>
                <a:latin typeface="Times New Roman" panose="02020603050405020304" pitchFamily="18" charset="0"/>
                <a:cs typeface="Times New Roman" panose="02020603050405020304" pitchFamily="18" charset="0"/>
              </a:rPr>
              <a:t>容量</a:t>
            </a:r>
            <a:r>
              <a:rPr lang="zh-CN" altLang="en-US" sz="3600" dirty="0">
                <a:solidFill>
                  <a:schemeClr val="tx1"/>
                </a:solidFill>
                <a:latin typeface="Times New Roman" panose="02020603050405020304" pitchFamily="18" charset="0"/>
                <a:cs typeface="Times New Roman" panose="02020603050405020304" pitchFamily="18" charset="0"/>
              </a:rPr>
              <a:t>的</a:t>
            </a:r>
            <a:r>
              <a:rPr lang="en-US" altLang="zh-CN" sz="3600" dirty="0">
                <a:solidFill>
                  <a:schemeClr val="tx1"/>
                </a:solidFill>
                <a:latin typeface="Times New Roman" panose="02020603050405020304" pitchFamily="18" charset="0"/>
                <a:cs typeface="Times New Roman" panose="02020603050405020304" pitchFamily="18" charset="0"/>
              </a:rPr>
              <a:t>58%</a:t>
            </a:r>
            <a:r>
              <a:rPr lang="zh-CN" altLang="en-US" sz="3600" dirty="0">
                <a:solidFill>
                  <a:schemeClr val="tx1"/>
                </a:solidFill>
                <a:latin typeface="Times New Roman" panose="02020603050405020304" pitchFamily="18" charset="0"/>
                <a:cs typeface="Times New Roman" panose="02020603050405020304" pitchFamily="18" charset="0"/>
              </a:rPr>
              <a:t>，在某些假设前提下，</a:t>
            </a:r>
            <a:r>
              <a:rPr lang="zh-CN" altLang="en-US" sz="3600" b="1" dirty="0">
                <a:solidFill>
                  <a:schemeClr val="tx1"/>
                </a:solidFill>
                <a:latin typeface="Times New Roman" panose="02020603050405020304" pitchFamily="18" charset="0"/>
                <a:cs typeface="Times New Roman" panose="02020603050405020304" pitchFamily="18" charset="0"/>
              </a:rPr>
              <a:t>输入队列长度</a:t>
            </a:r>
            <a:r>
              <a:rPr lang="zh-CN" altLang="en-US" sz="3600" dirty="0">
                <a:solidFill>
                  <a:schemeClr val="tx1"/>
                </a:solidFill>
                <a:latin typeface="Times New Roman" panose="02020603050405020304" pitchFamily="18" charset="0"/>
                <a:cs typeface="Times New Roman" panose="02020603050405020304" pitchFamily="18" charset="0"/>
              </a:rPr>
              <a:t>就将</a:t>
            </a:r>
            <a:r>
              <a:rPr lang="zh-CN" altLang="en-US" sz="3600" b="1" dirty="0">
                <a:solidFill>
                  <a:schemeClr val="tx1"/>
                </a:solidFill>
                <a:latin typeface="Times New Roman" panose="02020603050405020304" pitchFamily="18" charset="0"/>
                <a:cs typeface="Times New Roman" panose="02020603050405020304" pitchFamily="18" charset="0"/>
              </a:rPr>
              <a:t>无限制地增大</a:t>
            </a:r>
            <a:r>
              <a:rPr lang="zh-CN" altLang="en-US" sz="3600" dirty="0">
                <a:solidFill>
                  <a:schemeClr val="tx1"/>
                </a:solidFill>
                <a:latin typeface="Times New Roman" panose="02020603050405020304" pitchFamily="18" charset="0"/>
                <a:cs typeface="Times New Roman" panose="02020603050405020304" pitchFamily="18" charset="0"/>
              </a:rPr>
              <a:t>（不严格地讲，这等同于说将出现大量的</a:t>
            </a:r>
            <a:r>
              <a:rPr lang="zh-CN" altLang="en-US" sz="3600" b="1" dirty="0">
                <a:solidFill>
                  <a:schemeClr val="tx1"/>
                </a:solidFill>
                <a:latin typeface="Times New Roman" panose="02020603050405020304" pitchFamily="18" charset="0"/>
                <a:cs typeface="Times New Roman" panose="02020603050405020304" pitchFamily="18" charset="0"/>
              </a:rPr>
              <a:t>丢包</a:t>
            </a:r>
            <a:r>
              <a:rPr lang="zh-CN" altLang="en-US" sz="36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70560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normAutofit/>
          </a:bodyPr>
          <a:lstStyle/>
          <a:p>
            <a:r>
              <a:rPr lang="zh-CN" altLang="en-US" sz="4800" dirty="0">
                <a:latin typeface="+mn-ea"/>
                <a:ea typeface="+mn-ea"/>
              </a:rPr>
              <a:t>输出端口（队列）</a:t>
            </a:r>
            <a:endParaRPr lang="en-US" sz="4800" dirty="0"/>
          </a:p>
        </p:txBody>
      </p:sp>
      <p:sp>
        <p:nvSpPr>
          <p:cNvPr id="142" name="Rectangle 3"/>
          <p:cNvSpPr txBox="1">
            <a:spLocks noChangeArrowheads="1"/>
          </p:cNvSpPr>
          <p:nvPr/>
        </p:nvSpPr>
        <p:spPr>
          <a:xfrm>
            <a:off x="888773" y="3417067"/>
            <a:ext cx="5977544" cy="181780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Pct val="100000"/>
              <a:buFont typeface="Wingdings" panose="05000000000000000000" pitchFamily="2" charset="2"/>
              <a:buChar char="§"/>
              <a:defRPr/>
            </a:pPr>
            <a:r>
              <a:rPr kumimoji="0" lang="zh-CN" altLang="en-US" sz="2800" b="0" u="none" strike="noStrike" kern="1200" cap="none" spc="0" normalizeH="0" baseline="0" noProof="0" dirty="0">
                <a:ln>
                  <a:noFill/>
                </a:ln>
                <a:effectLst/>
                <a:uLnTx/>
                <a:uFillTx/>
                <a:latin typeface="Calibri" panose="020F0502020204030204"/>
                <a:ea typeface="+mn-ea"/>
                <a:cs typeface="+mn-cs"/>
              </a:rPr>
              <a:t>当从</a:t>
            </a:r>
            <a:r>
              <a:rPr kumimoji="0" lang="zh-CN" altLang="en-US" sz="2800" b="1" u="sng" strike="noStrike" kern="1200" cap="none" spc="0" normalizeH="0" baseline="0" noProof="0" dirty="0">
                <a:ln>
                  <a:noFill/>
                </a:ln>
                <a:effectLst/>
                <a:uLnTx/>
                <a:uFillTx/>
                <a:latin typeface="Calibri" panose="020F0502020204030204"/>
                <a:ea typeface="+mn-ea"/>
                <a:cs typeface="+mn-cs"/>
              </a:rPr>
              <a:t>交换结构</a:t>
            </a:r>
            <a:r>
              <a:rPr kumimoji="0" lang="zh-CN" altLang="en-US" sz="2800" b="0" u="none" strike="noStrike" kern="1200" cap="none" spc="0" normalizeH="0" baseline="0" noProof="0" dirty="0">
                <a:ln>
                  <a:noFill/>
                </a:ln>
                <a:effectLst/>
                <a:uLnTx/>
                <a:uFillTx/>
                <a:latin typeface="Calibri" panose="020F0502020204030204"/>
                <a:ea typeface="+mn-ea"/>
                <a:cs typeface="+mn-cs"/>
              </a:rPr>
              <a:t>到达的</a:t>
            </a:r>
            <a:r>
              <a:rPr kumimoji="0" lang="zh-CN" altLang="en-US" sz="2800" b="1" u="none" strike="noStrike" kern="1200" cap="none" spc="0" normalizeH="0" baseline="0" noProof="0" dirty="0">
                <a:ln>
                  <a:noFill/>
                </a:ln>
                <a:effectLst/>
                <a:uLnTx/>
                <a:uFillTx/>
                <a:latin typeface="Calibri" panose="020F0502020204030204"/>
                <a:ea typeface="+mn-ea"/>
                <a:cs typeface="+mn-cs"/>
              </a:rPr>
              <a:t>报文段</a:t>
            </a:r>
            <a:r>
              <a:rPr kumimoji="0" lang="zh-CN" altLang="en-US" sz="2800" b="0" u="none" strike="noStrike" kern="1200" cap="none" spc="0" normalizeH="0" baseline="0" noProof="0" dirty="0">
                <a:ln>
                  <a:noFill/>
                </a:ln>
                <a:effectLst/>
                <a:uLnTx/>
                <a:uFillTx/>
                <a:latin typeface="Calibri" panose="020F0502020204030204"/>
                <a:ea typeface="+mn-ea"/>
                <a:cs typeface="+mn-cs"/>
              </a:rPr>
              <a:t>的</a:t>
            </a:r>
            <a:r>
              <a:rPr kumimoji="0" lang="zh-CN" altLang="en-US" sz="2800" b="1" u="none" strike="noStrike" kern="1200" cap="none" spc="0" normalizeH="0" baseline="0" noProof="0" dirty="0">
                <a:ln>
                  <a:noFill/>
                </a:ln>
                <a:effectLst/>
                <a:uLnTx/>
                <a:uFillTx/>
                <a:latin typeface="Calibri" panose="020F0502020204030204"/>
                <a:ea typeface="+mn-ea"/>
                <a:cs typeface="+mn-cs"/>
              </a:rPr>
              <a:t>速率</a:t>
            </a:r>
            <a:r>
              <a:rPr kumimoji="0" lang="zh-CN" altLang="en-US" sz="2800" b="1" u="none" strike="noStrike" kern="1200" cap="none" spc="0" normalizeH="0" baseline="0" noProof="0" dirty="0">
                <a:ln>
                  <a:noFill/>
                </a:ln>
                <a:solidFill>
                  <a:srgbClr val="C00000"/>
                </a:solidFill>
                <a:effectLst/>
                <a:uLnTx/>
                <a:uFillTx/>
                <a:latin typeface="Calibri" panose="020F0502020204030204"/>
                <a:ea typeface="+mn-ea"/>
                <a:cs typeface="+mn-cs"/>
              </a:rPr>
              <a:t>快于</a:t>
            </a:r>
            <a:r>
              <a:rPr kumimoji="0" lang="zh-CN" altLang="en-US" sz="2800" b="1" u="none" strike="noStrike" kern="1200" cap="none" spc="0" normalizeH="0" baseline="0" noProof="0" dirty="0">
                <a:ln>
                  <a:noFill/>
                </a:ln>
                <a:effectLst/>
                <a:uLnTx/>
                <a:uFillTx/>
                <a:latin typeface="Calibri" panose="020F0502020204030204"/>
                <a:ea typeface="+mn-ea"/>
                <a:cs typeface="+mn-cs"/>
              </a:rPr>
              <a:t>链路速率</a:t>
            </a:r>
            <a:r>
              <a:rPr kumimoji="0" lang="zh-CN" altLang="en-US" sz="2800" b="0" u="none" strike="noStrike" kern="1200" cap="none" spc="0" normalizeH="0" baseline="0" noProof="0" dirty="0">
                <a:ln>
                  <a:noFill/>
                </a:ln>
                <a:effectLst/>
                <a:uLnTx/>
                <a:uFillTx/>
                <a:latin typeface="Calibri" panose="020F0502020204030204"/>
                <a:ea typeface="+mn-ea"/>
                <a:cs typeface="+mn-cs"/>
              </a:rPr>
              <a:t>时，则需要</a:t>
            </a:r>
            <a:r>
              <a:rPr kumimoji="0" lang="zh-CN" altLang="en-US" sz="2800" b="1" u="none" strike="noStrike" kern="1200" cap="none" spc="0" normalizeH="0" baseline="0" noProof="0" dirty="0">
                <a:ln>
                  <a:noFill/>
                </a:ln>
                <a:solidFill>
                  <a:srgbClr val="C00000"/>
                </a:solidFill>
                <a:effectLst/>
                <a:uLnTx/>
                <a:uFillTx/>
                <a:latin typeface="Calibri" panose="020F0502020204030204"/>
                <a:ea typeface="+mn-ea"/>
                <a:cs typeface="+mn-cs"/>
              </a:rPr>
              <a:t>缓存</a:t>
            </a:r>
            <a:endParaRPr kumimoji="0" lang="en-US" sz="2800" b="0" u="none" strike="noStrike" kern="1200" cap="none" spc="0" normalizeH="0" baseline="0" noProof="0" dirty="0">
              <a:ln>
                <a:noFill/>
              </a:ln>
              <a:effectLst/>
              <a:uLnTx/>
              <a:uFillTx/>
              <a:latin typeface="Calibri" panose="020F0502020204030204"/>
              <a:ea typeface="+mn-ea"/>
              <a:cs typeface="+mn-cs"/>
            </a:endParaRPr>
          </a:p>
          <a:p>
            <a:pPr lvl="0">
              <a:buSzPct val="100000"/>
              <a:defRPr/>
            </a:pPr>
            <a:r>
              <a:rPr lang="zh-CN" altLang="en-US" dirty="0">
                <a:solidFill>
                  <a:srgbClr val="C00000"/>
                </a:solidFill>
                <a:latin typeface="Calibri" panose="020F0502020204030204"/>
              </a:rPr>
              <a:t>丢</a:t>
            </a:r>
            <a:r>
              <a:rPr kumimoji="0" lang="zh-CN" altLang="en-US" sz="2800" b="0" u="none" strike="noStrike" kern="1200" cap="none" spc="0" normalizeH="0" baseline="0" noProof="0" dirty="0">
                <a:ln>
                  <a:noFill/>
                </a:ln>
                <a:solidFill>
                  <a:srgbClr val="C00000"/>
                </a:solidFill>
                <a:effectLst/>
                <a:uLnTx/>
                <a:uFillTx/>
                <a:latin typeface="Calibri" panose="020F0502020204030204"/>
                <a:ea typeface="+mn-ea"/>
                <a:cs typeface="+mn-cs"/>
              </a:rPr>
              <a:t>包策略：</a:t>
            </a:r>
            <a:r>
              <a:rPr kumimoji="0" lang="zh-CN" altLang="en-US" sz="2800" b="0" u="none" strike="noStrike" kern="1200" cap="none" spc="0" normalizeH="0" baseline="0" noProof="0" dirty="0">
                <a:ln>
                  <a:noFill/>
                </a:ln>
                <a:solidFill>
                  <a:prstClr val="black"/>
                </a:solidFill>
                <a:effectLst/>
                <a:uLnTx/>
                <a:uFillTx/>
                <a:latin typeface="Calibri" panose="020F0502020204030204"/>
                <a:ea typeface="+mn-ea"/>
                <a:cs typeface="+mn-cs"/>
              </a:rPr>
              <a:t>当缓存耗尽时</a:t>
            </a:r>
            <a:r>
              <a:rPr lang="zh-CN" altLang="en-US" dirty="0">
                <a:solidFill>
                  <a:prstClr val="black"/>
                </a:solidFill>
              </a:rPr>
              <a:t>，决定丢弃哪个报文段？</a:t>
            </a:r>
            <a:endParaRPr kumimoji="0" lang="en-US" sz="2800" b="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Rectangle 3"/>
          <p:cNvSpPr txBox="1">
            <a:spLocks noChangeArrowheads="1"/>
          </p:cNvSpPr>
          <p:nvPr/>
        </p:nvSpPr>
        <p:spPr>
          <a:xfrm>
            <a:off x="938650" y="5319013"/>
            <a:ext cx="5131875" cy="1289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Pct val="100000"/>
              <a:buFont typeface="Wingdings" panose="05000000000000000000" pitchFamily="2" charset="2"/>
              <a:buChar char="§"/>
              <a:defRPr/>
            </a:pPr>
            <a:r>
              <a:rPr lang="zh-CN" altLang="en-US" dirty="0">
                <a:solidFill>
                  <a:srgbClr val="C00000"/>
                </a:solidFill>
                <a:latin typeface="Calibri" panose="020F0502020204030204"/>
              </a:rPr>
              <a:t>分组调度：</a:t>
            </a:r>
            <a:r>
              <a:rPr kumimoji="0" lang="zh-CN" altLang="en-US" sz="2800" b="0" u="none" strike="noStrike" kern="1200" cap="none" spc="0" normalizeH="0" baseline="0" noProof="0" dirty="0">
                <a:ln>
                  <a:noFill/>
                </a:ln>
                <a:effectLst/>
                <a:uLnTx/>
                <a:uFillTx/>
                <a:latin typeface="Calibri" panose="020F0502020204030204"/>
                <a:ea typeface="+mn-ea"/>
                <a:cs typeface="+mn-cs"/>
              </a:rPr>
              <a:t>在排队分组中选择一个分组来传输</a:t>
            </a:r>
            <a:endParaRPr kumimoji="0" lang="en-US" sz="2800" b="0" u="none" strike="noStrike" kern="1200" cap="none" spc="0" normalizeH="0" baseline="0" noProof="0" dirty="0">
              <a:ln>
                <a:noFill/>
              </a:ln>
              <a:effectLst/>
              <a:uLnTx/>
              <a:uFillTx/>
              <a:latin typeface="Calibri" panose="020F0502020204030204"/>
              <a:ea typeface="+mn-ea"/>
              <a:cs typeface="+mn-cs"/>
            </a:endParaRPr>
          </a:p>
        </p:txBody>
      </p:sp>
      <p:grpSp>
        <p:nvGrpSpPr>
          <p:cNvPr id="14" name="Group 13"/>
          <p:cNvGrpSpPr/>
          <p:nvPr/>
        </p:nvGrpSpPr>
        <p:grpSpPr>
          <a:xfrm>
            <a:off x="6900841" y="3768360"/>
            <a:ext cx="5036234" cy="1255728"/>
            <a:chOff x="6302327" y="3768360"/>
            <a:chExt cx="5036234" cy="1255728"/>
          </a:xfrm>
        </p:grpSpPr>
        <p:sp>
          <p:nvSpPr>
            <p:cNvPr id="143" name="TextBox 142"/>
            <p:cNvSpPr txBox="1">
              <a:spLocks noChangeArrowheads="1"/>
            </p:cNvSpPr>
            <p:nvPr/>
          </p:nvSpPr>
          <p:spPr bwMode="auto">
            <a:xfrm>
              <a:off x="7385539" y="3768360"/>
              <a:ext cx="3953022" cy="1255728"/>
            </a:xfrm>
            <a:prstGeom prst="rect">
              <a:avLst/>
            </a:prstGeom>
            <a:solidFill>
              <a:schemeClr val="bg1"/>
            </a:solidFill>
            <a:ln w="25400">
              <a:noFill/>
              <a:miter lim="800000"/>
            </a:ln>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00000"/>
                  </a:solidFill>
                  <a:effectLst/>
                  <a:uLnTx/>
                  <a:uFillTx/>
                  <a:latin typeface="+mn-ea"/>
                  <a:ea typeface="+mn-ea"/>
                  <a:cs typeface="+mn-cs"/>
                </a:rPr>
                <a:t>数据报可能由于拥塞（路由器缺少缓存）而丢失</a:t>
              </a:r>
              <a:endParaRPr kumimoji="0" lang="en-US" altLang="en-US" sz="2800" b="0" i="0" u="none" strike="noStrike" kern="1200" cap="none" spc="0" normalizeH="0" baseline="0" noProof="0" dirty="0">
                <a:ln>
                  <a:noFill/>
                </a:ln>
                <a:solidFill>
                  <a:srgbClr val="000000"/>
                </a:solidFill>
                <a:effectLst/>
                <a:uLnTx/>
                <a:uFillTx/>
                <a:latin typeface="+mn-ea"/>
                <a:ea typeface="+mn-ea"/>
                <a:cs typeface="+mn-cs"/>
              </a:endParaRPr>
            </a:p>
          </p:txBody>
        </p:sp>
        <p:sp>
          <p:nvSpPr>
            <p:cNvPr id="7" name="Right Arrow 6"/>
            <p:cNvSpPr/>
            <p:nvPr/>
          </p:nvSpPr>
          <p:spPr>
            <a:xfrm>
              <a:off x="6302327" y="4135902"/>
              <a:ext cx="978408" cy="484632"/>
            </a:xfrm>
            <a:prstGeom prst="rightArrow">
              <a:avLst/>
            </a:prstGeom>
            <a:gradFill>
              <a:gsLst>
                <a:gs pos="0">
                  <a:srgbClr val="C00000"/>
                </a:gs>
                <a:gs pos="10000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5" name="Group 14"/>
          <p:cNvGrpSpPr/>
          <p:nvPr/>
        </p:nvGrpSpPr>
        <p:grpSpPr>
          <a:xfrm>
            <a:off x="6875475" y="5493523"/>
            <a:ext cx="5319932" cy="503299"/>
            <a:chOff x="6243711" y="5493523"/>
            <a:chExt cx="5319932" cy="503299"/>
          </a:xfrm>
        </p:grpSpPr>
        <p:sp>
          <p:nvSpPr>
            <p:cNvPr id="144" name="TextBox 143"/>
            <p:cNvSpPr txBox="1">
              <a:spLocks noChangeArrowheads="1"/>
            </p:cNvSpPr>
            <p:nvPr/>
          </p:nvSpPr>
          <p:spPr bwMode="auto">
            <a:xfrm>
              <a:off x="7371470" y="5493523"/>
              <a:ext cx="4192173" cy="480131"/>
            </a:xfrm>
            <a:prstGeom prst="rect">
              <a:avLst/>
            </a:prstGeom>
            <a:solidFill>
              <a:schemeClr val="bg1"/>
            </a:solidFill>
            <a:ln w="25400">
              <a:noFill/>
              <a:miter lim="800000"/>
            </a:ln>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lang="zh-CN" altLang="en-US" sz="2800" dirty="0">
                  <a:solidFill>
                    <a:srgbClr val="000000"/>
                  </a:solidFill>
                  <a:latin typeface="+mn-ea"/>
                  <a:ea typeface="+mn-ea"/>
                </a:rPr>
                <a:t>优先级、网络中立性</a:t>
              </a:r>
              <a:endParaRPr lang="en-US" altLang="en-US" sz="2800" dirty="0">
                <a:solidFill>
                  <a:srgbClr val="000000"/>
                </a:solidFill>
                <a:latin typeface="+mn-ea"/>
                <a:ea typeface="+mn-ea"/>
              </a:endParaRPr>
            </a:p>
          </p:txBody>
        </p:sp>
        <p:sp>
          <p:nvSpPr>
            <p:cNvPr id="192" name="Right Arrow 191"/>
            <p:cNvSpPr/>
            <p:nvPr/>
          </p:nvSpPr>
          <p:spPr>
            <a:xfrm>
              <a:off x="6243711" y="5512190"/>
              <a:ext cx="978408" cy="484632"/>
            </a:xfrm>
            <a:prstGeom prst="rightArrow">
              <a:avLst/>
            </a:prstGeom>
            <a:gradFill>
              <a:gsLst>
                <a:gs pos="0">
                  <a:srgbClr val="C00000"/>
                </a:gs>
                <a:gs pos="100000">
                  <a:srgbClr val="FFFF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1178949" y="1396538"/>
            <a:ext cx="7113685" cy="1695796"/>
            <a:chOff x="763318" y="1529542"/>
            <a:chExt cx="7113685" cy="1695796"/>
          </a:xfrm>
        </p:grpSpPr>
        <p:sp>
          <p:nvSpPr>
            <p:cNvPr id="168" name="Rectangle 5"/>
            <p:cNvSpPr>
              <a:spLocks noChangeArrowheads="1"/>
            </p:cNvSpPr>
            <p:nvPr/>
          </p:nvSpPr>
          <p:spPr bwMode="auto">
            <a:xfrm>
              <a:off x="2505123" y="1529542"/>
              <a:ext cx="4568825" cy="1679171"/>
            </a:xfrm>
            <a:prstGeom prst="rect">
              <a:avLst/>
            </a:prstGeom>
            <a:solidFill>
              <a:srgbClr val="FFFFFF"/>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69" name="Rectangle 6"/>
            <p:cNvSpPr>
              <a:spLocks noChangeArrowheads="1"/>
            </p:cNvSpPr>
            <p:nvPr/>
          </p:nvSpPr>
          <p:spPr bwMode="auto">
            <a:xfrm>
              <a:off x="5427711" y="1946056"/>
              <a:ext cx="1417637" cy="828675"/>
            </a:xfrm>
            <a:prstGeom prst="rect">
              <a:avLst/>
            </a:prstGeom>
            <a:solidFill>
              <a:srgbClr val="FFFFFF"/>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线路端接</a:t>
              </a: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0" name="Rectangle 7"/>
            <p:cNvSpPr>
              <a:spLocks noChangeArrowheads="1"/>
            </p:cNvSpPr>
            <p:nvPr/>
          </p:nvSpPr>
          <p:spPr bwMode="auto">
            <a:xfrm>
              <a:off x="4118023" y="1673006"/>
              <a:ext cx="1152525" cy="1409700"/>
            </a:xfrm>
            <a:prstGeom prst="rect">
              <a:avLst/>
            </a:prstGeom>
            <a:solidFill>
              <a:srgbClr val="FFFFFF"/>
            </a:solidFill>
            <a:ln w="285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1" name="Line 10"/>
            <p:cNvSpPr>
              <a:spLocks noChangeShapeType="1"/>
            </p:cNvSpPr>
            <p:nvPr/>
          </p:nvSpPr>
          <p:spPr bwMode="auto">
            <a:xfrm>
              <a:off x="3940223" y="2392143"/>
              <a:ext cx="190500" cy="1588"/>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2" name="Line 11"/>
            <p:cNvSpPr>
              <a:spLocks noChangeShapeType="1"/>
            </p:cNvSpPr>
            <p:nvPr/>
          </p:nvSpPr>
          <p:spPr bwMode="auto">
            <a:xfrm>
              <a:off x="5273723" y="2349281"/>
              <a:ext cx="190500" cy="158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4" name="Rectangle 13"/>
            <p:cNvSpPr>
              <a:spLocks noChangeArrowheads="1"/>
            </p:cNvSpPr>
            <p:nvPr/>
          </p:nvSpPr>
          <p:spPr bwMode="auto">
            <a:xfrm>
              <a:off x="4151361" y="1982568"/>
              <a:ext cx="1055687" cy="828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lang="zh-CN" altLang="en-US" sz="1600" kern="0" dirty="0">
                  <a:solidFill>
                    <a:srgbClr val="000000"/>
                  </a:solidFill>
                  <a:latin typeface="Tahoma" panose="020B0604030504040204" pitchFamily="34" charset="0"/>
                </a:rPr>
                <a:t>数据链路层</a:t>
              </a:r>
              <a:endParaRPr lang="en-US" altLang="zh-CN" sz="1600" kern="0" dirty="0">
                <a:solidFill>
                  <a:srgbClr val="000000"/>
                </a:solidFill>
                <a:latin typeface="Tahoma" panose="020B0604030504040204" pitchFamily="34" charset="0"/>
              </a:endParaRPr>
            </a:p>
            <a:p>
              <a:pPr marL="0" marR="0" lvl="0" indent="0" algn="ctr" defTabSz="914400" rtl="0" eaLnBrk="0" fontAlgn="base" latinLnBrk="0" hangingPunct="0">
                <a:lnSpc>
                  <a:spcPct val="90000"/>
                </a:lnSpc>
                <a:spcBef>
                  <a:spcPct val="0"/>
                </a:spcBef>
                <a:spcAft>
                  <a:spcPct val="0"/>
                </a:spcAft>
                <a:buClrTx/>
                <a:buSzTx/>
                <a:buFontTx/>
                <a:buNone/>
                <a:defRPr/>
              </a:pPr>
              <a:r>
                <a:rPr lang="zh-CN" altLang="en-US" sz="1600" kern="0" dirty="0">
                  <a:solidFill>
                    <a:srgbClr val="000000"/>
                  </a:solidFill>
                  <a:latin typeface="Tahoma" panose="020B0604030504040204" pitchFamily="34" charset="0"/>
                </a:rPr>
                <a:t>处理</a:t>
              </a:r>
              <a:endParaRPr lang="en-US" altLang="zh-CN" sz="1600" kern="0" dirty="0">
                <a:solidFill>
                  <a:srgbClr val="000000"/>
                </a:solidFill>
                <a:latin typeface="Tahoma" panose="020B0604030504040204" pitchFamily="34" charset="0"/>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（协议，封装）</a:t>
              </a: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mc:AlternateContent xmlns:mc="http://schemas.openxmlformats.org/markup-compatibility/2006" xmlns:a14="http://schemas.microsoft.com/office/drawing/2010/main">
          <mc:Choice Requires="a14">
            <p:sp>
              <p:nvSpPr>
                <p:cNvPr id="175" name="Rectangle 16"/>
                <p:cNvSpPr>
                  <a:spLocks noChangeArrowheads="1"/>
                </p:cNvSpPr>
                <p:nvPr/>
              </p:nvSpPr>
              <p:spPr bwMode="auto">
                <a:xfrm>
                  <a:off x="763318" y="1925822"/>
                  <a:ext cx="1055688" cy="828675"/>
                </a:xfrm>
                <a:prstGeom prst="rect">
                  <a:avLst/>
                </a:prstGeom>
                <a:solidFill>
                  <a:srgbClr val="FFFFFF"/>
                </a:solidFill>
                <a:ln>
                  <a:noFill/>
                </a:ln>
                <a:extLst>
                  <a:ext uri="{91240B29-F687-4F45-9708-019B960494DF}">
                    <a14:hiddenLine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交换结构</a:t>
                  </a:r>
                  <a:endParaRPr kumimoji="0" lang="en-US" altLang="zh-CN" sz="20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a:t>
                  </a:r>
                  <a:r>
                    <a:rPr kumimoji="0" lang="en-US" altLang="en-US" sz="18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rate: </a:t>
                  </a:r>
                  <a14:m>
                    <m:oMath xmlns:m="http://schemas.openxmlformats.org/officeDocument/2006/math">
                      <m:r>
                        <a:rPr lang="en-US" altLang="en-US" sz="2400" i="1" dirty="0" smtClean="0">
                          <a:latin typeface="Cambria Math" panose="02040503050406030204" pitchFamily="18" charset="0"/>
                          <a:cs typeface="Cambria Math" panose="02040503050406030204" charset="0"/>
                        </a:rPr>
                        <m:t>𝑁</m:t>
                      </m:r>
                      <m:sSub>
                        <m:sSubPr>
                          <m:ctrlPr>
                            <a:rPr lang="en-US" altLang="en-US" sz="2400" i="1" dirty="0">
                              <a:latin typeface="Cambria Math" panose="02040503050406030204" pitchFamily="18" charset="0"/>
                              <a:cs typeface="Cambria Math" panose="02040503050406030204" charset="0"/>
                            </a:rPr>
                          </m:ctrlPr>
                        </m:sSubPr>
                        <m:e>
                          <m:r>
                            <a:rPr lang="en-US" altLang="en-US" sz="2400" i="1" dirty="0">
                              <a:latin typeface="Cambria Math" panose="02040503050406030204" pitchFamily="18" charset="0"/>
                              <a:cs typeface="Cambria Math" panose="02040503050406030204" charset="0"/>
                            </a:rPr>
                            <m:t>𝑅</m:t>
                          </m:r>
                        </m:e>
                        <m:sub>
                          <m:r>
                            <a:rPr lang="en-US" altLang="en-US" sz="2400" i="1" dirty="0">
                              <a:latin typeface="Cambria Math" panose="02040503050406030204" pitchFamily="18" charset="0"/>
                              <a:cs typeface="Cambria Math" panose="02040503050406030204" charset="0"/>
                            </a:rPr>
                            <m:t>𝑙𝑖𝑛𝑒</m:t>
                          </m:r>
                        </m:sub>
                      </m:sSub>
                    </m:oMath>
                  </a14:m>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a:t>
                  </a:r>
                </a:p>
              </p:txBody>
            </p:sp>
          </mc:Choice>
          <mc:Fallback xmlns="">
            <p:sp>
              <p:nvSpPr>
                <p:cNvPr id="175" name="Rectangle 16"/>
                <p:cNvSpPr>
                  <a:spLocks noRot="1" noChangeAspect="1" noMove="1" noResize="1" noEditPoints="1" noAdjustHandles="1" noChangeArrowheads="1" noChangeShapeType="1" noTextEdit="1"/>
                </p:cNvSpPr>
                <p:nvPr/>
              </p:nvSpPr>
              <p:spPr bwMode="auto">
                <a:xfrm>
                  <a:off x="763318" y="1925822"/>
                  <a:ext cx="1055688" cy="828675"/>
                </a:xfrm>
                <a:prstGeom prst="rect">
                  <a:avLst/>
                </a:prstGeom>
                <a:blipFill>
                  <a:blip r:embed="rId3"/>
                  <a:stretch>
                    <a:fillRect l="-75287" t="-735" r="-5747" b="-735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76" name="Group 28"/>
            <p:cNvGrpSpPr/>
            <p:nvPr/>
          </p:nvGrpSpPr>
          <p:grpSpPr bwMode="auto">
            <a:xfrm>
              <a:off x="2657523" y="1623793"/>
              <a:ext cx="1247775" cy="1504950"/>
              <a:chOff x="3180" y="909"/>
              <a:chExt cx="786" cy="948"/>
            </a:xfrm>
          </p:grpSpPr>
          <p:sp>
            <p:nvSpPr>
              <p:cNvPr id="177" name="Rectangle 8"/>
              <p:cNvSpPr>
                <a:spLocks noChangeArrowheads="1"/>
              </p:cNvSpPr>
              <p:nvPr/>
            </p:nvSpPr>
            <p:spPr bwMode="auto">
              <a:xfrm>
                <a:off x="3180" y="909"/>
                <a:ext cx="786" cy="948"/>
              </a:xfrm>
              <a:prstGeom prst="rect">
                <a:avLst/>
              </a:prstGeom>
              <a:solidFill>
                <a:srgbClr val="FFFFFF"/>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78" name="Text Box 14"/>
              <p:cNvSpPr txBox="1">
                <a:spLocks noChangeArrowheads="1"/>
              </p:cNvSpPr>
              <p:nvPr/>
            </p:nvSpPr>
            <p:spPr bwMode="auto">
              <a:xfrm>
                <a:off x="3277" y="917"/>
                <a:ext cx="63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kern="0" dirty="0">
                    <a:solidFill>
                      <a:srgbClr val="000000"/>
                    </a:solidFill>
                  </a:rPr>
                  <a:t>排队</a:t>
                </a:r>
                <a:endParaRPr lang="en-US" altLang="zh-CN" sz="1600" kern="0" dirty="0">
                  <a:solidFill>
                    <a:srgbClr val="000000"/>
                  </a:solidFill>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缓存管理</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79" name="Group 17"/>
              <p:cNvGrpSpPr/>
              <p:nvPr/>
            </p:nvGrpSpPr>
            <p:grpSpPr bwMode="auto">
              <a:xfrm>
                <a:off x="3260" y="1299"/>
                <a:ext cx="626" cy="295"/>
                <a:chOff x="310" y="3526"/>
                <a:chExt cx="1040" cy="457"/>
              </a:xfrm>
            </p:grpSpPr>
            <p:sp>
              <p:nvSpPr>
                <p:cNvPr id="180" name="Rectangle 18"/>
                <p:cNvSpPr>
                  <a:spLocks noChangeArrowheads="1"/>
                </p:cNvSpPr>
                <p:nvPr/>
              </p:nvSpPr>
              <p:spPr bwMode="auto">
                <a:xfrm>
                  <a:off x="310" y="3526"/>
                  <a:ext cx="1040" cy="457"/>
                </a:xfrm>
                <a:prstGeom prst="rect">
                  <a:avLst/>
                </a:prstGeom>
                <a:solidFill>
                  <a:srgbClr val="FF0000"/>
                </a:solidFill>
                <a:ln w="38100">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1" name="Line 19"/>
                <p:cNvSpPr>
                  <a:spLocks noChangeShapeType="1"/>
                </p:cNvSpPr>
                <p:nvPr/>
              </p:nvSpPr>
              <p:spPr bwMode="auto">
                <a:xfrm>
                  <a:off x="446"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2" name="Line 20"/>
                <p:cNvSpPr>
                  <a:spLocks noChangeShapeType="1"/>
                </p:cNvSpPr>
                <p:nvPr/>
              </p:nvSpPr>
              <p:spPr bwMode="auto">
                <a:xfrm>
                  <a:off x="558" y="3538"/>
                  <a:ext cx="2" cy="435"/>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3" name="Line 21"/>
                <p:cNvSpPr>
                  <a:spLocks noChangeShapeType="1"/>
                </p:cNvSpPr>
                <p:nvPr/>
              </p:nvSpPr>
              <p:spPr bwMode="auto">
                <a:xfrm>
                  <a:off x="671"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4" name="Line 22"/>
                <p:cNvSpPr>
                  <a:spLocks noChangeShapeType="1"/>
                </p:cNvSpPr>
                <p:nvPr/>
              </p:nvSpPr>
              <p:spPr bwMode="auto">
                <a:xfrm>
                  <a:off x="782"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5" name="Line 23"/>
                <p:cNvSpPr>
                  <a:spLocks noChangeShapeType="1"/>
                </p:cNvSpPr>
                <p:nvPr/>
              </p:nvSpPr>
              <p:spPr bwMode="auto">
                <a:xfrm>
                  <a:off x="895"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6" name="Line 24"/>
                <p:cNvSpPr>
                  <a:spLocks noChangeShapeType="1"/>
                </p:cNvSpPr>
                <p:nvPr/>
              </p:nvSpPr>
              <p:spPr bwMode="auto">
                <a:xfrm>
                  <a:off x="1006"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7" name="Line 25"/>
                <p:cNvSpPr>
                  <a:spLocks noChangeShapeType="1"/>
                </p:cNvSpPr>
                <p:nvPr/>
              </p:nvSpPr>
              <p:spPr bwMode="auto">
                <a:xfrm>
                  <a:off x="1121"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8" name="Line 26"/>
                <p:cNvSpPr>
                  <a:spLocks noChangeShapeType="1"/>
                </p:cNvSpPr>
                <p:nvPr/>
              </p:nvSpPr>
              <p:spPr bwMode="auto">
                <a:xfrm>
                  <a:off x="1229" y="3538"/>
                  <a:ext cx="2" cy="435"/>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189" name="Line 27"/>
            <p:cNvSpPr>
              <a:spLocks noChangeShapeType="1"/>
            </p:cNvSpPr>
            <p:nvPr/>
          </p:nvSpPr>
          <p:spPr bwMode="auto">
            <a:xfrm>
              <a:off x="1878016" y="1579418"/>
              <a:ext cx="0" cy="164592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0" name="Line 9"/>
            <p:cNvSpPr>
              <a:spLocks noChangeShapeType="1"/>
            </p:cNvSpPr>
            <p:nvPr/>
          </p:nvSpPr>
          <p:spPr bwMode="auto">
            <a:xfrm flipV="1">
              <a:off x="1860598" y="2435006"/>
              <a:ext cx="925513"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8" name="Straight Arrow Connector 7"/>
            <p:cNvCxnSpPr/>
            <p:nvPr/>
          </p:nvCxnSpPr>
          <p:spPr>
            <a:xfrm>
              <a:off x="6846225" y="2394066"/>
              <a:ext cx="103077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215448" y="2377441"/>
              <a:ext cx="3158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sp>
        <p:nvSpPr>
          <p:cNvPr id="39"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34</a:t>
            </a:fld>
            <a:endParaRPr lang="en-US" dirty="0"/>
          </a:p>
        </p:txBody>
      </p:sp>
      <mc:AlternateContent xmlns:mc="http://schemas.openxmlformats.org/markup-compatibility/2006" xmlns:a14="http://schemas.microsoft.com/office/drawing/2010/main">
        <mc:Choice Requires="a14">
          <p:sp>
            <p:nvSpPr>
              <p:cNvPr id="37" name="对话气泡: 圆角矩形 36">
                <a:extLst>
                  <a:ext uri="{FF2B5EF4-FFF2-40B4-BE49-F238E27FC236}">
                    <a16:creationId xmlns:a16="http://schemas.microsoft.com/office/drawing/2014/main" id="{02E7A925-8DD9-4D4F-8BF5-CA861CD5A46B}"/>
                  </a:ext>
                </a:extLst>
              </p:cNvPr>
              <p:cNvSpPr/>
              <p:nvPr/>
            </p:nvSpPr>
            <p:spPr>
              <a:xfrm>
                <a:off x="7851078" y="230128"/>
                <a:ext cx="4218972" cy="1396115"/>
              </a:xfrm>
              <a:prstGeom prst="wedgeRoundRectCallout">
                <a:avLst>
                  <a:gd name="adj1" fmla="val 6138"/>
                  <a:gd name="adj2" fmla="val 81212"/>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14:m>
                  <m:oMath xmlns:m="http://schemas.openxmlformats.org/officeDocument/2006/math">
                    <m:sSub>
                      <m:sSubPr>
                        <m:ctrlPr>
                          <a:rPr lang="en-US" altLang="en-US" sz="2400" i="1" dirty="0" smtClean="0">
                            <a:solidFill>
                              <a:schemeClr val="tx1"/>
                            </a:solidFill>
                            <a:latin typeface="Cambria Math" panose="02040503050406030204" pitchFamily="18" charset="0"/>
                            <a:cs typeface="Cambria Math" panose="02040503050406030204" charset="0"/>
                          </a:rPr>
                        </m:ctrlPr>
                      </m:sSubPr>
                      <m:e>
                        <m:r>
                          <a:rPr lang="en-US" altLang="en-US" sz="2400" i="1" dirty="0">
                            <a:solidFill>
                              <a:schemeClr val="tx1"/>
                            </a:solidFill>
                            <a:latin typeface="Cambria Math" panose="02040503050406030204" pitchFamily="18" charset="0"/>
                            <a:cs typeface="Cambria Math" panose="02040503050406030204" charset="0"/>
                          </a:rPr>
                          <m:t>𝑅</m:t>
                        </m:r>
                      </m:e>
                      <m:sub>
                        <m:r>
                          <a:rPr lang="en-US" altLang="en-US" sz="2400" i="1" dirty="0">
                            <a:solidFill>
                              <a:schemeClr val="tx1"/>
                            </a:solidFill>
                            <a:latin typeface="Cambria Math" panose="02040503050406030204" pitchFamily="18" charset="0"/>
                            <a:cs typeface="Cambria Math" panose="02040503050406030204" charset="0"/>
                          </a:rPr>
                          <m:t>𝑠𝑤𝑖𝑡𝑐h</m:t>
                        </m:r>
                      </m:sub>
                    </m:sSub>
                    <m:r>
                      <a:rPr lang="en-US" altLang="en-US" sz="2400" i="1" dirty="0">
                        <a:solidFill>
                          <a:schemeClr val="tx1"/>
                        </a:solidFill>
                        <a:latin typeface="Cambria Math" panose="02040503050406030204" pitchFamily="18" charset="0"/>
                        <a:cs typeface="Cambria Math" panose="02040503050406030204" charset="0"/>
                      </a:rPr>
                      <m:t>≥</m:t>
                    </m:r>
                    <m:r>
                      <a:rPr lang="en-US" altLang="en-US" sz="2400" i="1" dirty="0">
                        <a:solidFill>
                          <a:schemeClr val="tx1"/>
                        </a:solidFill>
                        <a:latin typeface="Cambria Math" panose="02040503050406030204" pitchFamily="18" charset="0"/>
                        <a:cs typeface="Cambria Math" panose="02040503050406030204" charset="0"/>
                      </a:rPr>
                      <m:t>𝑁</m:t>
                    </m:r>
                    <m:sSub>
                      <m:sSubPr>
                        <m:ctrlPr>
                          <a:rPr lang="en-US" altLang="en-US" sz="2400" i="1" dirty="0">
                            <a:solidFill>
                              <a:schemeClr val="tx1"/>
                            </a:solidFill>
                            <a:latin typeface="Cambria Math" panose="02040503050406030204" pitchFamily="18" charset="0"/>
                            <a:cs typeface="Cambria Math" panose="02040503050406030204" charset="0"/>
                          </a:rPr>
                        </m:ctrlPr>
                      </m:sSubPr>
                      <m:e>
                        <m:r>
                          <a:rPr lang="en-US" altLang="en-US" sz="2400" i="1" dirty="0">
                            <a:solidFill>
                              <a:schemeClr val="tx1"/>
                            </a:solidFill>
                            <a:latin typeface="Cambria Math" panose="02040503050406030204" pitchFamily="18" charset="0"/>
                            <a:cs typeface="Cambria Math" panose="02040503050406030204" charset="0"/>
                          </a:rPr>
                          <m:t>𝑅</m:t>
                        </m:r>
                      </m:e>
                      <m:sub>
                        <m:r>
                          <a:rPr lang="en-US" altLang="en-US" sz="2400" i="1" dirty="0">
                            <a:solidFill>
                              <a:schemeClr val="tx1"/>
                            </a:solidFill>
                            <a:latin typeface="Cambria Math" panose="02040503050406030204" pitchFamily="18" charset="0"/>
                            <a:cs typeface="Cambria Math" panose="02040503050406030204" charset="0"/>
                          </a:rPr>
                          <m:t>𝑙𝑖𝑛𝑒</m:t>
                        </m:r>
                      </m:sub>
                    </m:sSub>
                  </m:oMath>
                </a14:m>
                <a:endParaRPr lang="en-US" altLang="zh-CN" sz="2400" dirty="0">
                  <a:solidFill>
                    <a:schemeClr val="tx1"/>
                  </a:solidFill>
                  <a:latin typeface="+mn-ea"/>
                </a:endParaRPr>
              </a:p>
              <a:p>
                <a:pPr marL="342900" indent="-342900">
                  <a:buFont typeface="Wingdings" panose="05000000000000000000" pitchFamily="2" charset="2"/>
                  <a:buChar char="Ø"/>
                </a:pPr>
                <a:r>
                  <a:rPr lang="en-US" altLang="zh-CN" sz="2400" dirty="0">
                    <a:solidFill>
                      <a:schemeClr val="tx1"/>
                    </a:solidFill>
                    <a:latin typeface="+mn-ea"/>
                  </a:rPr>
                  <a:t>N</a:t>
                </a:r>
                <a:r>
                  <a:rPr lang="zh-CN" altLang="en-US" sz="2400" dirty="0">
                    <a:solidFill>
                      <a:schemeClr val="tx1"/>
                    </a:solidFill>
                    <a:latin typeface="+mn-ea"/>
                  </a:rPr>
                  <a:t>个输入端口的分组</a:t>
                </a:r>
                <a:r>
                  <a:rPr lang="en-US" altLang="zh-CN" sz="2400" dirty="0">
                    <a:solidFill>
                      <a:schemeClr val="tx1"/>
                    </a:solidFill>
                    <a:latin typeface="+mn-ea"/>
                    <a:sym typeface="Wingdings" panose="05000000000000000000" pitchFamily="2" charset="2"/>
                  </a:rPr>
                  <a:t></a:t>
                </a:r>
                <a:r>
                  <a:rPr lang="zh-CN" altLang="en-US" sz="2400" dirty="0">
                    <a:solidFill>
                      <a:schemeClr val="tx1"/>
                    </a:solidFill>
                    <a:latin typeface="+mn-ea"/>
                  </a:rPr>
                  <a:t>相同的输出端口</a:t>
                </a:r>
              </a:p>
            </p:txBody>
          </p:sp>
        </mc:Choice>
        <mc:Fallback xmlns="">
          <p:sp>
            <p:nvSpPr>
              <p:cNvPr id="37" name="对话气泡: 圆角矩形 36">
                <a:extLst>
                  <a:ext uri="{FF2B5EF4-FFF2-40B4-BE49-F238E27FC236}">
                    <a16:creationId xmlns:a16="http://schemas.microsoft.com/office/drawing/2014/main" id="{02E7A925-8DD9-4D4F-8BF5-CA861CD5A46B}"/>
                  </a:ext>
                </a:extLst>
              </p:cNvPr>
              <p:cNvSpPr>
                <a:spLocks noRot="1" noChangeAspect="1" noMove="1" noResize="1" noEditPoints="1" noAdjustHandles="1" noChangeArrowheads="1" noChangeShapeType="1" noTextEdit="1"/>
              </p:cNvSpPr>
              <p:nvPr/>
            </p:nvSpPr>
            <p:spPr>
              <a:xfrm>
                <a:off x="7851078" y="230128"/>
                <a:ext cx="4218972" cy="1396115"/>
              </a:xfrm>
              <a:prstGeom prst="wedgeRoundRectCallout">
                <a:avLst>
                  <a:gd name="adj1" fmla="val 6138"/>
                  <a:gd name="adj2" fmla="val 81212"/>
                  <a:gd name="adj3" fmla="val 16667"/>
                </a:avLst>
              </a:prstGeom>
              <a:blipFill>
                <a:blip r:embed="rId4"/>
                <a:stretch>
                  <a:fillRect l="-144"/>
                </a:stretch>
              </a:blipFill>
              <a:ln>
                <a:solidFill>
                  <a:schemeClr val="tx1"/>
                </a:solidFill>
              </a:ln>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C2921E7-F23E-4296-8607-76664F31C3B3}"/>
              </a:ext>
            </a:extLst>
          </p:cNvPr>
          <p:cNvSpPr txBox="1"/>
          <p:nvPr/>
        </p:nvSpPr>
        <p:spPr>
          <a:xfrm>
            <a:off x="9219616" y="2095116"/>
            <a:ext cx="1620957" cy="523220"/>
          </a:xfrm>
          <a:prstGeom prst="rect">
            <a:avLst/>
          </a:prstGeom>
          <a:noFill/>
        </p:spPr>
        <p:txBody>
          <a:bodyPr wrap="none" rtlCol="0">
            <a:spAutoFit/>
          </a:bodyPr>
          <a:lstStyle/>
          <a:p>
            <a:r>
              <a:rPr lang="zh-CN" altLang="en-US" sz="2800" dirty="0">
                <a:solidFill>
                  <a:srgbClr val="C00000"/>
                </a:solidFill>
              </a:rPr>
              <a:t>出现排队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dissolve">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normAutofit/>
          </a:bodyPr>
          <a:lstStyle/>
          <a:p>
            <a:r>
              <a:rPr lang="zh-CN" altLang="en-US" sz="4800" dirty="0">
                <a:latin typeface="+mn-ea"/>
                <a:ea typeface="+mn-ea"/>
              </a:rPr>
              <a:t>输出端口（队列）</a:t>
            </a:r>
            <a:endParaRPr lang="en-US" sz="4800" dirty="0"/>
          </a:p>
        </p:txBody>
      </p:sp>
      <p:grpSp>
        <p:nvGrpSpPr>
          <p:cNvPr id="109" name="Group 78"/>
          <p:cNvGrpSpPr/>
          <p:nvPr/>
        </p:nvGrpSpPr>
        <p:grpSpPr bwMode="auto">
          <a:xfrm>
            <a:off x="2375414" y="1576437"/>
            <a:ext cx="7412037" cy="2598738"/>
            <a:chOff x="550" y="931"/>
            <a:chExt cx="4669" cy="1637"/>
          </a:xfrm>
        </p:grpSpPr>
        <p:grpSp>
          <p:nvGrpSpPr>
            <p:cNvPr id="110" name="Group 29"/>
            <p:cNvGrpSpPr/>
            <p:nvPr/>
          </p:nvGrpSpPr>
          <p:grpSpPr bwMode="auto">
            <a:xfrm>
              <a:off x="699" y="948"/>
              <a:ext cx="2099" cy="1356"/>
              <a:chOff x="523" y="976"/>
              <a:chExt cx="2099" cy="1356"/>
            </a:xfrm>
          </p:grpSpPr>
          <p:sp>
            <p:nvSpPr>
              <p:cNvPr id="159" name="Rectangle 6"/>
              <p:cNvSpPr>
                <a:spLocks noChangeArrowheads="1"/>
              </p:cNvSpPr>
              <p:nvPr/>
            </p:nvSpPr>
            <p:spPr bwMode="auto">
              <a:xfrm>
                <a:off x="1208" y="976"/>
                <a:ext cx="745" cy="13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60" name="Group 10"/>
              <p:cNvGrpSpPr/>
              <p:nvPr/>
            </p:nvGrpSpPr>
            <p:grpSpPr bwMode="auto">
              <a:xfrm>
                <a:off x="804" y="997"/>
                <a:ext cx="249" cy="1295"/>
                <a:chOff x="748" y="997"/>
                <a:chExt cx="249" cy="1295"/>
              </a:xfrm>
            </p:grpSpPr>
            <p:sp>
              <p:nvSpPr>
                <p:cNvPr id="204" name="Rectangle 7"/>
                <p:cNvSpPr>
                  <a:spLocks noChangeArrowheads="1"/>
                </p:cNvSpPr>
                <p:nvPr/>
              </p:nvSpPr>
              <p:spPr bwMode="auto">
                <a:xfrm>
                  <a:off x="759" y="997"/>
                  <a:ext cx="238"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5" name="Rectangle 8"/>
                <p:cNvSpPr>
                  <a:spLocks noChangeArrowheads="1"/>
                </p:cNvSpPr>
                <p:nvPr/>
              </p:nvSpPr>
              <p:spPr bwMode="auto">
                <a:xfrm>
                  <a:off x="750" y="1472"/>
                  <a:ext cx="238"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6" name="Rectangle 9"/>
                <p:cNvSpPr>
                  <a:spLocks noChangeArrowheads="1"/>
                </p:cNvSpPr>
                <p:nvPr/>
              </p:nvSpPr>
              <p:spPr bwMode="auto">
                <a:xfrm>
                  <a:off x="748" y="1940"/>
                  <a:ext cx="238"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1" name="Group 11"/>
              <p:cNvGrpSpPr/>
              <p:nvPr/>
            </p:nvGrpSpPr>
            <p:grpSpPr bwMode="auto">
              <a:xfrm>
                <a:off x="2109" y="1002"/>
                <a:ext cx="249" cy="1295"/>
                <a:chOff x="748" y="997"/>
                <a:chExt cx="249" cy="1295"/>
              </a:xfrm>
            </p:grpSpPr>
            <p:sp>
              <p:nvSpPr>
                <p:cNvPr id="201" name="Rectangle 12"/>
                <p:cNvSpPr>
                  <a:spLocks noChangeArrowheads="1"/>
                </p:cNvSpPr>
                <p:nvPr/>
              </p:nvSpPr>
              <p:spPr bwMode="auto">
                <a:xfrm>
                  <a:off x="759" y="997"/>
                  <a:ext cx="238" cy="352"/>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2" name="Rectangle 13"/>
                <p:cNvSpPr>
                  <a:spLocks noChangeArrowheads="1"/>
                </p:cNvSpPr>
                <p:nvPr/>
              </p:nvSpPr>
              <p:spPr bwMode="auto">
                <a:xfrm>
                  <a:off x="750" y="1472"/>
                  <a:ext cx="238" cy="352"/>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3" name="Rectangle 14"/>
                <p:cNvSpPr>
                  <a:spLocks noChangeArrowheads="1"/>
                </p:cNvSpPr>
                <p:nvPr/>
              </p:nvSpPr>
              <p:spPr bwMode="auto">
                <a:xfrm>
                  <a:off x="748" y="1940"/>
                  <a:ext cx="238" cy="352"/>
                </a:xfrm>
                <a:prstGeom prst="rect">
                  <a:avLst/>
                </a:prstGeom>
                <a:solidFill>
                  <a:srgbClr val="FFFFFF"/>
                </a:solidFill>
                <a:ln w="19050">
                  <a:solidFill>
                    <a:srgbClr val="008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62" name="Line 15"/>
              <p:cNvSpPr>
                <a:spLocks noChangeShapeType="1"/>
              </p:cNvSpPr>
              <p:nvPr/>
            </p:nvSpPr>
            <p:spPr bwMode="auto">
              <a:xfrm>
                <a:off x="1946" y="1180"/>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3" name="Line 16"/>
              <p:cNvSpPr>
                <a:spLocks noChangeShapeType="1"/>
              </p:cNvSpPr>
              <p:nvPr/>
            </p:nvSpPr>
            <p:spPr bwMode="auto">
              <a:xfrm>
                <a:off x="1940" y="1645"/>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4" name="Line 17"/>
              <p:cNvSpPr>
                <a:spLocks noChangeShapeType="1"/>
              </p:cNvSpPr>
              <p:nvPr/>
            </p:nvSpPr>
            <p:spPr bwMode="auto">
              <a:xfrm>
                <a:off x="1940" y="2119"/>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5" name="Line 18"/>
              <p:cNvSpPr>
                <a:spLocks noChangeShapeType="1"/>
              </p:cNvSpPr>
              <p:nvPr/>
            </p:nvSpPr>
            <p:spPr bwMode="auto">
              <a:xfrm>
                <a:off x="1044" y="1164"/>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6" name="Line 19"/>
              <p:cNvSpPr>
                <a:spLocks noChangeShapeType="1"/>
              </p:cNvSpPr>
              <p:nvPr/>
            </p:nvSpPr>
            <p:spPr bwMode="auto">
              <a:xfrm>
                <a:off x="1038" y="1629"/>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7" name="Line 20"/>
              <p:cNvSpPr>
                <a:spLocks noChangeShapeType="1"/>
              </p:cNvSpPr>
              <p:nvPr/>
            </p:nvSpPr>
            <p:spPr bwMode="auto">
              <a:xfrm>
                <a:off x="1038" y="2103"/>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93" name="Group 24"/>
              <p:cNvGrpSpPr/>
              <p:nvPr/>
            </p:nvGrpSpPr>
            <p:grpSpPr bwMode="auto">
              <a:xfrm>
                <a:off x="523" y="1169"/>
                <a:ext cx="288" cy="939"/>
                <a:chOff x="-60" y="1148"/>
                <a:chExt cx="168" cy="939"/>
              </a:xfrm>
            </p:grpSpPr>
            <p:sp>
              <p:nvSpPr>
                <p:cNvPr id="198" name="Line 21"/>
                <p:cNvSpPr>
                  <a:spLocks noChangeShapeType="1"/>
                </p:cNvSpPr>
                <p:nvPr/>
              </p:nvSpPr>
              <p:spPr bwMode="auto">
                <a:xfrm>
                  <a:off x="-54" y="1148"/>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9" name="Line 22"/>
                <p:cNvSpPr>
                  <a:spLocks noChangeShapeType="1"/>
                </p:cNvSpPr>
                <p:nvPr/>
              </p:nvSpPr>
              <p:spPr bwMode="auto">
                <a:xfrm>
                  <a:off x="-60" y="1613"/>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0" name="Line 23"/>
                <p:cNvSpPr>
                  <a:spLocks noChangeShapeType="1"/>
                </p:cNvSpPr>
                <p:nvPr/>
              </p:nvSpPr>
              <p:spPr bwMode="auto">
                <a:xfrm>
                  <a:off x="-60" y="2087"/>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94" name="Group 25"/>
              <p:cNvGrpSpPr/>
              <p:nvPr/>
            </p:nvGrpSpPr>
            <p:grpSpPr bwMode="auto">
              <a:xfrm>
                <a:off x="2334" y="1173"/>
                <a:ext cx="288" cy="939"/>
                <a:chOff x="-60" y="1148"/>
                <a:chExt cx="168" cy="939"/>
              </a:xfrm>
            </p:grpSpPr>
            <p:sp>
              <p:nvSpPr>
                <p:cNvPr id="195" name="Line 26"/>
                <p:cNvSpPr>
                  <a:spLocks noChangeShapeType="1"/>
                </p:cNvSpPr>
                <p:nvPr/>
              </p:nvSpPr>
              <p:spPr bwMode="auto">
                <a:xfrm>
                  <a:off x="-54" y="1148"/>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6" name="Line 27"/>
                <p:cNvSpPr>
                  <a:spLocks noChangeShapeType="1"/>
                </p:cNvSpPr>
                <p:nvPr/>
              </p:nvSpPr>
              <p:spPr bwMode="auto">
                <a:xfrm>
                  <a:off x="-60" y="1613"/>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7" name="Line 28"/>
                <p:cNvSpPr>
                  <a:spLocks noChangeShapeType="1"/>
                </p:cNvSpPr>
                <p:nvPr/>
              </p:nvSpPr>
              <p:spPr bwMode="auto">
                <a:xfrm>
                  <a:off x="-60" y="2087"/>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11" name="Group 30"/>
            <p:cNvGrpSpPr/>
            <p:nvPr/>
          </p:nvGrpSpPr>
          <p:grpSpPr bwMode="auto">
            <a:xfrm>
              <a:off x="3120" y="931"/>
              <a:ext cx="2099" cy="1356"/>
              <a:chOff x="523" y="976"/>
              <a:chExt cx="2099" cy="1356"/>
            </a:xfrm>
          </p:grpSpPr>
          <p:sp>
            <p:nvSpPr>
              <p:cNvPr id="133" name="Rectangle 31"/>
              <p:cNvSpPr>
                <a:spLocks noChangeArrowheads="1"/>
              </p:cNvSpPr>
              <p:nvPr/>
            </p:nvSpPr>
            <p:spPr bwMode="auto">
              <a:xfrm>
                <a:off x="1208" y="976"/>
                <a:ext cx="745" cy="13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34" name="Group 32"/>
              <p:cNvGrpSpPr/>
              <p:nvPr/>
            </p:nvGrpSpPr>
            <p:grpSpPr bwMode="auto">
              <a:xfrm>
                <a:off x="804" y="997"/>
                <a:ext cx="249" cy="1295"/>
                <a:chOff x="748" y="997"/>
                <a:chExt cx="249" cy="1295"/>
              </a:xfrm>
            </p:grpSpPr>
            <p:sp>
              <p:nvSpPr>
                <p:cNvPr id="156" name="Rectangle 33"/>
                <p:cNvSpPr>
                  <a:spLocks noChangeArrowheads="1"/>
                </p:cNvSpPr>
                <p:nvPr/>
              </p:nvSpPr>
              <p:spPr bwMode="auto">
                <a:xfrm>
                  <a:off x="759" y="997"/>
                  <a:ext cx="238"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7" name="Rectangle 34"/>
                <p:cNvSpPr>
                  <a:spLocks noChangeArrowheads="1"/>
                </p:cNvSpPr>
                <p:nvPr/>
              </p:nvSpPr>
              <p:spPr bwMode="auto">
                <a:xfrm>
                  <a:off x="750" y="1472"/>
                  <a:ext cx="238"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8" name="Rectangle 35"/>
                <p:cNvSpPr>
                  <a:spLocks noChangeArrowheads="1"/>
                </p:cNvSpPr>
                <p:nvPr/>
              </p:nvSpPr>
              <p:spPr bwMode="auto">
                <a:xfrm>
                  <a:off x="748" y="1940"/>
                  <a:ext cx="238" cy="352"/>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35" name="Group 36"/>
              <p:cNvGrpSpPr/>
              <p:nvPr/>
            </p:nvGrpSpPr>
            <p:grpSpPr bwMode="auto">
              <a:xfrm>
                <a:off x="2109" y="1002"/>
                <a:ext cx="249" cy="1295"/>
                <a:chOff x="748" y="997"/>
                <a:chExt cx="249" cy="1295"/>
              </a:xfrm>
            </p:grpSpPr>
            <p:sp>
              <p:nvSpPr>
                <p:cNvPr id="153" name="Rectangle 37"/>
                <p:cNvSpPr>
                  <a:spLocks noChangeArrowheads="1"/>
                </p:cNvSpPr>
                <p:nvPr/>
              </p:nvSpPr>
              <p:spPr bwMode="auto">
                <a:xfrm>
                  <a:off x="759" y="997"/>
                  <a:ext cx="238" cy="352"/>
                </a:xfrm>
                <a:prstGeom prst="rect">
                  <a:avLst/>
                </a:prstGeom>
                <a:solidFill>
                  <a:srgbClr val="FFFFFF"/>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4" name="Rectangle 38"/>
                <p:cNvSpPr>
                  <a:spLocks noChangeArrowheads="1"/>
                </p:cNvSpPr>
                <p:nvPr/>
              </p:nvSpPr>
              <p:spPr bwMode="auto">
                <a:xfrm>
                  <a:off x="750" y="1472"/>
                  <a:ext cx="238" cy="352"/>
                </a:xfrm>
                <a:prstGeom prst="rect">
                  <a:avLst/>
                </a:prstGeom>
                <a:solidFill>
                  <a:srgbClr val="FFFFFF"/>
                </a:solidFill>
                <a:ln w="1905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5" name="Rectangle 39"/>
                <p:cNvSpPr>
                  <a:spLocks noChangeArrowheads="1"/>
                </p:cNvSpPr>
                <p:nvPr/>
              </p:nvSpPr>
              <p:spPr bwMode="auto">
                <a:xfrm>
                  <a:off x="748" y="1940"/>
                  <a:ext cx="238" cy="352"/>
                </a:xfrm>
                <a:prstGeom prst="rect">
                  <a:avLst/>
                </a:prstGeom>
                <a:solidFill>
                  <a:srgbClr val="FFFFFF"/>
                </a:solidFill>
                <a:ln w="19050">
                  <a:solidFill>
                    <a:srgbClr val="008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36" name="Line 40"/>
              <p:cNvSpPr>
                <a:spLocks noChangeShapeType="1"/>
              </p:cNvSpPr>
              <p:nvPr/>
            </p:nvSpPr>
            <p:spPr bwMode="auto">
              <a:xfrm>
                <a:off x="1946" y="1180"/>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7" name="Line 41"/>
              <p:cNvSpPr>
                <a:spLocks noChangeShapeType="1"/>
              </p:cNvSpPr>
              <p:nvPr/>
            </p:nvSpPr>
            <p:spPr bwMode="auto">
              <a:xfrm>
                <a:off x="1940" y="1645"/>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8" name="Line 42"/>
              <p:cNvSpPr>
                <a:spLocks noChangeShapeType="1"/>
              </p:cNvSpPr>
              <p:nvPr/>
            </p:nvSpPr>
            <p:spPr bwMode="auto">
              <a:xfrm>
                <a:off x="1940" y="2119"/>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9" name="Line 43"/>
              <p:cNvSpPr>
                <a:spLocks noChangeShapeType="1"/>
              </p:cNvSpPr>
              <p:nvPr/>
            </p:nvSpPr>
            <p:spPr bwMode="auto">
              <a:xfrm>
                <a:off x="1044" y="1164"/>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0" name="Line 44"/>
              <p:cNvSpPr>
                <a:spLocks noChangeShapeType="1"/>
              </p:cNvSpPr>
              <p:nvPr/>
            </p:nvSpPr>
            <p:spPr bwMode="auto">
              <a:xfrm>
                <a:off x="1038" y="1629"/>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1" name="Line 45"/>
              <p:cNvSpPr>
                <a:spLocks noChangeShapeType="1"/>
              </p:cNvSpPr>
              <p:nvPr/>
            </p:nvSpPr>
            <p:spPr bwMode="auto">
              <a:xfrm>
                <a:off x="1038" y="2103"/>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45" name="Group 46"/>
              <p:cNvGrpSpPr/>
              <p:nvPr/>
            </p:nvGrpSpPr>
            <p:grpSpPr bwMode="auto">
              <a:xfrm>
                <a:off x="523" y="1169"/>
                <a:ext cx="288" cy="939"/>
                <a:chOff x="-60" y="1148"/>
                <a:chExt cx="168" cy="939"/>
              </a:xfrm>
            </p:grpSpPr>
            <p:sp>
              <p:nvSpPr>
                <p:cNvPr id="150" name="Line 47"/>
                <p:cNvSpPr>
                  <a:spLocks noChangeShapeType="1"/>
                </p:cNvSpPr>
                <p:nvPr/>
              </p:nvSpPr>
              <p:spPr bwMode="auto">
                <a:xfrm>
                  <a:off x="-54" y="1148"/>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1" name="Line 48"/>
                <p:cNvSpPr>
                  <a:spLocks noChangeShapeType="1"/>
                </p:cNvSpPr>
                <p:nvPr/>
              </p:nvSpPr>
              <p:spPr bwMode="auto">
                <a:xfrm>
                  <a:off x="-60" y="1613"/>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2" name="Line 49"/>
                <p:cNvSpPr>
                  <a:spLocks noChangeShapeType="1"/>
                </p:cNvSpPr>
                <p:nvPr/>
              </p:nvSpPr>
              <p:spPr bwMode="auto">
                <a:xfrm>
                  <a:off x="-60" y="2087"/>
                  <a:ext cx="16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6" name="Group 50"/>
              <p:cNvGrpSpPr/>
              <p:nvPr/>
            </p:nvGrpSpPr>
            <p:grpSpPr bwMode="auto">
              <a:xfrm>
                <a:off x="2334" y="1173"/>
                <a:ext cx="288" cy="939"/>
                <a:chOff x="-60" y="1148"/>
                <a:chExt cx="168" cy="939"/>
              </a:xfrm>
            </p:grpSpPr>
            <p:sp>
              <p:nvSpPr>
                <p:cNvPr id="147" name="Line 51"/>
                <p:cNvSpPr>
                  <a:spLocks noChangeShapeType="1"/>
                </p:cNvSpPr>
                <p:nvPr/>
              </p:nvSpPr>
              <p:spPr bwMode="auto">
                <a:xfrm>
                  <a:off x="-54" y="1148"/>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8" name="Line 52"/>
                <p:cNvSpPr>
                  <a:spLocks noChangeShapeType="1"/>
                </p:cNvSpPr>
                <p:nvPr/>
              </p:nvSpPr>
              <p:spPr bwMode="auto">
                <a:xfrm>
                  <a:off x="-60" y="1613"/>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9" name="Line 53"/>
                <p:cNvSpPr>
                  <a:spLocks noChangeShapeType="1"/>
                </p:cNvSpPr>
                <p:nvPr/>
              </p:nvSpPr>
              <p:spPr bwMode="auto">
                <a:xfrm>
                  <a:off x="-60" y="2087"/>
                  <a:ext cx="162"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112" name="Rectangle 54"/>
            <p:cNvSpPr>
              <a:spLocks noChangeArrowheads="1"/>
            </p:cNvSpPr>
            <p:nvPr/>
          </p:nvSpPr>
          <p:spPr bwMode="auto">
            <a:xfrm>
              <a:off x="1012" y="1012"/>
              <a:ext cx="175" cy="98"/>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3" name="Rectangle 55"/>
            <p:cNvSpPr>
              <a:spLocks noChangeArrowheads="1"/>
            </p:cNvSpPr>
            <p:nvPr/>
          </p:nvSpPr>
          <p:spPr bwMode="auto">
            <a:xfrm>
              <a:off x="1003" y="1494"/>
              <a:ext cx="175" cy="98"/>
            </a:xfrm>
            <a:prstGeom prst="rect">
              <a:avLst/>
            </a:prstGeom>
            <a:solidFill>
              <a:srgbClr val="0000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4" name="Rectangle 56"/>
            <p:cNvSpPr>
              <a:spLocks noChangeArrowheads="1"/>
            </p:cNvSpPr>
            <p:nvPr/>
          </p:nvSpPr>
          <p:spPr bwMode="auto">
            <a:xfrm>
              <a:off x="994" y="1969"/>
              <a:ext cx="175" cy="98"/>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 name="Rectangle 57"/>
            <p:cNvSpPr>
              <a:spLocks noChangeArrowheads="1"/>
            </p:cNvSpPr>
            <p:nvPr/>
          </p:nvSpPr>
          <p:spPr bwMode="auto">
            <a:xfrm>
              <a:off x="764" y="1017"/>
              <a:ext cx="175" cy="98"/>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6" name="Rectangle 58"/>
            <p:cNvSpPr>
              <a:spLocks noChangeArrowheads="1"/>
            </p:cNvSpPr>
            <p:nvPr/>
          </p:nvSpPr>
          <p:spPr bwMode="auto">
            <a:xfrm>
              <a:off x="760" y="1953"/>
              <a:ext cx="175" cy="98"/>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7" name="Line 60"/>
            <p:cNvSpPr>
              <a:spLocks noChangeShapeType="1"/>
            </p:cNvSpPr>
            <p:nvPr/>
          </p:nvSpPr>
          <p:spPr bwMode="auto">
            <a:xfrm>
              <a:off x="1215" y="1054"/>
              <a:ext cx="1026" cy="1"/>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8" name="Freeform 62"/>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9" name="Text Box 63"/>
            <p:cNvSpPr txBox="1">
              <a:spLocks noChangeArrowheads="1"/>
            </p:cNvSpPr>
            <p:nvPr/>
          </p:nvSpPr>
          <p:spPr bwMode="auto">
            <a:xfrm>
              <a:off x="933" y="2335"/>
              <a:ext cx="15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输出端口竞争</a:t>
              </a:r>
              <a:endParaRPr kumimoji="0" lang="en-US" altLang="en-US" sz="18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0" name="Text Box 64"/>
            <p:cNvSpPr txBox="1">
              <a:spLocks noChangeArrowheads="1"/>
            </p:cNvSpPr>
            <p:nvPr/>
          </p:nvSpPr>
          <p:spPr bwMode="auto">
            <a:xfrm>
              <a:off x="3354" y="2325"/>
              <a:ext cx="15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一个分组时间后</a:t>
              </a:r>
              <a:endParaRPr kumimoji="0" lang="en-US" altLang="en-US" sz="18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1" name="Text Box 66"/>
            <p:cNvSpPr txBox="1">
              <a:spLocks noChangeArrowheads="1"/>
            </p:cNvSpPr>
            <p:nvPr/>
          </p:nvSpPr>
          <p:spPr bwMode="auto">
            <a:xfrm>
              <a:off x="1488" y="1545"/>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fabric</a:t>
              </a:r>
            </a:p>
          </p:txBody>
        </p:sp>
        <p:sp>
          <p:nvSpPr>
            <p:cNvPr id="122" name="Text Box 67"/>
            <p:cNvSpPr txBox="1">
              <a:spLocks noChangeArrowheads="1"/>
            </p:cNvSpPr>
            <p:nvPr/>
          </p:nvSpPr>
          <p:spPr bwMode="auto">
            <a:xfrm>
              <a:off x="3895" y="1479"/>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switch</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fabric</a:t>
              </a:r>
            </a:p>
          </p:txBody>
        </p:sp>
        <p:sp>
          <p:nvSpPr>
            <p:cNvPr id="123" name="Rectangle 68"/>
            <p:cNvSpPr>
              <a:spLocks noChangeArrowheads="1"/>
            </p:cNvSpPr>
            <p:nvPr/>
          </p:nvSpPr>
          <p:spPr bwMode="auto">
            <a:xfrm>
              <a:off x="4746" y="972"/>
              <a:ext cx="175" cy="98"/>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4" name="Rectangle 69"/>
            <p:cNvSpPr>
              <a:spLocks noChangeArrowheads="1"/>
            </p:cNvSpPr>
            <p:nvPr/>
          </p:nvSpPr>
          <p:spPr bwMode="auto">
            <a:xfrm>
              <a:off x="4746" y="1497"/>
              <a:ext cx="175" cy="98"/>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5" name="Rectangle 70"/>
            <p:cNvSpPr>
              <a:spLocks noChangeArrowheads="1"/>
            </p:cNvSpPr>
            <p:nvPr/>
          </p:nvSpPr>
          <p:spPr bwMode="auto">
            <a:xfrm>
              <a:off x="4743" y="1099"/>
              <a:ext cx="175" cy="98"/>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6" name="Rectangle 71"/>
            <p:cNvSpPr>
              <a:spLocks noChangeArrowheads="1"/>
            </p:cNvSpPr>
            <p:nvPr/>
          </p:nvSpPr>
          <p:spPr bwMode="auto">
            <a:xfrm>
              <a:off x="3445" y="1001"/>
              <a:ext cx="175" cy="98"/>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7" name="Rectangle 72"/>
            <p:cNvSpPr>
              <a:spLocks noChangeArrowheads="1"/>
            </p:cNvSpPr>
            <p:nvPr/>
          </p:nvSpPr>
          <p:spPr bwMode="auto">
            <a:xfrm>
              <a:off x="3434" y="1965"/>
              <a:ext cx="175" cy="98"/>
            </a:xfrm>
            <a:prstGeom prst="rect">
              <a:avLst/>
            </a:prstGeom>
            <a:solidFill>
              <a:srgbClr val="FF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8" name="Freeform 73"/>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9" name="Freeform 74"/>
            <p:cNvSpPr/>
            <p:nvPr/>
          </p:nvSpPr>
          <p:spPr bwMode="auto">
            <a:xfrm>
              <a:off x="3669" y="1051"/>
              <a:ext cx="988" cy="951"/>
            </a:xfrm>
            <a:custGeom>
              <a:avLst/>
              <a:gdLst>
                <a:gd name="T0" fmla="*/ 0 w 1002"/>
                <a:gd name="T1" fmla="*/ 29707 h 480"/>
                <a:gd name="T2" fmla="*/ 429 w 1002"/>
                <a:gd name="T3" fmla="*/ 0 h 480"/>
                <a:gd name="T4" fmla="*/ 822 w 1002"/>
                <a:gd name="T5" fmla="*/ 6892561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0" name="Line 75"/>
            <p:cNvSpPr>
              <a:spLocks noChangeShapeType="1"/>
            </p:cNvSpPr>
            <p:nvPr/>
          </p:nvSpPr>
          <p:spPr bwMode="auto">
            <a:xfrm>
              <a:off x="1208" y="1545"/>
              <a:ext cx="1012" cy="14"/>
            </a:xfrm>
            <a:prstGeom prst="line">
              <a:avLst/>
            </a:prstGeom>
            <a:noFill/>
            <a:ln w="28575">
              <a:solidFill>
                <a:srgbClr val="3333CC"/>
              </a:solidFill>
              <a:prstDash val="dash"/>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1" name="Rectangle 76"/>
            <p:cNvSpPr>
              <a:spLocks noChangeArrowheads="1"/>
            </p:cNvSpPr>
            <p:nvPr/>
          </p:nvSpPr>
          <p:spPr bwMode="auto">
            <a:xfrm>
              <a:off x="550" y="1010"/>
              <a:ext cx="175" cy="98"/>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 name="Rectangle 77"/>
            <p:cNvSpPr>
              <a:spLocks noChangeArrowheads="1"/>
            </p:cNvSpPr>
            <p:nvPr/>
          </p:nvSpPr>
          <p:spPr bwMode="auto">
            <a:xfrm>
              <a:off x="3194" y="997"/>
              <a:ext cx="175" cy="98"/>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mc:AlternateContent xmlns:mc="http://schemas.openxmlformats.org/markup-compatibility/2006" xmlns:a14="http://schemas.microsoft.com/office/drawing/2010/main">
        <mc:Choice Requires="a14">
          <p:sp>
            <p:nvSpPr>
              <p:cNvPr id="207" name="Rectangle 3"/>
              <p:cNvSpPr txBox="1">
                <a:spLocks noChangeArrowheads="1"/>
              </p:cNvSpPr>
              <p:nvPr/>
            </p:nvSpPr>
            <p:spPr>
              <a:xfrm>
                <a:off x="900868" y="4672501"/>
                <a:ext cx="10057863" cy="17564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solidFill>
                      <a:schemeClr val="tx1"/>
                    </a:solidFill>
                    <a:latin typeface="Times New Roman" panose="02020603050405020304" pitchFamily="18" charset="0"/>
                    <a:cs typeface="Times New Roman" panose="02020603050405020304" pitchFamily="18" charset="0"/>
                  </a:rPr>
                  <a:t>当</a:t>
                </a:r>
                <a:r>
                  <a:rPr lang="zh-CN" altLang="en-US" b="1" u="sng" dirty="0">
                    <a:solidFill>
                      <a:schemeClr val="tx1"/>
                    </a:solidFill>
                    <a:latin typeface="Times New Roman" panose="02020603050405020304" pitchFamily="18" charset="0"/>
                    <a:cs typeface="Times New Roman" panose="02020603050405020304" pitchFamily="18" charset="0"/>
                  </a:rPr>
                  <a:t>到达速率</a:t>
                </a:r>
                <a:r>
                  <a:rPr kumimoji="0" lang="en-US" altLang="en-US" sz="2800" b="1" i="0" u="sng"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zh-CN" altLang="en-US" sz="28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lang="en-US" altLang="en-US" sz="2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en-US" sz="2800" i="1" dirty="0" smtClean="0">
                            <a:solidFill>
                              <a:schemeClr val="tx1"/>
                            </a:solidFill>
                            <a:latin typeface="Cambria Math" panose="02040503050406030204" pitchFamily="18" charset="0"/>
                            <a:cs typeface="Cambria Math" panose="02040503050406030204" charset="0"/>
                          </a:rPr>
                        </m:ctrlPr>
                      </m:sSubPr>
                      <m:e>
                        <m:r>
                          <a:rPr lang="en-US" altLang="en-US" sz="2800" b="0" i="1" dirty="0">
                            <a:solidFill>
                              <a:schemeClr val="tx1"/>
                            </a:solidFill>
                            <a:latin typeface="Cambria Math" panose="02040503050406030204" pitchFamily="18" charset="0"/>
                            <a:cs typeface="Cambria Math" panose="02040503050406030204" charset="0"/>
                          </a:rPr>
                          <m:t>𝑅</m:t>
                        </m:r>
                      </m:e>
                      <m:sub>
                        <m:r>
                          <a:rPr lang="en-US" altLang="en-US" sz="2800" b="0" i="1" dirty="0">
                            <a:solidFill>
                              <a:schemeClr val="tx1"/>
                            </a:solidFill>
                            <a:latin typeface="Cambria Math" panose="02040503050406030204" pitchFamily="18" charset="0"/>
                            <a:cs typeface="Cambria Math" panose="02040503050406030204" charset="0"/>
                          </a:rPr>
                          <m:t>𝑠𝑤𝑖𝑡𝑐h</m:t>
                        </m:r>
                      </m:sub>
                    </m:sSub>
                  </m:oMath>
                </a14:m>
                <a:r>
                  <a:rPr kumimoji="0" lang="zh-CN" altLang="en-US" sz="28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超过</a:t>
                </a:r>
                <a:r>
                  <a:rPr kumimoji="0" lang="zh-CN" altLang="en-US" sz="2800" b="1" i="0" u="sng"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链路速率</a:t>
                </a:r>
                <a:r>
                  <a:rPr kumimoji="0" lang="en-US" altLang="en-US" sz="2800" b="1" i="0" u="sng"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zh-CN" altLang="en-US" sz="28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lang="en-US" alt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en-US" i="1" dirty="0">
                            <a:solidFill>
                              <a:schemeClr val="tx1"/>
                            </a:solidFill>
                            <a:latin typeface="Cambria Math" panose="02040503050406030204" pitchFamily="18" charset="0"/>
                            <a:cs typeface="Cambria Math" panose="02040503050406030204" charset="0"/>
                          </a:rPr>
                        </m:ctrlPr>
                      </m:sSubPr>
                      <m:e>
                        <m:r>
                          <a:rPr lang="en-US" altLang="en-US" b="0" i="1" dirty="0">
                            <a:solidFill>
                              <a:schemeClr val="tx1"/>
                            </a:solidFill>
                            <a:latin typeface="Cambria Math" panose="02040503050406030204" pitchFamily="18" charset="0"/>
                            <a:cs typeface="Cambria Math" panose="02040503050406030204" charset="0"/>
                          </a:rPr>
                          <m:t>𝑅</m:t>
                        </m:r>
                      </m:e>
                      <m:sub>
                        <m:r>
                          <a:rPr lang="en-US" altLang="en-US" b="0" i="1" dirty="0">
                            <a:solidFill>
                              <a:schemeClr val="tx1"/>
                            </a:solidFill>
                            <a:latin typeface="Cambria Math" panose="02040503050406030204" pitchFamily="18" charset="0"/>
                            <a:cs typeface="Cambria Math" panose="02040503050406030204" charset="0"/>
                          </a:rPr>
                          <m:t>𝑙𝑖𝑛𝑒</m:t>
                        </m:r>
                      </m:sub>
                    </m:sSub>
                    <m:r>
                      <a:rPr lang="en-US" altLang="en-US" b="0" i="1" dirty="0">
                        <a:solidFill>
                          <a:schemeClr val="tx1"/>
                        </a:solidFill>
                        <a:latin typeface="Cambria Math" panose="02040503050406030204" pitchFamily="18" charset="0"/>
                        <a:cs typeface="Cambria Math" panose="02040503050406030204" charset="0"/>
                      </a:rPr>
                      <m:t> </m:t>
                    </m:r>
                  </m:oMath>
                </a14:m>
                <a:r>
                  <a:rPr kumimoji="0" lang="zh-CN" altLang="en-US" sz="28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）时，</a:t>
                </a: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缓存</a:t>
                </a:r>
                <a:r>
                  <a:rPr kumimoji="0" lang="zh-CN" altLang="en-US" sz="28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分组</a:t>
                </a:r>
                <a:endParaRPr kumimoji="0" lang="en-US" altLang="en-US" sz="28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a:defRPr/>
                </a:pPr>
                <a:r>
                  <a:rPr lang="zh-CN" altLang="en-US" b="1" u="sng" dirty="0">
                    <a:latin typeface="+mn-ea"/>
                  </a:rPr>
                  <a:t>排队时延</a:t>
                </a:r>
                <a:r>
                  <a:rPr lang="zh-CN" altLang="en-US" dirty="0">
                    <a:latin typeface="+mn-ea"/>
                  </a:rPr>
                  <a:t>或者输入缓存溢出导致</a:t>
                </a:r>
                <a:r>
                  <a:rPr lang="zh-CN" altLang="en-US" b="1" u="sng" dirty="0">
                    <a:latin typeface="+mn-ea"/>
                  </a:rPr>
                  <a:t>丢包</a:t>
                </a:r>
                <a:endParaRPr lang="en-US" altLang="zh-CN" b="1" u="sng" dirty="0">
                  <a:latin typeface="+mn-ea"/>
                  <a:cs typeface="Times New Roman" panose="02020603050405020304" pitchFamily="18" charset="0"/>
                  <a:sym typeface="Wingdings" panose="05000000000000000000" pitchFamily="2" charset="2"/>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en-US"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endParaRPr>
              </a:p>
            </p:txBody>
          </p:sp>
        </mc:Choice>
        <mc:Fallback xmlns="">
          <p:sp>
            <p:nvSpPr>
              <p:cNvPr id="207" name="Rectangle 3"/>
              <p:cNvSpPr txBox="1">
                <a:spLocks noRot="1" noChangeAspect="1" noMove="1" noResize="1" noEditPoints="1" noAdjustHandles="1" noChangeArrowheads="1" noChangeShapeType="1" noTextEdit="1"/>
              </p:cNvSpPr>
              <p:nvPr/>
            </p:nvSpPr>
            <p:spPr>
              <a:xfrm>
                <a:off x="900868" y="4672501"/>
                <a:ext cx="10057863" cy="1756434"/>
              </a:xfrm>
              <a:prstGeom prst="rect">
                <a:avLst/>
              </a:prstGeom>
              <a:blipFill>
                <a:blip r:embed="rId3"/>
                <a:stretch>
                  <a:fillRect t="-5882"/>
                </a:stretch>
              </a:blipFill>
            </p:spPr>
            <p:txBody>
              <a:bodyPr/>
              <a:lstStyle/>
              <a:p>
                <a:r>
                  <a:rPr lang="zh-CN" altLang="en-US">
                    <a:noFill/>
                  </a:rPr>
                  <a:t> </a:t>
                </a:r>
              </a:p>
            </p:txBody>
          </p:sp>
        </mc:Fallback>
      </mc:AlternateContent>
      <p:sp>
        <p:nvSpPr>
          <p:cNvPr id="74"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35</a:t>
            </a:fld>
            <a:endParaRPr lang="en-US" dirty="0"/>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A40CA8EE-82B3-4B94-B68C-733F20C600CB}"/>
                  </a:ext>
                </a:extLst>
              </p:cNvPr>
              <p:cNvSpPr txBox="1"/>
              <p:nvPr/>
            </p:nvSpPr>
            <p:spPr>
              <a:xfrm>
                <a:off x="9943027" y="2446387"/>
                <a:ext cx="22594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i="1" dirty="0" smtClean="0">
                              <a:latin typeface="Cambria Math" panose="02040503050406030204" pitchFamily="18" charset="0"/>
                              <a:cs typeface="Cambria Math" panose="02040503050406030204" charset="0"/>
                            </a:rPr>
                          </m:ctrlPr>
                        </m:sSubPr>
                        <m:e>
                          <m:r>
                            <a:rPr lang="en-US" altLang="en-US" i="1" dirty="0">
                              <a:latin typeface="Cambria Math" panose="02040503050406030204" pitchFamily="18" charset="0"/>
                              <a:cs typeface="Cambria Math" panose="02040503050406030204" charset="0"/>
                            </a:rPr>
                            <m:t>𝑅</m:t>
                          </m:r>
                        </m:e>
                        <m:sub>
                          <m:r>
                            <a:rPr lang="en-US" altLang="en-US" i="1" dirty="0">
                              <a:latin typeface="Cambria Math" panose="02040503050406030204" pitchFamily="18" charset="0"/>
                              <a:cs typeface="Cambria Math" panose="02040503050406030204" charset="0"/>
                            </a:rPr>
                            <m:t>𝑠𝑤𝑖𝑡𝑐h</m:t>
                          </m:r>
                        </m:sub>
                      </m:sSub>
                      <m:r>
                        <a:rPr lang="en-US" altLang="en-US" b="0" i="1" dirty="0" smtClean="0">
                          <a:latin typeface="Cambria Math" panose="02040503050406030204" pitchFamily="18" charset="0"/>
                          <a:cs typeface="Cambria Math" panose="02040503050406030204" charset="0"/>
                        </a:rPr>
                        <m:t>=</m:t>
                      </m:r>
                      <m:r>
                        <a:rPr lang="en-US" altLang="en-US" i="1" dirty="0">
                          <a:latin typeface="Cambria Math" panose="02040503050406030204" pitchFamily="18" charset="0"/>
                          <a:cs typeface="Cambria Math" panose="02040503050406030204" charset="0"/>
                        </a:rPr>
                        <m:t>𝑁</m:t>
                      </m:r>
                      <m:sSub>
                        <m:sSubPr>
                          <m:ctrlPr>
                            <a:rPr lang="en-US" altLang="en-US" i="1" dirty="0">
                              <a:latin typeface="Cambria Math" panose="02040503050406030204" pitchFamily="18" charset="0"/>
                              <a:cs typeface="Cambria Math" panose="02040503050406030204" charset="0"/>
                            </a:rPr>
                          </m:ctrlPr>
                        </m:sSubPr>
                        <m:e>
                          <m:r>
                            <a:rPr lang="en-US" altLang="en-US" i="1" dirty="0">
                              <a:latin typeface="Cambria Math" panose="02040503050406030204" pitchFamily="18" charset="0"/>
                              <a:cs typeface="Cambria Math" panose="02040503050406030204" charset="0"/>
                            </a:rPr>
                            <m:t>𝑅</m:t>
                          </m:r>
                        </m:e>
                        <m:sub>
                          <m:r>
                            <a:rPr lang="en-US" altLang="en-US" i="1" dirty="0">
                              <a:latin typeface="Cambria Math" panose="02040503050406030204" pitchFamily="18" charset="0"/>
                              <a:cs typeface="Cambria Math" panose="02040503050406030204" charset="0"/>
                            </a:rPr>
                            <m:t>𝑙𝑖𝑛𝑒</m:t>
                          </m:r>
                        </m:sub>
                      </m:sSub>
                    </m:oMath>
                  </m:oMathPara>
                </a14:m>
                <a:endParaRPr lang="zh-CN" altLang="en-US" dirty="0"/>
              </a:p>
            </p:txBody>
          </p:sp>
        </mc:Choice>
        <mc:Fallback xmlns="">
          <p:sp>
            <p:nvSpPr>
              <p:cNvPr id="76" name="文本框 75">
                <a:extLst>
                  <a:ext uri="{FF2B5EF4-FFF2-40B4-BE49-F238E27FC236}">
                    <a16:creationId xmlns:a16="http://schemas.microsoft.com/office/drawing/2014/main" id="{A40CA8EE-82B3-4B94-B68C-733F20C600CB}"/>
                  </a:ext>
                </a:extLst>
              </p:cNvPr>
              <p:cNvSpPr txBox="1">
                <a:spLocks noRot="1" noChangeAspect="1" noMove="1" noResize="1" noEditPoints="1" noAdjustHandles="1" noChangeArrowheads="1" noChangeShapeType="1" noTextEdit="1"/>
              </p:cNvSpPr>
              <p:nvPr/>
            </p:nvSpPr>
            <p:spPr>
              <a:xfrm>
                <a:off x="9943027" y="2446387"/>
                <a:ext cx="2259482" cy="369332"/>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52267" y="1386402"/>
            <a:ext cx="10515600" cy="2271198"/>
          </a:xfrm>
        </p:spPr>
        <p:txBody>
          <a:bodyPr/>
          <a:lstStyle/>
          <a:p>
            <a:r>
              <a:rPr lang="en-US" altLang="en-US" dirty="0">
                <a:latin typeface="Times New Roman" panose="02020603050405020304" pitchFamily="18" charset="0"/>
                <a:cs typeface="Times New Roman" panose="02020603050405020304" pitchFamily="18" charset="0"/>
              </a:rPr>
              <a:t>[RFC 3439]</a:t>
            </a:r>
            <a:r>
              <a:rPr lang="zh-CN" altLang="en-US" dirty="0">
                <a:latin typeface="Times New Roman" panose="02020603050405020304" pitchFamily="18" charset="0"/>
                <a:cs typeface="Times New Roman" panose="02020603050405020304" pitchFamily="18" charset="0"/>
              </a:rPr>
              <a:t>用于</a:t>
            </a:r>
            <a:r>
              <a:rPr lang="zh-CN" altLang="en-US" b="1" dirty="0">
                <a:solidFill>
                  <a:srgbClr val="010F90"/>
                </a:solidFill>
                <a:latin typeface="Times New Roman" panose="02020603050405020304" pitchFamily="18" charset="0"/>
                <a:cs typeface="Times New Roman" panose="02020603050405020304" pitchFamily="18" charset="0"/>
              </a:rPr>
              <a:t>缓存长度</a:t>
            </a:r>
            <a:r>
              <a:rPr lang="zh-CN" altLang="en-US" dirty="0">
                <a:latin typeface="Times New Roman" panose="02020603050405020304" pitchFamily="18" charset="0"/>
                <a:cs typeface="Times New Roman" panose="02020603050405020304" pitchFamily="18" charset="0"/>
              </a:rPr>
              <a:t>的经验方法：</a:t>
            </a:r>
            <a:r>
              <a:rPr lang="zh-CN" altLang="en-US" b="1" u="sng" dirty="0">
                <a:latin typeface="Times New Roman" panose="02020603050405020304" pitchFamily="18" charset="0"/>
                <a:cs typeface="Times New Roman" panose="02020603050405020304" pitchFamily="18" charset="0"/>
              </a:rPr>
              <a:t>缓存数量</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）应等于</a:t>
            </a:r>
            <a:r>
              <a:rPr lang="zh-CN" altLang="en-US" b="1" u="sng" dirty="0">
                <a:latin typeface="Times New Roman" panose="02020603050405020304" pitchFamily="18" charset="0"/>
                <a:cs typeface="Times New Roman" panose="02020603050405020304" pitchFamily="18" charset="0"/>
              </a:rPr>
              <a:t>平均往返时间</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RTT</a:t>
            </a:r>
            <a:r>
              <a:rPr lang="zh-CN" altLang="en-US" dirty="0">
                <a:latin typeface="Times New Roman" panose="02020603050405020304" pitchFamily="18" charset="0"/>
                <a:cs typeface="Times New Roman" panose="02020603050405020304" pitchFamily="18" charset="0"/>
              </a:rPr>
              <a:t>）</a:t>
            </a:r>
            <a:r>
              <a:rPr lang="zh-CN" altLang="en-US" b="1" dirty="0">
                <a:solidFill>
                  <a:srgbClr val="010F90"/>
                </a:solidFill>
                <a:latin typeface="Times New Roman" panose="02020603050405020304" pitchFamily="18" charset="0"/>
                <a:cs typeface="Times New Roman" panose="02020603050405020304" pitchFamily="18" charset="0"/>
              </a:rPr>
              <a:t>乘以</a:t>
            </a:r>
            <a:r>
              <a:rPr lang="zh-CN" altLang="en-US" b="1" u="sng" dirty="0">
                <a:latin typeface="Times New Roman" panose="02020603050405020304" pitchFamily="18" charset="0"/>
                <a:cs typeface="Times New Roman" panose="02020603050405020304" pitchFamily="18" charset="0"/>
              </a:rPr>
              <a:t>链路容量</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a:r>
              <a:rPr lang="en-US" altLang="en-US" sz="2800" dirty="0">
                <a:latin typeface="Times New Roman" panose="02020603050405020304" pitchFamily="18" charset="0"/>
                <a:cs typeface="Times New Roman" panose="02020603050405020304" pitchFamily="18" charset="0"/>
              </a:rPr>
              <a:t>e.g., </a:t>
            </a:r>
            <a:r>
              <a:rPr lang="zh-CN" altLang="en-US" sz="2800" dirty="0">
                <a:latin typeface="Times New Roman" panose="02020603050405020304" pitchFamily="18" charset="0"/>
                <a:cs typeface="Times New Roman" panose="02020603050405020304" pitchFamily="18" charset="0"/>
              </a:rPr>
              <a:t>一条具有</a:t>
            </a:r>
            <a:r>
              <a:rPr lang="en-US" altLang="zh-CN" sz="2800" dirty="0">
                <a:latin typeface="Times New Roman" panose="02020603050405020304" pitchFamily="18" charset="0"/>
                <a:cs typeface="Times New Roman" panose="02020603050405020304" pitchFamily="18" charset="0"/>
              </a:rPr>
              <a:t>250ms RTT</a:t>
            </a:r>
            <a:r>
              <a:rPr lang="zh-CN" altLang="en-US" sz="2800" dirty="0">
                <a:latin typeface="Times New Roman" panose="02020603050405020304" pitchFamily="18" charset="0"/>
                <a:cs typeface="Times New Roman" panose="02020603050405020304" pitchFamily="18" charset="0"/>
              </a:rPr>
              <a:t>的</a:t>
            </a:r>
            <a:r>
              <a:rPr lang="en-US" altLang="en-US" sz="2800" dirty="0">
                <a:latin typeface="Times New Roman" panose="02020603050405020304" pitchFamily="18" charset="0"/>
                <a:cs typeface="Times New Roman" panose="02020603050405020304" pitchFamily="18" charset="0"/>
              </a:rPr>
              <a:t> 10 Gbps </a:t>
            </a:r>
            <a:r>
              <a:rPr lang="zh-CN" altLang="en-US" sz="2800" dirty="0">
                <a:latin typeface="Times New Roman" panose="02020603050405020304" pitchFamily="18" charset="0"/>
                <a:cs typeface="Times New Roman" panose="02020603050405020304" pitchFamily="18" charset="0"/>
              </a:rPr>
              <a:t>链路，需要缓存</a:t>
            </a:r>
            <a:r>
              <a:rPr lang="en-US" altLang="en-US" sz="2800" dirty="0">
                <a:latin typeface="Times New Roman" panose="02020603050405020304" pitchFamily="18" charset="0"/>
                <a:cs typeface="Times New Roman" panose="02020603050405020304" pitchFamily="18" charset="0"/>
              </a:rPr>
              <a:t> 2.5 Gbit</a:t>
            </a:r>
          </a:p>
        </p:txBody>
      </p:sp>
      <p:sp>
        <p:nvSpPr>
          <p:cNvPr id="3" name="Title 2"/>
          <p:cNvSpPr>
            <a:spLocks noGrp="1"/>
          </p:cNvSpPr>
          <p:nvPr>
            <p:ph type="title"/>
          </p:nvPr>
        </p:nvSpPr>
        <p:spPr>
          <a:xfrm>
            <a:off x="838200" y="311144"/>
            <a:ext cx="10515600" cy="894622"/>
          </a:xfrm>
        </p:spPr>
        <p:txBody>
          <a:bodyPr>
            <a:normAutofit fontScale="90000"/>
          </a:bodyPr>
          <a:lstStyle/>
          <a:p>
            <a:r>
              <a:rPr lang="zh-CN" altLang="en-US" dirty="0"/>
              <a:t>路由器缓存吸收流量负载的波动，需要多少缓存？</a:t>
            </a:r>
            <a:endParaRPr lang="en-US" dirty="0"/>
          </a:p>
        </p:txBody>
      </p:sp>
      <p:sp>
        <p:nvSpPr>
          <p:cNvPr id="148" name="Content Placeholder 1"/>
          <p:cNvSpPr txBox="1"/>
          <p:nvPr/>
        </p:nvSpPr>
        <p:spPr>
          <a:xfrm>
            <a:off x="878059" y="5021296"/>
            <a:ext cx="10515600" cy="227119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solidFill>
                  <a:prstClr val="black"/>
                </a:solidFill>
                <a:latin typeface="+mn-ea"/>
                <a:cs typeface="MS PGothic" panose="020B0600070205080204" pitchFamily="34" charset="-128"/>
              </a:rPr>
              <a:t>但是太多的缓存可能会</a:t>
            </a:r>
            <a:r>
              <a:rPr lang="zh-CN" altLang="en-US" b="1" u="sng" dirty="0">
                <a:solidFill>
                  <a:prstClr val="black"/>
                </a:solidFill>
                <a:latin typeface="+mn-ea"/>
                <a:cs typeface="MS PGothic" panose="020B0600070205080204" pitchFamily="34" charset="-128"/>
              </a:rPr>
              <a:t>增加时延</a:t>
            </a:r>
            <a:r>
              <a:rPr lang="zh-CN" altLang="en-US" dirty="0">
                <a:solidFill>
                  <a:prstClr val="black"/>
                </a:solidFill>
                <a:latin typeface="+mn-ea"/>
                <a:cs typeface="MS PGothic" panose="020B0600070205080204" pitchFamily="34" charset="-128"/>
              </a:rPr>
              <a:t>（尤其是在家庭路由器）</a:t>
            </a:r>
            <a:endParaRPr kumimoji="0" lang="en-US" altLang="en-US" sz="2800" b="0" i="0" u="none" strike="noStrike" kern="1200" cap="none" spc="0" normalizeH="0" baseline="0" noProof="0" dirty="0">
              <a:ln>
                <a:noFill/>
              </a:ln>
              <a:solidFill>
                <a:prstClr val="black"/>
              </a:solidFill>
              <a:effectLst/>
              <a:uLnTx/>
              <a:uFillTx/>
              <a:latin typeface="+mn-ea"/>
              <a:cs typeface="MS PGothic" panose="020B0600070205080204" pitchFamily="34" charset="-128"/>
            </a:endParaRPr>
          </a:p>
        </p:txBody>
      </p:sp>
      <p:grpSp>
        <p:nvGrpSpPr>
          <p:cNvPr id="5" name="Group 4"/>
          <p:cNvGrpSpPr/>
          <p:nvPr/>
        </p:nvGrpSpPr>
        <p:grpSpPr>
          <a:xfrm>
            <a:off x="878059" y="2837574"/>
            <a:ext cx="10515600" cy="1856058"/>
            <a:chOff x="878059" y="2837574"/>
            <a:chExt cx="10515600" cy="1856058"/>
          </a:xfrm>
        </p:grpSpPr>
        <p:grpSp>
          <p:nvGrpSpPr>
            <p:cNvPr id="142" name="Group 9"/>
            <p:cNvGrpSpPr/>
            <p:nvPr/>
          </p:nvGrpSpPr>
          <p:grpSpPr bwMode="auto">
            <a:xfrm>
              <a:off x="4293797" y="3769706"/>
              <a:ext cx="1165225" cy="923926"/>
              <a:chOff x="1923" y="3321"/>
              <a:chExt cx="734" cy="582"/>
            </a:xfrm>
          </p:grpSpPr>
          <p:sp>
            <p:nvSpPr>
              <p:cNvPr id="143" name="Text Box 4"/>
              <p:cNvSpPr txBox="1">
                <a:spLocks noChangeArrowheads="1"/>
              </p:cNvSpPr>
              <p:nvPr/>
            </p:nvSpPr>
            <p:spPr bwMode="auto">
              <a:xfrm>
                <a:off x="1923" y="3321"/>
                <a:ext cx="7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RTT  C</a:t>
                </a:r>
              </a:p>
            </p:txBody>
          </p:sp>
          <p:sp>
            <p:nvSpPr>
              <p:cNvPr id="145" name="Line 6"/>
              <p:cNvSpPr>
                <a:spLocks noChangeShapeType="1"/>
              </p:cNvSpPr>
              <p:nvPr/>
            </p:nvSpPr>
            <p:spPr bwMode="auto">
              <a:xfrm>
                <a:off x="1929" y="3571"/>
                <a:ext cx="61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Text Box 7"/>
              <p:cNvSpPr txBox="1">
                <a:spLocks noChangeArrowheads="1"/>
              </p:cNvSpPr>
              <p:nvPr/>
            </p:nvSpPr>
            <p:spPr bwMode="auto">
              <a:xfrm>
                <a:off x="2091" y="361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N</a:t>
                </a:r>
              </a:p>
            </p:txBody>
          </p:sp>
          <p:sp>
            <p:nvSpPr>
              <p:cNvPr id="147" name="Freeform 8"/>
              <p:cNvSpPr/>
              <p:nvPr/>
            </p:nvSpPr>
            <p:spPr bwMode="auto">
              <a:xfrm>
                <a:off x="2062" y="3621"/>
                <a:ext cx="279" cy="209"/>
              </a:xfrm>
              <a:custGeom>
                <a:avLst/>
                <a:gdLst>
                  <a:gd name="T0" fmla="*/ 0 w 279"/>
                  <a:gd name="T1" fmla="*/ 148 h 209"/>
                  <a:gd name="T2" fmla="*/ 26 w 279"/>
                  <a:gd name="T3" fmla="*/ 105 h 209"/>
                  <a:gd name="T4" fmla="*/ 44 w 279"/>
                  <a:gd name="T5" fmla="*/ 209 h 209"/>
                  <a:gd name="T6" fmla="*/ 61 w 279"/>
                  <a:gd name="T7" fmla="*/ 0 h 209"/>
                  <a:gd name="T8" fmla="*/ 279 w 279"/>
                  <a:gd name="T9" fmla="*/ 0 h 209"/>
                  <a:gd name="T10" fmla="*/ 0 60000 65536"/>
                  <a:gd name="T11" fmla="*/ 0 60000 65536"/>
                  <a:gd name="T12" fmla="*/ 0 60000 65536"/>
                  <a:gd name="T13" fmla="*/ 0 60000 65536"/>
                  <a:gd name="T14" fmla="*/ 0 60000 65536"/>
                  <a:gd name="T15" fmla="*/ 0 w 279"/>
                  <a:gd name="T16" fmla="*/ 0 h 209"/>
                  <a:gd name="T17" fmla="*/ 279 w 279"/>
                  <a:gd name="T18" fmla="*/ 209 h 209"/>
                </a:gdLst>
                <a:ahLst/>
                <a:cxnLst>
                  <a:cxn ang="T10">
                    <a:pos x="T0" y="T1"/>
                  </a:cxn>
                  <a:cxn ang="T11">
                    <a:pos x="T2" y="T3"/>
                  </a:cxn>
                  <a:cxn ang="T12">
                    <a:pos x="T4" y="T5"/>
                  </a:cxn>
                  <a:cxn ang="T13">
                    <a:pos x="T6" y="T7"/>
                  </a:cxn>
                  <a:cxn ang="T14">
                    <a:pos x="T8" y="T9"/>
                  </a:cxn>
                </a:cxnLst>
                <a:rect l="T15" t="T16" r="T17" b="T18"/>
                <a:pathLst>
                  <a:path w="279" h="209">
                    <a:moveTo>
                      <a:pt x="0" y="148"/>
                    </a:moveTo>
                    <a:lnTo>
                      <a:pt x="26" y="105"/>
                    </a:lnTo>
                    <a:lnTo>
                      <a:pt x="44" y="209"/>
                    </a:lnTo>
                    <a:lnTo>
                      <a:pt x="61" y="0"/>
                    </a:lnTo>
                    <a:lnTo>
                      <a:pt x="279" y="0"/>
                    </a:lnTo>
                  </a:path>
                </a:pathLst>
              </a:custGeom>
              <a:noFill/>
              <a:ln w="9525" cap="flat"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9" name="Content Placeholder 1"/>
            <p:cNvSpPr txBox="1"/>
            <p:nvPr/>
          </p:nvSpPr>
          <p:spPr>
            <a:xfrm>
              <a:off x="878059" y="2837574"/>
              <a:ext cx="10515600" cy="768300"/>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最近的理论和实验研究表明当，当大量的</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TCP</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流（</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条）流过一条链路时，</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缓存</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所需要的数量是</a:t>
              </a: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dissolv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zh-CN" altLang="en-US" dirty="0"/>
              <a:t>缓存管理</a:t>
            </a:r>
            <a:endParaRPr lang="en-US" dirty="0"/>
          </a:p>
        </p:txBody>
      </p:sp>
      <p:sp>
        <p:nvSpPr>
          <p:cNvPr id="14" name="Content Placeholder 1"/>
          <p:cNvSpPr txBox="1"/>
          <p:nvPr/>
        </p:nvSpPr>
        <p:spPr>
          <a:xfrm>
            <a:off x="5774567" y="1251662"/>
            <a:ext cx="6108517" cy="50091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855" marR="0" lvl="0" indent="-224155"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None/>
              <a:defRPr/>
            </a:pPr>
            <a:r>
              <a:rPr kumimoji="0" lang="zh-CN" altLang="en-US"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缓存管理</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要么</a:t>
            </a:r>
            <a:r>
              <a:rPr lang="zh-CN" altLang="en-US" b="1" u="sng" dirty="0">
                <a:latin typeface="Times New Roman" panose="02020603050405020304" pitchFamily="18" charset="0"/>
                <a:cs typeface="Times New Roman" panose="02020603050405020304" pitchFamily="18" charset="0"/>
              </a:rPr>
              <a:t>丢弃到达的分组</a:t>
            </a:r>
            <a:r>
              <a:rPr lang="zh-CN" altLang="en-US" dirty="0">
                <a:latin typeface="Times New Roman" panose="02020603050405020304" pitchFamily="18" charset="0"/>
                <a:cs typeface="Times New Roman" panose="02020603050405020304" pitchFamily="18" charset="0"/>
              </a:rPr>
              <a:t>，要么</a:t>
            </a:r>
            <a:r>
              <a:rPr lang="zh-CN" altLang="en-US" b="1" u="sng" dirty="0">
                <a:latin typeface="Times New Roman" panose="02020603050405020304" pitchFamily="18" charset="0"/>
                <a:cs typeface="Times New Roman" panose="02020603050405020304" pitchFamily="18" charset="0"/>
              </a:rPr>
              <a:t>删除一个或多个排队的分组</a:t>
            </a:r>
            <a:r>
              <a:rPr lang="zh-CN" altLang="en-US" dirty="0">
                <a:latin typeface="Times New Roman" panose="02020603050405020304" pitchFamily="18" charset="0"/>
                <a:cs typeface="Times New Roman" panose="02020603050405020304" pitchFamily="18" charset="0"/>
              </a:rPr>
              <a:t>，为新来的分组腾出空间。 </a:t>
            </a:r>
            <a:endParaRPr lang="en-US" altLang="zh-CN" dirty="0">
              <a:latin typeface="Times New Roman" panose="02020603050405020304" pitchFamily="18" charset="0"/>
              <a:cs typeface="Times New Roman" panose="02020603050405020304" pitchFamily="18" charset="0"/>
            </a:endParaRPr>
          </a:p>
          <a:p>
            <a:pPr marL="638175" lvl="1" indent="-282575">
              <a:lnSpc>
                <a:spcPct val="100000"/>
              </a:lnSpc>
              <a:defRPr/>
            </a:pPr>
            <a:r>
              <a:rPr kumimoji="0" lang="en-US"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tail drop </a:t>
            </a:r>
            <a:r>
              <a:rPr kumimoji="0" lang="zh-CN"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弃尾</a:t>
            </a:r>
            <a:r>
              <a:rPr lang="zh-CN" altLang="en-US" sz="2800" dirty="0">
                <a:solidFill>
                  <a:srgbClr val="000099"/>
                </a:solidFill>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丢弃到达的分组</a:t>
            </a:r>
            <a:endParaRPr lang="en-US" altLang="zh-CN" sz="2800" dirty="0">
              <a:latin typeface="Times New Roman" panose="02020603050405020304" pitchFamily="18" charset="0"/>
              <a:cs typeface="Times New Roman" panose="02020603050405020304" pitchFamily="18" charset="0"/>
            </a:endParaRPr>
          </a:p>
          <a:p>
            <a:pPr marL="638175" lvl="1" indent="-282575">
              <a:lnSpc>
                <a:spcPct val="100000"/>
              </a:lnSpc>
              <a:defRPr/>
            </a:pPr>
            <a:r>
              <a:rPr kumimoji="0" lang="en-US" altLang="zh-CN"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p</a:t>
            </a:r>
            <a:r>
              <a:rPr kumimoji="0" lang="en-US"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riority </a:t>
            </a:r>
            <a:r>
              <a:rPr lang="zh-CN" altLang="en-US" sz="2800" dirty="0">
                <a:solidFill>
                  <a:srgbClr val="000099"/>
                </a:solidFill>
                <a:latin typeface="Times New Roman" panose="02020603050405020304" pitchFamily="18" charset="0"/>
                <a:cs typeface="Times New Roman" panose="02020603050405020304" pitchFamily="18" charset="0"/>
              </a:rPr>
              <a:t>优先级</a:t>
            </a:r>
            <a:r>
              <a:rPr kumimoji="0" lang="en-US"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根据优先级丢弃分组</a:t>
            </a:r>
            <a:endParaRPr kumimoji="0" lang="en-US"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35" name="Rectangle 5"/>
          <p:cNvSpPr>
            <a:spLocks noChangeArrowheads="1"/>
          </p:cNvSpPr>
          <p:nvPr/>
        </p:nvSpPr>
        <p:spPr bwMode="auto">
          <a:xfrm>
            <a:off x="1367869" y="1895285"/>
            <a:ext cx="3509501" cy="1819532"/>
          </a:xfrm>
          <a:prstGeom prst="rect">
            <a:avLst/>
          </a:prstGeom>
          <a:solidFill>
            <a:srgbClr val="FFFFFF"/>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36" name="Rectangle 6"/>
          <p:cNvSpPr>
            <a:spLocks noChangeArrowheads="1"/>
          </p:cNvSpPr>
          <p:nvPr/>
        </p:nvSpPr>
        <p:spPr bwMode="auto">
          <a:xfrm>
            <a:off x="3816974" y="2504234"/>
            <a:ext cx="974671" cy="621068"/>
          </a:xfrm>
          <a:prstGeom prst="rect">
            <a:avLst/>
          </a:prstGeom>
          <a:solidFill>
            <a:srgbClr val="FFFFFF"/>
          </a:solidFill>
          <a:ln w="285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termination</a:t>
            </a: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37" name="Rectangle 7"/>
          <p:cNvSpPr>
            <a:spLocks noChangeArrowheads="1"/>
          </p:cNvSpPr>
          <p:nvPr/>
        </p:nvSpPr>
        <p:spPr bwMode="auto">
          <a:xfrm>
            <a:off x="2719466" y="2266379"/>
            <a:ext cx="965806" cy="1100138"/>
          </a:xfrm>
          <a:prstGeom prst="rect">
            <a:avLst/>
          </a:prstGeom>
          <a:solidFill>
            <a:srgbClr val="FFFFFF"/>
          </a:solidFill>
          <a:ln w="285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38" name="Line 10"/>
          <p:cNvSpPr>
            <a:spLocks noChangeShapeType="1"/>
          </p:cNvSpPr>
          <p:nvPr/>
        </p:nvSpPr>
        <p:spPr bwMode="auto">
          <a:xfrm>
            <a:off x="2570471" y="2839629"/>
            <a:ext cx="159637" cy="1488"/>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 name="Line 11"/>
          <p:cNvSpPr>
            <a:spLocks noChangeShapeType="1"/>
          </p:cNvSpPr>
          <p:nvPr/>
        </p:nvSpPr>
        <p:spPr bwMode="auto">
          <a:xfrm>
            <a:off x="3687933" y="2834779"/>
            <a:ext cx="159637" cy="148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 name="Rectangle 13"/>
          <p:cNvSpPr>
            <a:spLocks noChangeArrowheads="1"/>
          </p:cNvSpPr>
          <p:nvPr/>
        </p:nvSpPr>
        <p:spPr bwMode="auto">
          <a:xfrm>
            <a:off x="2747403" y="2416579"/>
            <a:ext cx="884657"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rPr>
              <a:t>(send)</a:t>
            </a:r>
          </a:p>
        </p:txBody>
      </p:sp>
      <p:sp>
        <p:nvSpPr>
          <p:cNvPr id="42" name="Rectangle 16"/>
          <p:cNvSpPr>
            <a:spLocks noChangeArrowheads="1"/>
          </p:cNvSpPr>
          <p:nvPr/>
        </p:nvSpPr>
        <p:spPr bwMode="auto">
          <a:xfrm>
            <a:off x="332969" y="2208898"/>
            <a:ext cx="884658"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rPr>
              <a:t>fabric</a:t>
            </a:r>
          </a:p>
        </p:txBody>
      </p:sp>
      <p:grpSp>
        <p:nvGrpSpPr>
          <p:cNvPr id="43" name="Group 28"/>
          <p:cNvGrpSpPr/>
          <p:nvPr/>
        </p:nvGrpSpPr>
        <p:grpSpPr bwMode="auto">
          <a:xfrm>
            <a:off x="1431729" y="2004504"/>
            <a:ext cx="1187971" cy="1614085"/>
            <a:chOff x="3132" y="858"/>
            <a:chExt cx="893" cy="1085"/>
          </a:xfrm>
        </p:grpSpPr>
        <p:sp>
          <p:nvSpPr>
            <p:cNvPr id="46" name="Rectangle 8"/>
            <p:cNvSpPr>
              <a:spLocks noChangeArrowheads="1"/>
            </p:cNvSpPr>
            <p:nvPr/>
          </p:nvSpPr>
          <p:spPr bwMode="auto">
            <a:xfrm>
              <a:off x="3180" y="858"/>
              <a:ext cx="786" cy="1085"/>
            </a:xfrm>
            <a:prstGeom prst="rect">
              <a:avLst/>
            </a:prstGeom>
            <a:solidFill>
              <a:srgbClr val="FFFFFF"/>
            </a:solidFill>
            <a:ln w="285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47" name="Text Box 14"/>
            <p:cNvSpPr txBox="1">
              <a:spLocks noChangeArrowheads="1"/>
            </p:cNvSpPr>
            <p:nvPr/>
          </p:nvSpPr>
          <p:spPr bwMode="auto">
            <a:xfrm>
              <a:off x="3132" y="883"/>
              <a:ext cx="893"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datagram</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buffer</a:t>
              </a: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queueing </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scheduling</a:t>
              </a:r>
            </a:p>
          </p:txBody>
        </p:sp>
        <p:grpSp>
          <p:nvGrpSpPr>
            <p:cNvPr id="48" name="Group 17"/>
            <p:cNvGrpSpPr/>
            <p:nvPr/>
          </p:nvGrpSpPr>
          <p:grpSpPr bwMode="auto">
            <a:xfrm>
              <a:off x="3260" y="1299"/>
              <a:ext cx="626" cy="295"/>
              <a:chOff x="310" y="3526"/>
              <a:chExt cx="1040" cy="457"/>
            </a:xfrm>
          </p:grpSpPr>
          <p:sp>
            <p:nvSpPr>
              <p:cNvPr id="49" name="Rectangle 18"/>
              <p:cNvSpPr>
                <a:spLocks noChangeArrowheads="1"/>
              </p:cNvSpPr>
              <p:nvPr/>
            </p:nvSpPr>
            <p:spPr bwMode="auto">
              <a:xfrm>
                <a:off x="310" y="3526"/>
                <a:ext cx="1040" cy="457"/>
              </a:xfrm>
              <a:prstGeom prst="rect">
                <a:avLst/>
              </a:prstGeom>
              <a:solidFill>
                <a:srgbClr val="FF0000"/>
              </a:solidFill>
              <a:ln w="38100">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0" name="Line 19"/>
              <p:cNvSpPr>
                <a:spLocks noChangeShapeType="1"/>
              </p:cNvSpPr>
              <p:nvPr/>
            </p:nvSpPr>
            <p:spPr bwMode="auto">
              <a:xfrm>
                <a:off x="446"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 name="Line 20"/>
              <p:cNvSpPr>
                <a:spLocks noChangeShapeType="1"/>
              </p:cNvSpPr>
              <p:nvPr/>
            </p:nvSpPr>
            <p:spPr bwMode="auto">
              <a:xfrm>
                <a:off x="558" y="3538"/>
                <a:ext cx="2" cy="435"/>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 name="Line 21"/>
              <p:cNvSpPr>
                <a:spLocks noChangeShapeType="1"/>
              </p:cNvSpPr>
              <p:nvPr/>
            </p:nvSpPr>
            <p:spPr bwMode="auto">
              <a:xfrm>
                <a:off x="671"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3" name="Line 22"/>
              <p:cNvSpPr>
                <a:spLocks noChangeShapeType="1"/>
              </p:cNvSpPr>
              <p:nvPr/>
            </p:nvSpPr>
            <p:spPr bwMode="auto">
              <a:xfrm>
                <a:off x="782"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4" name="Line 23"/>
              <p:cNvSpPr>
                <a:spLocks noChangeShapeType="1"/>
              </p:cNvSpPr>
              <p:nvPr/>
            </p:nvSpPr>
            <p:spPr bwMode="auto">
              <a:xfrm>
                <a:off x="895"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 name="Line 24"/>
              <p:cNvSpPr>
                <a:spLocks noChangeShapeType="1"/>
              </p:cNvSpPr>
              <p:nvPr/>
            </p:nvSpPr>
            <p:spPr bwMode="auto">
              <a:xfrm>
                <a:off x="1006" y="3534"/>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6" name="Line 25"/>
              <p:cNvSpPr>
                <a:spLocks noChangeShapeType="1"/>
              </p:cNvSpPr>
              <p:nvPr/>
            </p:nvSpPr>
            <p:spPr bwMode="auto">
              <a:xfrm>
                <a:off x="1121" y="3535"/>
                <a:ext cx="2" cy="437"/>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7" name="Line 26"/>
              <p:cNvSpPr>
                <a:spLocks noChangeShapeType="1"/>
              </p:cNvSpPr>
              <p:nvPr/>
            </p:nvSpPr>
            <p:spPr bwMode="auto">
              <a:xfrm>
                <a:off x="1229" y="3538"/>
                <a:ext cx="2" cy="435"/>
              </a:xfrm>
              <a:prstGeom prst="line">
                <a:avLst/>
              </a:prstGeom>
              <a:noFill/>
              <a:ln w="38100">
                <a:solidFill>
                  <a:srgbClr val="FFFFFF"/>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44" name="Line 27"/>
          <p:cNvSpPr>
            <a:spLocks noChangeShapeType="1"/>
          </p:cNvSpPr>
          <p:nvPr/>
        </p:nvSpPr>
        <p:spPr bwMode="auto">
          <a:xfrm>
            <a:off x="1105881" y="1811700"/>
            <a:ext cx="9312" cy="20574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 name="Line 9"/>
          <p:cNvSpPr>
            <a:spLocks noChangeShapeType="1"/>
          </p:cNvSpPr>
          <p:nvPr/>
        </p:nvSpPr>
        <p:spPr bwMode="auto">
          <a:xfrm flipV="1">
            <a:off x="1099229" y="2826268"/>
            <a:ext cx="415247" cy="0"/>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58" name="Straight Arrow Connector 57"/>
          <p:cNvCxnSpPr/>
          <p:nvPr/>
        </p:nvCxnSpPr>
        <p:spPr>
          <a:xfrm>
            <a:off x="4802005" y="2800351"/>
            <a:ext cx="4429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1"/>
          <p:cNvSpPr txBox="1"/>
          <p:nvPr/>
        </p:nvSpPr>
        <p:spPr>
          <a:xfrm>
            <a:off x="6007482" y="4233815"/>
            <a:ext cx="5875602" cy="1372524"/>
          </a:xfrm>
          <a:prstGeom prst="rect">
            <a:avLst/>
          </a:prstGeom>
        </p:spPr>
        <p:txBody>
          <a:bodyPr vert="horz" lIns="91440" tIns="45720" rIns="91440" bIns="45720" rtlCol="0">
            <a:normAutofit fontScale="85000" lnSpcReduction="2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lvl="0" indent="-278130">
              <a:lnSpc>
                <a:spcPct val="120000"/>
              </a:lnSpc>
              <a:defRPr/>
            </a:pPr>
            <a:r>
              <a:rPr lang="zh-CN" altLang="en-US" sz="3200" dirty="0">
                <a:latin typeface="+mn-ea"/>
                <a:cs typeface="Gill Sans MT" panose="020B0502020104020203" pitchFamily="34" charset="77"/>
              </a:rPr>
              <a:t>在</a:t>
            </a:r>
            <a:r>
              <a:rPr lang="zh-CN" altLang="en-US" sz="3200" b="1" u="sng" dirty="0">
                <a:latin typeface="+mn-ea"/>
                <a:cs typeface="Gill Sans MT" panose="020B0502020104020203" pitchFamily="34" charset="77"/>
              </a:rPr>
              <a:t>缓存</a:t>
            </a:r>
            <a:r>
              <a:rPr lang="zh-CN" altLang="en-US" sz="3200" dirty="0">
                <a:latin typeface="+mn-ea"/>
                <a:cs typeface="Gill Sans MT" panose="020B0502020104020203" pitchFamily="34" charset="77"/>
              </a:rPr>
              <a:t>填满</a:t>
            </a:r>
            <a:r>
              <a:rPr lang="zh-CN" altLang="en-US" sz="3200" b="1" dirty="0">
                <a:solidFill>
                  <a:srgbClr val="C00000"/>
                </a:solidFill>
                <a:latin typeface="+mn-ea"/>
                <a:cs typeface="Gill Sans MT" panose="020B0502020104020203" pitchFamily="34" charset="77"/>
              </a:rPr>
              <a:t>之前</a:t>
            </a:r>
            <a:r>
              <a:rPr lang="zh-CN" altLang="en-US" sz="3200" dirty="0">
                <a:latin typeface="+mn-ea"/>
                <a:cs typeface="Gill Sans MT" panose="020B0502020104020203" pitchFamily="34" charset="77"/>
              </a:rPr>
              <a:t>便</a:t>
            </a:r>
            <a:r>
              <a:rPr lang="zh-CN" altLang="en-US" sz="3200" b="1" u="sng" dirty="0">
                <a:latin typeface="+mn-ea"/>
                <a:cs typeface="Gill Sans MT" panose="020B0502020104020203" pitchFamily="34" charset="77"/>
              </a:rPr>
              <a:t>丢弃一个分组</a:t>
            </a:r>
            <a:r>
              <a:rPr lang="zh-CN" altLang="en-US" sz="3200" dirty="0">
                <a:latin typeface="+mn-ea"/>
                <a:cs typeface="Gill Sans MT" panose="020B0502020104020203" pitchFamily="34" charset="77"/>
              </a:rPr>
              <a:t>或</a:t>
            </a:r>
            <a:r>
              <a:rPr lang="zh-CN" altLang="en-US" sz="3200" b="1" u="sng" dirty="0">
                <a:latin typeface="+mn-ea"/>
                <a:cs typeface="Gill Sans MT" panose="020B0502020104020203" pitchFamily="34" charset="77"/>
              </a:rPr>
              <a:t>在其首部加上标记</a:t>
            </a:r>
            <a:r>
              <a:rPr lang="zh-CN" altLang="en-US" sz="3200" dirty="0">
                <a:latin typeface="+mn-ea"/>
                <a:cs typeface="Gill Sans MT" panose="020B0502020104020203" pitchFamily="34" charset="77"/>
              </a:rPr>
              <a:t>。这可以向发送方提供一个拥塞信号。</a:t>
            </a:r>
            <a:endParaRPr kumimoji="0" lang="en-US" altLang="en-US" sz="3200" b="0" i="0" u="none" strike="noStrike" kern="1200" cap="none" spc="0" normalizeH="0" baseline="0" noProof="0" dirty="0">
              <a:ln>
                <a:noFill/>
              </a:ln>
              <a:effectLst/>
              <a:uLnTx/>
              <a:uFillTx/>
              <a:latin typeface="+mn-ea"/>
              <a:cs typeface="MS PGothic" panose="020B0600070205080204" pitchFamily="34" charset="-128"/>
            </a:endParaRPr>
          </a:p>
        </p:txBody>
      </p:sp>
      <p:sp>
        <p:nvSpPr>
          <p:cNvPr id="66" name="TextBox 65"/>
          <p:cNvSpPr txBox="1"/>
          <p:nvPr/>
        </p:nvSpPr>
        <p:spPr>
          <a:xfrm>
            <a:off x="4854633" y="237744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nvGrpSpPr>
          <p:cNvPr id="70" name="Group 69"/>
          <p:cNvGrpSpPr/>
          <p:nvPr/>
        </p:nvGrpSpPr>
        <p:grpSpPr>
          <a:xfrm>
            <a:off x="913621" y="4556937"/>
            <a:ext cx="4335126" cy="1693461"/>
            <a:chOff x="614363" y="4257679"/>
            <a:chExt cx="4335126" cy="1693461"/>
          </a:xfrm>
        </p:grpSpPr>
        <p:grpSp>
          <p:nvGrpSpPr>
            <p:cNvPr id="71" name="Group 70"/>
            <p:cNvGrpSpPr/>
            <p:nvPr/>
          </p:nvGrpSpPr>
          <p:grpSpPr>
            <a:xfrm>
              <a:off x="614363" y="4257679"/>
              <a:ext cx="4335126" cy="1693461"/>
              <a:chOff x="614363" y="4257679"/>
              <a:chExt cx="4335126" cy="1693461"/>
            </a:xfrm>
          </p:grpSpPr>
          <p:grpSp>
            <p:nvGrpSpPr>
              <p:cNvPr id="73" name="Group 25"/>
              <p:cNvGrpSpPr/>
              <p:nvPr/>
            </p:nvGrpSpPr>
            <p:grpSpPr bwMode="auto">
              <a:xfrm>
                <a:off x="1468086" y="4855765"/>
                <a:ext cx="939800" cy="565150"/>
                <a:chOff x="1670312" y="2562997"/>
                <a:chExt cx="940317" cy="565219"/>
              </a:xfrm>
            </p:grpSpPr>
            <p:grpSp>
              <p:nvGrpSpPr>
                <p:cNvPr id="83" name="Group 28"/>
                <p:cNvGrpSpPr/>
                <p:nvPr/>
              </p:nvGrpSpPr>
              <p:grpSpPr bwMode="auto">
                <a:xfrm>
                  <a:off x="1670312" y="2562997"/>
                  <a:ext cx="929822" cy="565219"/>
                  <a:chOff x="1670312" y="2562997"/>
                  <a:chExt cx="929822" cy="565219"/>
                </a:xfrm>
              </p:grpSpPr>
              <p:sp>
                <p:nvSpPr>
                  <p:cNvPr id="85" name="Rectangle 30"/>
                  <p:cNvSpPr>
                    <a:spLocks noChangeArrowheads="1"/>
                  </p:cNvSpPr>
                  <p:nvPr/>
                </p:nvSpPr>
                <p:spPr bwMode="auto">
                  <a:xfrm>
                    <a:off x="1670312" y="2562997"/>
                    <a:ext cx="929822" cy="563157"/>
                  </a:xfrm>
                  <a:prstGeom prst="rect">
                    <a:avLst/>
                  </a:prstGeom>
                  <a:noFill/>
                  <a:ln w="19050">
                    <a:solidFill>
                      <a:schemeClr val="tx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86"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4" name="Rectangle 29"/>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74" name="Oval 27"/>
              <p:cNvSpPr>
                <a:spLocks noChangeArrowheads="1"/>
              </p:cNvSpPr>
              <p:nvPr/>
            </p:nvSpPr>
            <p:spPr bwMode="auto">
              <a:xfrm>
                <a:off x="2851137" y="4827190"/>
                <a:ext cx="631825" cy="628650"/>
              </a:xfrm>
              <a:prstGeom prst="ellipse">
                <a:avLst/>
              </a:prstGeom>
              <a:solidFill>
                <a:srgbClr val="FFFFFF"/>
              </a:solidFill>
              <a:ln w="28575">
                <a:solidFill>
                  <a:srgbClr val="3333CC"/>
                </a:solidFill>
                <a:rou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75" name="Straight Arrow Connector 11"/>
              <p:cNvCxnSpPr>
                <a:cxnSpLocks noChangeShapeType="1"/>
              </p:cNvCxnSpPr>
              <p:nvPr/>
            </p:nvCxnSpPr>
            <p:spPr bwMode="auto">
              <a:xfrm>
                <a:off x="785813" y="5138340"/>
                <a:ext cx="628651" cy="0"/>
              </a:xfrm>
              <a:prstGeom prst="straightConnector1">
                <a:avLst/>
              </a:prstGeom>
              <a:noFill/>
              <a:ln w="25400">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17"/>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(waiting area)</a:t>
                </a:r>
              </a:p>
            </p:txBody>
          </p:sp>
          <p:sp>
            <p:nvSpPr>
              <p:cNvPr id="77" name="TextBox 18"/>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arrivals</a:t>
                </a:r>
              </a:p>
            </p:txBody>
          </p:sp>
          <p:cxnSp>
            <p:nvCxnSpPr>
              <p:cNvPr id="78" name="Straight Arrow Connector 20"/>
              <p:cNvCxnSpPr>
                <a:cxnSpLocks noChangeShapeType="1"/>
                <a:stCxn id="74" idx="6"/>
              </p:cNvCxnSpPr>
              <p:nvPr/>
            </p:nvCxnSpPr>
            <p:spPr bwMode="auto">
              <a:xfrm>
                <a:off x="3482962" y="5141515"/>
                <a:ext cx="560401" cy="0"/>
              </a:xfrm>
              <a:prstGeom prst="straightConnector1">
                <a:avLst/>
              </a:prstGeom>
              <a:noFill/>
              <a:ln w="25400">
                <a:solidFill>
                  <a:srgbClr val="18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22"/>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departures</a:t>
                </a:r>
              </a:p>
            </p:txBody>
          </p:sp>
          <p:sp>
            <p:nvSpPr>
              <p:cNvPr id="80" name="TextBox 23"/>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 (server)</a:t>
                </a:r>
              </a:p>
            </p:txBody>
          </p:sp>
          <p:cxnSp>
            <p:nvCxnSpPr>
              <p:cNvPr id="81" name="Straight Arrow Connector 52"/>
              <p:cNvCxnSpPr>
                <a:cxnSpLocks noChangeShapeType="1"/>
                <a:stCxn id="84" idx="3"/>
                <a:endCxn id="74" idx="2"/>
              </p:cNvCxnSpPr>
              <p:nvPr/>
            </p:nvCxnSpPr>
            <p:spPr bwMode="auto">
              <a:xfrm>
                <a:off x="2407886" y="5140276"/>
                <a:ext cx="443251" cy="1239"/>
              </a:xfrm>
              <a:prstGeom prst="straightConnector1">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extBox 81"/>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queue</a:t>
                </a:r>
              </a:p>
            </p:txBody>
          </p:sp>
        </p:grpSp>
        <p:sp>
          <p:nvSpPr>
            <p:cNvPr id="72" name="TextBox 71"/>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sp>
        <p:nvSpPr>
          <p:cNvPr id="59"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37</a:t>
            </a:fld>
            <a:endParaRPr lang="en-US" dirty="0"/>
          </a:p>
        </p:txBody>
      </p:sp>
      <p:sp>
        <p:nvSpPr>
          <p:cNvPr id="4" name="对话气泡: 圆角矩形 3">
            <a:extLst>
              <a:ext uri="{FF2B5EF4-FFF2-40B4-BE49-F238E27FC236}">
                <a16:creationId xmlns:a16="http://schemas.microsoft.com/office/drawing/2014/main" id="{AE5E2C7B-9708-4920-BA13-AF0ADE8C00F1}"/>
              </a:ext>
            </a:extLst>
          </p:cNvPr>
          <p:cNvSpPr/>
          <p:nvPr/>
        </p:nvSpPr>
        <p:spPr>
          <a:xfrm>
            <a:off x="4781781" y="5755098"/>
            <a:ext cx="3183122" cy="1081598"/>
          </a:xfrm>
          <a:prstGeom prst="wedgeRoundRectCallout">
            <a:avLst>
              <a:gd name="adj1" fmla="val 26362"/>
              <a:gd name="adj2" fmla="val -67620"/>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sz="1800" dirty="0">
                <a:solidFill>
                  <a:schemeClr val="tx1"/>
                </a:solidFill>
                <a:cs typeface="+mn-cs"/>
              </a:rPr>
              <a:t>端到端拥塞控制</a:t>
            </a:r>
            <a:endParaRPr kumimoji="0" lang="en-US" altLang="zh-CN" sz="1800" b="0" i="0" u="none" strike="noStrike" kern="1200" cap="none" spc="0" normalizeH="0" baseline="0" noProof="0" dirty="0">
              <a:ln>
                <a:noFill/>
              </a:ln>
              <a:solidFill>
                <a:schemeClr val="tx1"/>
              </a:solidFill>
              <a:effectLst/>
              <a:uLnTx/>
              <a:uFillTx/>
              <a:latin typeface="Calibri" panose="020F0502020204030204"/>
              <a:ea typeface="+mn-ea"/>
              <a:cs typeface="+mn-cs"/>
            </a:endParaRPr>
          </a:p>
          <a:p>
            <a:pPr marL="285750" indent="-285750">
              <a:buFont typeface="Wingdings" panose="05000000000000000000" pitchFamily="2" charset="2"/>
              <a:buChar char="Ø"/>
            </a:pPr>
            <a:r>
              <a:rPr kumimoji="0" lang="zh-CN" altLang="en-US" sz="1800" b="1" i="0" u="none" strike="noStrike" kern="1200" cap="none" spc="0" normalizeH="0" baseline="0" noProof="0" dirty="0">
                <a:ln>
                  <a:noFill/>
                </a:ln>
                <a:solidFill>
                  <a:srgbClr val="C00000"/>
                </a:solidFill>
                <a:effectLst/>
                <a:uLnTx/>
                <a:uFillTx/>
                <a:latin typeface="Calibri" panose="020F0502020204030204"/>
                <a:ea typeface="+mn-ea"/>
                <a:cs typeface="+mn-cs"/>
              </a:rPr>
              <a:t>网络辅助的拥塞控制（√）</a:t>
            </a:r>
            <a:endParaRPr lang="zh-CN" altLang="en-US" b="1" dirty="0">
              <a:solidFill>
                <a:srgbClr val="C00000"/>
              </a:solidFill>
            </a:endParaRPr>
          </a:p>
        </p:txBody>
      </p:sp>
      <p:sp>
        <p:nvSpPr>
          <p:cNvPr id="2" name="矩形 1">
            <a:extLst>
              <a:ext uri="{FF2B5EF4-FFF2-40B4-BE49-F238E27FC236}">
                <a16:creationId xmlns:a16="http://schemas.microsoft.com/office/drawing/2014/main" id="{EFE5BF17-F593-49D0-B7CC-630D70249D78}"/>
              </a:ext>
            </a:extLst>
          </p:cNvPr>
          <p:cNvSpPr/>
          <p:nvPr/>
        </p:nvSpPr>
        <p:spPr>
          <a:xfrm>
            <a:off x="8828825" y="5685547"/>
            <a:ext cx="2920534" cy="48428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u="sng" dirty="0">
                <a:solidFill>
                  <a:schemeClr val="tx1"/>
                </a:solidFill>
              </a:rPr>
              <a:t>主动队列管理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dissolv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1853" y="1547081"/>
            <a:ext cx="6032266" cy="3776441"/>
          </a:xfrm>
        </p:spPr>
        <p:txBody>
          <a:bodyPr>
            <a:normAutofit/>
          </a:bodyPr>
          <a:lstStyle/>
          <a:p>
            <a:pPr marL="130175" indent="0">
              <a:buNone/>
            </a:pPr>
            <a:r>
              <a:rPr lang="zh-CN" altLang="en-US" sz="3200" dirty="0">
                <a:solidFill>
                  <a:srgbClr val="C00000"/>
                </a:solidFill>
                <a:latin typeface="+mn-ea"/>
                <a:cs typeface="Times New Roman" panose="02020603050405020304" pitchFamily="18" charset="0"/>
              </a:rPr>
              <a:t>分组调度</a:t>
            </a:r>
            <a:r>
              <a:rPr lang="zh-CN" altLang="en-US" sz="3200" dirty="0">
                <a:latin typeface="+mn-ea"/>
                <a:cs typeface="Times New Roman" panose="02020603050405020304" pitchFamily="18" charset="0"/>
              </a:rPr>
              <a:t>：决定下一个发送到链路的分组</a:t>
            </a:r>
            <a:endParaRPr lang="en-US" altLang="en-US" dirty="0">
              <a:latin typeface="+mn-ea"/>
              <a:cs typeface="Times New Roman" panose="02020603050405020304" pitchFamily="18" charset="0"/>
            </a:endParaRPr>
          </a:p>
          <a:p>
            <a:pPr lvl="1">
              <a:spcBef>
                <a:spcPts val="0"/>
              </a:spcBef>
            </a:pPr>
            <a:r>
              <a:rPr lang="en-US" altLang="en-US" sz="2800" dirty="0">
                <a:latin typeface="Times New Roman" panose="02020603050405020304" pitchFamily="18" charset="0"/>
                <a:cs typeface="Times New Roman" panose="02020603050405020304" pitchFamily="18" charset="0"/>
              </a:rPr>
              <a:t>first come, first served </a:t>
            </a:r>
            <a:r>
              <a:rPr lang="zh-CN" altLang="en-US" sz="2800" dirty="0">
                <a:latin typeface="Times New Roman" panose="02020603050405020304" pitchFamily="18" charset="0"/>
                <a:cs typeface="Times New Roman" panose="02020603050405020304" pitchFamily="18" charset="0"/>
              </a:rPr>
              <a:t>先来先服务</a:t>
            </a:r>
            <a:endParaRPr lang="en-US" altLang="en-US" sz="2800" dirty="0">
              <a:latin typeface="Times New Roman" panose="02020603050405020304" pitchFamily="18" charset="0"/>
              <a:cs typeface="Times New Roman" panose="02020603050405020304" pitchFamily="18" charset="0"/>
            </a:endParaRPr>
          </a:p>
          <a:p>
            <a:pPr lvl="1">
              <a:spcBef>
                <a:spcPts val="0"/>
              </a:spcBef>
            </a:pPr>
            <a:r>
              <a:rPr lang="en-US" altLang="zh-CN" sz="2800" dirty="0">
                <a:latin typeface="Times New Roman" panose="02020603050405020304" pitchFamily="18" charset="0"/>
                <a:cs typeface="Times New Roman" panose="02020603050405020304" pitchFamily="18" charset="0"/>
              </a:rPr>
              <a:t>p</a:t>
            </a:r>
            <a:r>
              <a:rPr lang="en-US" altLang="en-US" sz="2800" dirty="0">
                <a:latin typeface="Times New Roman" panose="02020603050405020304" pitchFamily="18" charset="0"/>
                <a:cs typeface="Times New Roman" panose="02020603050405020304" pitchFamily="18" charset="0"/>
              </a:rPr>
              <a:t>riority </a:t>
            </a:r>
            <a:r>
              <a:rPr lang="zh-CN" altLang="en-US" sz="2800" dirty="0">
                <a:latin typeface="Times New Roman" panose="02020603050405020304" pitchFamily="18" charset="0"/>
                <a:cs typeface="Times New Roman" panose="02020603050405020304" pitchFamily="18" charset="0"/>
              </a:rPr>
              <a:t>优先权排队</a:t>
            </a:r>
            <a:endParaRPr lang="en-US" altLang="en-US" sz="2800" dirty="0">
              <a:latin typeface="Times New Roman" panose="02020603050405020304" pitchFamily="18" charset="0"/>
              <a:cs typeface="Times New Roman" panose="02020603050405020304" pitchFamily="18" charset="0"/>
            </a:endParaRPr>
          </a:p>
          <a:p>
            <a:pPr lvl="1">
              <a:spcBef>
                <a:spcPts val="0"/>
              </a:spcBef>
            </a:pPr>
            <a:r>
              <a:rPr lang="en-US" altLang="en-US" sz="2800" dirty="0">
                <a:latin typeface="Times New Roman" panose="02020603050405020304" pitchFamily="18" charset="0"/>
                <a:cs typeface="Times New Roman" panose="02020603050405020304" pitchFamily="18" charset="0"/>
              </a:rPr>
              <a:t>round robin </a:t>
            </a:r>
            <a:r>
              <a:rPr lang="zh-CN" altLang="en-US" sz="2800" dirty="0">
                <a:latin typeface="Times New Roman" panose="02020603050405020304" pitchFamily="18" charset="0"/>
                <a:cs typeface="Times New Roman" panose="02020603050405020304" pitchFamily="18" charset="0"/>
              </a:rPr>
              <a:t>循环排队</a:t>
            </a:r>
            <a:endParaRPr lang="en-US" altLang="en-US" sz="2800" dirty="0">
              <a:latin typeface="Times New Roman" panose="02020603050405020304" pitchFamily="18" charset="0"/>
              <a:cs typeface="Times New Roman" panose="02020603050405020304" pitchFamily="18" charset="0"/>
            </a:endParaRPr>
          </a:p>
          <a:p>
            <a:pPr lvl="1">
              <a:spcBef>
                <a:spcPts val="0"/>
              </a:spcBef>
            </a:pPr>
            <a:r>
              <a:rPr lang="en-US" altLang="en-US" sz="2800" dirty="0">
                <a:latin typeface="Times New Roman" panose="02020603050405020304" pitchFamily="18" charset="0"/>
                <a:cs typeface="Times New Roman" panose="02020603050405020304" pitchFamily="18" charset="0"/>
              </a:rPr>
              <a:t>weighted fair queueing </a:t>
            </a:r>
            <a:r>
              <a:rPr lang="zh-CN" altLang="en-US" sz="2800" dirty="0">
                <a:latin typeface="Times New Roman" panose="02020603050405020304" pitchFamily="18" charset="0"/>
                <a:cs typeface="Times New Roman" panose="02020603050405020304" pitchFamily="18" charset="0"/>
              </a:rPr>
              <a:t>加权公平</a:t>
            </a:r>
            <a:endParaRPr lang="en-US" altLang="en-US" sz="2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838200" y="311144"/>
            <a:ext cx="10515600" cy="894622"/>
          </a:xfrm>
        </p:spPr>
        <p:txBody>
          <a:bodyPr/>
          <a:lstStyle/>
          <a:p>
            <a:r>
              <a:rPr lang="zh-CN" altLang="en-US" dirty="0"/>
              <a:t>分组调度</a:t>
            </a:r>
            <a:endParaRPr lang="en-US" dirty="0"/>
          </a:p>
        </p:txBody>
      </p:sp>
      <p:sp>
        <p:nvSpPr>
          <p:cNvPr id="14" name="Content Placeholder 1"/>
          <p:cNvSpPr txBox="1"/>
          <p:nvPr/>
        </p:nvSpPr>
        <p:spPr>
          <a:xfrm>
            <a:off x="6682593" y="1534478"/>
            <a:ext cx="4966481" cy="32782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855" lvl="0" indent="-224155">
              <a:buNone/>
              <a:defRPr/>
            </a:pPr>
            <a:r>
              <a:rPr kumimoji="0" lang="en-US" altLang="en-US" sz="32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FCFS </a:t>
            </a:r>
            <a:r>
              <a:rPr lang="zh-CN" altLang="en-US" sz="3200" dirty="0">
                <a:solidFill>
                  <a:srgbClr val="C00000"/>
                </a:solidFill>
                <a:latin typeface="Times New Roman" panose="02020603050405020304" pitchFamily="18" charset="0"/>
                <a:cs typeface="Times New Roman" panose="02020603050405020304" pitchFamily="18" charset="0"/>
              </a:rPr>
              <a:t>先来先服务：</a:t>
            </a:r>
            <a:r>
              <a:rPr lang="zh-CN" altLang="en-US" sz="3200" dirty="0">
                <a:latin typeface="Times New Roman" panose="02020603050405020304" pitchFamily="18" charset="0"/>
                <a:cs typeface="Times New Roman" panose="02020603050405020304" pitchFamily="18" charset="0"/>
              </a:rPr>
              <a:t>按照分组</a:t>
            </a:r>
            <a:r>
              <a:rPr lang="zh-CN" altLang="en-US" sz="3200" b="1" u="sng" dirty="0">
                <a:latin typeface="Times New Roman" panose="02020603050405020304" pitchFamily="18" charset="0"/>
                <a:cs typeface="Times New Roman" panose="02020603050405020304" pitchFamily="18" charset="0"/>
              </a:rPr>
              <a:t>到达的顺序</a:t>
            </a:r>
            <a:r>
              <a:rPr lang="zh-CN" altLang="en-US" sz="3200" dirty="0">
                <a:latin typeface="Times New Roman" panose="02020603050405020304" pitchFamily="18" charset="0"/>
                <a:cs typeface="Times New Roman" panose="02020603050405020304" pitchFamily="18" charset="0"/>
              </a:rPr>
              <a:t>发送分组 </a:t>
            </a:r>
            <a:endParaRPr kumimoji="0" lang="en-US" altLang="en-US" sz="3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520700" marR="0" lvl="0" indent="-25400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lang="zh-CN" altLang="en-US" dirty="0">
                <a:solidFill>
                  <a:prstClr val="black"/>
                </a:solidFill>
                <a:latin typeface="Times New Roman" panose="02020603050405020304" pitchFamily="18" charset="0"/>
                <a:cs typeface="Times New Roman" panose="02020603050405020304" pitchFamily="18" charset="0"/>
              </a:rPr>
              <a:t>也称为</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First-in-first-out (FIFO) </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55" name="Group 54"/>
          <p:cNvGrpSpPr/>
          <p:nvPr/>
        </p:nvGrpSpPr>
        <p:grpSpPr>
          <a:xfrm>
            <a:off x="913621" y="4556937"/>
            <a:ext cx="4335126" cy="1693461"/>
            <a:chOff x="614363" y="4257679"/>
            <a:chExt cx="4335126" cy="1693461"/>
          </a:xfrm>
        </p:grpSpPr>
        <p:grpSp>
          <p:nvGrpSpPr>
            <p:cNvPr id="56" name="Group 55"/>
            <p:cNvGrpSpPr/>
            <p:nvPr/>
          </p:nvGrpSpPr>
          <p:grpSpPr>
            <a:xfrm>
              <a:off x="614363" y="4257679"/>
              <a:ext cx="4335126" cy="1693461"/>
              <a:chOff x="614363" y="4257679"/>
              <a:chExt cx="4335126" cy="1693461"/>
            </a:xfrm>
          </p:grpSpPr>
          <p:grpSp>
            <p:nvGrpSpPr>
              <p:cNvPr id="58" name="Group 25"/>
              <p:cNvGrpSpPr/>
              <p:nvPr/>
            </p:nvGrpSpPr>
            <p:grpSpPr bwMode="auto">
              <a:xfrm>
                <a:off x="1468086" y="4855765"/>
                <a:ext cx="939800" cy="565150"/>
                <a:chOff x="1670312" y="2562997"/>
                <a:chExt cx="940317" cy="565219"/>
              </a:xfrm>
            </p:grpSpPr>
            <p:grpSp>
              <p:nvGrpSpPr>
                <p:cNvPr id="68" name="Group 28"/>
                <p:cNvGrpSpPr/>
                <p:nvPr/>
              </p:nvGrpSpPr>
              <p:grpSpPr bwMode="auto">
                <a:xfrm>
                  <a:off x="1670312" y="2562997"/>
                  <a:ext cx="929822" cy="565219"/>
                  <a:chOff x="1670312" y="2562997"/>
                  <a:chExt cx="929822" cy="565219"/>
                </a:xfrm>
              </p:grpSpPr>
              <p:sp>
                <p:nvSpPr>
                  <p:cNvPr id="70" name="Rectangle 30"/>
                  <p:cNvSpPr>
                    <a:spLocks noChangeArrowheads="1"/>
                  </p:cNvSpPr>
                  <p:nvPr/>
                </p:nvSpPr>
                <p:spPr bwMode="auto">
                  <a:xfrm>
                    <a:off x="1670312" y="2562997"/>
                    <a:ext cx="929822" cy="563157"/>
                  </a:xfrm>
                  <a:prstGeom prst="rect">
                    <a:avLst/>
                  </a:prstGeom>
                  <a:noFill/>
                  <a:ln w="19050">
                    <a:solidFill>
                      <a:schemeClr val="tx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71"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 name="Rectangle 29"/>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59" name="Oval 27"/>
              <p:cNvSpPr>
                <a:spLocks noChangeArrowheads="1"/>
              </p:cNvSpPr>
              <p:nvPr/>
            </p:nvSpPr>
            <p:spPr bwMode="auto">
              <a:xfrm>
                <a:off x="2851137" y="4827190"/>
                <a:ext cx="631825" cy="628650"/>
              </a:xfrm>
              <a:prstGeom prst="ellipse">
                <a:avLst/>
              </a:prstGeom>
              <a:solidFill>
                <a:srgbClr val="FFFFFF"/>
              </a:solidFill>
              <a:ln w="28575">
                <a:solidFill>
                  <a:srgbClr val="3333CC"/>
                </a:solidFill>
                <a:rou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60" name="Straight Arrow Connector 11"/>
              <p:cNvCxnSpPr>
                <a:cxnSpLocks noChangeShapeType="1"/>
              </p:cNvCxnSpPr>
              <p:nvPr/>
            </p:nvCxnSpPr>
            <p:spPr bwMode="auto">
              <a:xfrm>
                <a:off x="785813" y="5138340"/>
                <a:ext cx="628651" cy="0"/>
              </a:xfrm>
              <a:prstGeom prst="straightConnector1">
                <a:avLst/>
              </a:prstGeom>
              <a:noFill/>
              <a:ln w="25400">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17"/>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(waiting area)</a:t>
                </a:r>
              </a:p>
            </p:txBody>
          </p:sp>
          <p:sp>
            <p:nvSpPr>
              <p:cNvPr id="62" name="TextBox 18"/>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arrivals</a:t>
                </a:r>
              </a:p>
            </p:txBody>
          </p:sp>
          <p:cxnSp>
            <p:nvCxnSpPr>
              <p:cNvPr id="63" name="Straight Arrow Connector 20"/>
              <p:cNvCxnSpPr>
                <a:cxnSpLocks noChangeShapeType="1"/>
                <a:stCxn id="59" idx="6"/>
              </p:cNvCxnSpPr>
              <p:nvPr/>
            </p:nvCxnSpPr>
            <p:spPr bwMode="auto">
              <a:xfrm>
                <a:off x="3482962" y="5141515"/>
                <a:ext cx="560401" cy="0"/>
              </a:xfrm>
              <a:prstGeom prst="straightConnector1">
                <a:avLst/>
              </a:prstGeom>
              <a:noFill/>
              <a:ln w="25400">
                <a:solidFill>
                  <a:srgbClr val="1866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22"/>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departures</a:t>
                </a:r>
              </a:p>
            </p:txBody>
          </p:sp>
          <p:sp>
            <p:nvSpPr>
              <p:cNvPr id="65" name="TextBox 23"/>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 (server)</a:t>
                </a:r>
              </a:p>
            </p:txBody>
          </p:sp>
          <p:cxnSp>
            <p:nvCxnSpPr>
              <p:cNvPr id="66" name="Straight Arrow Connector 52"/>
              <p:cNvCxnSpPr>
                <a:cxnSpLocks noChangeShapeType="1"/>
                <a:stCxn id="69" idx="3"/>
                <a:endCxn id="59" idx="2"/>
              </p:cNvCxnSpPr>
              <p:nvPr/>
            </p:nvCxnSpPr>
            <p:spPr bwMode="auto">
              <a:xfrm>
                <a:off x="2407886" y="5140276"/>
                <a:ext cx="443251" cy="1239"/>
              </a:xfrm>
              <a:prstGeom prst="straightConnector1">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queue</a:t>
                </a:r>
              </a:p>
            </p:txBody>
          </p:sp>
        </p:grpSp>
        <p:sp>
          <p:nvSpPr>
            <p:cNvPr id="57" name="TextBox 56"/>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sp>
        <p:nvSpPr>
          <p:cNvPr id="28"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6551" y="1251379"/>
            <a:ext cx="6185264" cy="3367860"/>
          </a:xfrm>
        </p:spPr>
        <p:txBody>
          <a:bodyPr>
            <a:noAutofit/>
          </a:bodyPr>
          <a:lstStyle/>
          <a:p>
            <a:pPr>
              <a:buNone/>
            </a:pPr>
            <a:r>
              <a:rPr lang="en-US" altLang="en-US" i="1" dirty="0">
                <a:solidFill>
                  <a:srgbClr val="CC0000"/>
                </a:solidFill>
                <a:latin typeface="Times New Roman" panose="02020603050405020304" pitchFamily="18" charset="0"/>
                <a:cs typeface="Times New Roman" panose="02020603050405020304" pitchFamily="18" charset="0"/>
              </a:rPr>
              <a:t>Priority scheduling</a:t>
            </a:r>
          </a:p>
          <a:p>
            <a:pPr>
              <a:buNone/>
            </a:pPr>
            <a:r>
              <a:rPr lang="zh-CN" altLang="en-US" i="1" dirty="0">
                <a:solidFill>
                  <a:srgbClr val="CC0000"/>
                </a:solidFill>
                <a:latin typeface="Times New Roman" panose="02020603050405020304" pitchFamily="18" charset="0"/>
                <a:cs typeface="Times New Roman" panose="02020603050405020304" pitchFamily="18" charset="0"/>
              </a:rPr>
              <a:t>优先权排队</a:t>
            </a:r>
            <a:r>
              <a:rPr lang="en-US" altLang="en-US" i="1" dirty="0">
                <a:solidFill>
                  <a:srgbClr val="CC0000"/>
                </a:solidFill>
                <a:latin typeface="Times New Roman" panose="02020603050405020304" pitchFamily="18" charset="0"/>
                <a:cs typeface="Times New Roman" panose="02020603050405020304" pitchFamily="18" charset="0"/>
              </a:rPr>
              <a:t>: </a:t>
            </a:r>
          </a:p>
          <a:p>
            <a:pPr marL="516255" indent="-278130"/>
            <a:r>
              <a:rPr lang="zh-CN" altLang="en-US" dirty="0">
                <a:latin typeface="Times New Roman" panose="02020603050405020304" pitchFamily="18" charset="0"/>
                <a:cs typeface="Times New Roman" panose="02020603050405020304" pitchFamily="18" charset="0"/>
              </a:rPr>
              <a:t>到达输出链路的分组被</a:t>
            </a:r>
            <a:r>
              <a:rPr lang="zh-CN" altLang="en-US" b="1" u="sng" dirty="0">
                <a:latin typeface="Times New Roman" panose="02020603050405020304" pitchFamily="18" charset="0"/>
                <a:cs typeface="Times New Roman" panose="02020603050405020304" pitchFamily="18" charset="0"/>
              </a:rPr>
              <a:t>分类</a:t>
            </a:r>
            <a:r>
              <a:rPr lang="zh-CN" altLang="en-US" dirty="0">
                <a:latin typeface="Times New Roman" panose="02020603050405020304" pitchFamily="18" charset="0"/>
                <a:cs typeface="Times New Roman" panose="02020603050405020304" pitchFamily="18" charset="0"/>
              </a:rPr>
              <a:t>放入输出队列中的优先权类</a:t>
            </a:r>
            <a:endParaRPr lang="en-US" altLang="en-US" dirty="0">
              <a:latin typeface="Times New Roman" panose="02020603050405020304" pitchFamily="18" charset="0"/>
              <a:cs typeface="Times New Roman" panose="02020603050405020304" pitchFamily="18" charset="0"/>
            </a:endParaRPr>
          </a:p>
          <a:p>
            <a:pPr marL="805180" lvl="1" indent="-224155"/>
            <a:r>
              <a:rPr lang="zh-CN" altLang="en-US" dirty="0">
                <a:latin typeface="Times New Roman" panose="02020603050405020304" pitchFamily="18" charset="0"/>
                <a:cs typeface="Times New Roman" panose="02020603050405020304" pitchFamily="18" charset="0"/>
              </a:rPr>
              <a:t>网络操作员可配置一个队列，携带</a:t>
            </a:r>
            <a:r>
              <a:rPr lang="zh-CN" altLang="en-US" b="1" u="sng" dirty="0">
                <a:latin typeface="Times New Roman" panose="02020603050405020304" pitchFamily="18" charset="0"/>
                <a:cs typeface="Times New Roman" panose="02020603050405020304" pitchFamily="18" charset="0"/>
              </a:rPr>
              <a:t>网络管理信息</a:t>
            </a:r>
            <a:r>
              <a:rPr lang="zh-CN" altLang="en-US" dirty="0">
                <a:latin typeface="Times New Roman" panose="02020603050405020304" pitchFamily="18" charset="0"/>
                <a:cs typeface="Times New Roman" panose="02020603050405020304" pitchFamily="18" charset="0"/>
              </a:rPr>
              <a:t>的分组获得高优先权</a:t>
            </a:r>
            <a:endParaRPr lang="en-US" altLang="zh-CN" dirty="0">
              <a:latin typeface="Times New Roman" panose="02020603050405020304" pitchFamily="18" charset="0"/>
              <a:cs typeface="Times New Roman" panose="02020603050405020304" pitchFamily="18" charset="0"/>
            </a:endParaRPr>
          </a:p>
          <a:p>
            <a:pPr marL="805180" lvl="1" indent="-224155"/>
            <a:r>
              <a:rPr lang="zh-CN" altLang="en-US" b="1" u="sng" dirty="0">
                <a:latin typeface="Times New Roman" panose="02020603050405020304" pitchFamily="18" charset="0"/>
                <a:cs typeface="Times New Roman" panose="02020603050405020304" pitchFamily="18" charset="0"/>
              </a:rPr>
              <a:t>实时分组</a:t>
            </a:r>
            <a:r>
              <a:rPr lang="zh-CN" altLang="en-US" dirty="0">
                <a:latin typeface="Times New Roman" panose="02020603050405020304" pitchFamily="18" charset="0"/>
                <a:cs typeface="Times New Roman" panose="02020603050405020304" pitchFamily="18" charset="0"/>
              </a:rPr>
              <a:t>可能获得超过</a:t>
            </a:r>
            <a:r>
              <a:rPr lang="zh-CN" altLang="en-US" b="1" u="sng" dirty="0">
                <a:latin typeface="Times New Roman" panose="02020603050405020304" pitchFamily="18" charset="0"/>
                <a:cs typeface="Times New Roman" panose="02020603050405020304" pitchFamily="18" charset="0"/>
              </a:rPr>
              <a:t>非实时分组</a:t>
            </a:r>
            <a:r>
              <a:rPr lang="zh-CN" altLang="en-US" dirty="0">
                <a:latin typeface="Times New Roman" panose="02020603050405020304" pitchFamily="18" charset="0"/>
                <a:cs typeface="Times New Roman" panose="02020603050405020304" pitchFamily="18" charset="0"/>
              </a:rPr>
              <a:t>的优先权</a:t>
            </a:r>
            <a:endParaRPr lang="en-US" altLang="zh-CN" dirty="0">
              <a:latin typeface="Times New Roman" panose="02020603050405020304" pitchFamily="18" charset="0"/>
              <a:cs typeface="Times New Roman" panose="02020603050405020304" pitchFamily="18" charset="0"/>
            </a:endParaRPr>
          </a:p>
          <a:p>
            <a:pPr marL="805180" lvl="1" indent="-224155"/>
            <a:r>
              <a:rPr lang="zh-CN" altLang="en-US" dirty="0">
                <a:latin typeface="Times New Roman" panose="02020603050405020304" pitchFamily="18" charset="0"/>
                <a:cs typeface="Times New Roman" panose="02020603050405020304" pitchFamily="18" charset="0"/>
              </a:rPr>
              <a:t>任何</a:t>
            </a:r>
            <a:r>
              <a:rPr lang="zh-CN" altLang="en-US" b="1" u="sng" dirty="0">
                <a:latin typeface="Times New Roman" panose="02020603050405020304" pitchFamily="18" charset="0"/>
                <a:cs typeface="Times New Roman" panose="02020603050405020304" pitchFamily="18" charset="0"/>
              </a:rPr>
              <a:t>首部字段</a:t>
            </a:r>
            <a:r>
              <a:rPr lang="zh-CN" altLang="en-US" dirty="0">
                <a:latin typeface="Times New Roman" panose="02020603050405020304" pitchFamily="18" charset="0"/>
                <a:cs typeface="Times New Roman" panose="02020603050405020304" pitchFamily="18" charset="0"/>
              </a:rPr>
              <a:t>可用于分类</a:t>
            </a:r>
            <a:endParaRPr lang="en-US" altLang="en-US"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838200" y="311144"/>
            <a:ext cx="10515600" cy="894622"/>
          </a:xfrm>
        </p:spPr>
        <p:txBody>
          <a:bodyPr/>
          <a:lstStyle/>
          <a:p>
            <a:r>
              <a:rPr lang="zh-CN" altLang="en-US" dirty="0"/>
              <a:t>分组调度</a:t>
            </a:r>
            <a:endParaRPr lang="en-US" dirty="0"/>
          </a:p>
        </p:txBody>
      </p:sp>
      <p:grpSp>
        <p:nvGrpSpPr>
          <p:cNvPr id="172" name="Group 25"/>
          <p:cNvGrpSpPr/>
          <p:nvPr/>
        </p:nvGrpSpPr>
        <p:grpSpPr bwMode="auto">
          <a:xfrm>
            <a:off x="8435655" y="2539998"/>
            <a:ext cx="932498" cy="580347"/>
            <a:chOff x="1670312" y="2557567"/>
            <a:chExt cx="932470" cy="580220"/>
          </a:xfrm>
        </p:grpSpPr>
        <p:sp>
          <p:nvSpPr>
            <p:cNvPr id="187" name="Rectangle 186"/>
            <p:cNvSpPr/>
            <p:nvPr/>
          </p:nvSpPr>
          <p:spPr>
            <a:xfrm>
              <a:off x="2254738" y="2557567"/>
              <a:ext cx="348044" cy="580220"/>
            </a:xfrm>
            <a:prstGeom prst="rect">
              <a:avLst/>
            </a:prstGeom>
            <a:solidFill>
              <a:srgbClr val="00B050"/>
            </a:solidFill>
            <a:ln w="15875">
              <a:noFill/>
            </a:ln>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S PGothic" panose="020B0600070205080204" pitchFamily="34" charset="-128"/>
              </a:endParaRPr>
            </a:p>
          </p:txBody>
        </p:sp>
        <p:grpSp>
          <p:nvGrpSpPr>
            <p:cNvPr id="186" name="Group 39"/>
            <p:cNvGrpSpPr/>
            <p:nvPr/>
          </p:nvGrpSpPr>
          <p:grpSpPr bwMode="auto">
            <a:xfrm>
              <a:off x="1670312" y="2562997"/>
              <a:ext cx="929822" cy="565219"/>
              <a:chOff x="1670312" y="2562997"/>
              <a:chExt cx="929822" cy="565219"/>
            </a:xfrm>
          </p:grpSpPr>
          <p:sp>
            <p:nvSpPr>
              <p:cNvPr id="188" name="Rectangle 41"/>
              <p:cNvSpPr>
                <a:spLocks noChangeArrowheads="1"/>
              </p:cNvSpPr>
              <p:nvPr/>
            </p:nvSpPr>
            <p:spPr bwMode="auto">
              <a:xfrm>
                <a:off x="1670312" y="2562997"/>
                <a:ext cx="929822" cy="563157"/>
              </a:xfrm>
              <a:prstGeom prst="rect">
                <a:avLst/>
              </a:prstGeom>
              <a:noFill/>
              <a:ln w="19050">
                <a:solidFill>
                  <a:srgbClr val="000000"/>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89" name="Straight Connector 42"/>
              <p:cNvCxnSpPr>
                <a:cxnSpLocks noChangeShapeType="1"/>
              </p:cNvCxnSpPr>
              <p:nvPr/>
            </p:nvCxnSpPr>
            <p:spPr bwMode="auto">
              <a:xfrm flipH="1">
                <a:off x="1786358" y="2567533"/>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0" name="Straight Connector 43"/>
              <p:cNvCxnSpPr>
                <a:cxnSpLocks noChangeShapeType="1"/>
              </p:cNvCxnSpPr>
              <p:nvPr/>
            </p:nvCxnSpPr>
            <p:spPr bwMode="auto">
              <a:xfrm flipH="1">
                <a:off x="1911544" y="2566974"/>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Straight Connector 44"/>
              <p:cNvCxnSpPr>
                <a:cxnSpLocks noChangeShapeType="1"/>
              </p:cNvCxnSpPr>
              <p:nvPr/>
            </p:nvCxnSpPr>
            <p:spPr bwMode="auto">
              <a:xfrm flipH="1">
                <a:off x="2027659" y="2570323"/>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Straight Connector 45"/>
              <p:cNvCxnSpPr>
                <a:cxnSpLocks noChangeShapeType="1"/>
              </p:cNvCxnSpPr>
              <p:nvPr/>
            </p:nvCxnSpPr>
            <p:spPr bwMode="auto">
              <a:xfrm flipH="1">
                <a:off x="2134843" y="2564600"/>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Straight Connector 46"/>
              <p:cNvCxnSpPr>
                <a:cxnSpLocks noChangeShapeType="1"/>
              </p:cNvCxnSpPr>
              <p:nvPr/>
            </p:nvCxnSpPr>
            <p:spPr bwMode="auto">
              <a:xfrm flipH="1">
                <a:off x="2244397" y="2566693"/>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Straight Connector 47"/>
              <p:cNvCxnSpPr>
                <a:cxnSpLocks noChangeShapeType="1"/>
              </p:cNvCxnSpPr>
              <p:nvPr/>
            </p:nvCxnSpPr>
            <p:spPr bwMode="auto">
              <a:xfrm flipH="1">
                <a:off x="2365675" y="2568786"/>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Straight Connector 48"/>
              <p:cNvCxnSpPr>
                <a:cxnSpLocks noChangeShapeType="1"/>
              </p:cNvCxnSpPr>
              <p:nvPr/>
            </p:nvCxnSpPr>
            <p:spPr bwMode="auto">
              <a:xfrm flipH="1">
                <a:off x="2483045" y="2566971"/>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73" name="Group 26"/>
          <p:cNvGrpSpPr/>
          <p:nvPr/>
        </p:nvGrpSpPr>
        <p:grpSpPr bwMode="auto">
          <a:xfrm>
            <a:off x="8402535" y="1868555"/>
            <a:ext cx="940346" cy="566869"/>
            <a:chOff x="1670312" y="2561471"/>
            <a:chExt cx="940317" cy="566745"/>
          </a:xfrm>
          <a:effectLst>
            <a:outerShdw blurRad="50800" dist="38100" dir="2700000" algn="tl" rotWithShape="0">
              <a:prstClr val="black">
                <a:alpha val="40000"/>
              </a:prstClr>
            </a:outerShdw>
          </a:effectLst>
        </p:grpSpPr>
        <p:sp>
          <p:nvSpPr>
            <p:cNvPr id="177" name="Rectangle 30"/>
            <p:cNvSpPr>
              <a:spLocks noChangeArrowheads="1"/>
            </p:cNvSpPr>
            <p:nvPr/>
          </p:nvSpPr>
          <p:spPr bwMode="auto">
            <a:xfrm>
              <a:off x="1916862" y="2561471"/>
              <a:ext cx="693767" cy="561283"/>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76" name="Group 29"/>
            <p:cNvGrpSpPr/>
            <p:nvPr/>
          </p:nvGrpSpPr>
          <p:grpSpPr bwMode="auto">
            <a:xfrm>
              <a:off x="1670312" y="2562997"/>
              <a:ext cx="929822" cy="565219"/>
              <a:chOff x="1670312" y="2562997"/>
              <a:chExt cx="929822" cy="565219"/>
            </a:xfrm>
          </p:grpSpPr>
          <p:sp>
            <p:nvSpPr>
              <p:cNvPr id="178" name="Rectangle 31"/>
              <p:cNvSpPr>
                <a:spLocks noChangeArrowheads="1"/>
              </p:cNvSpPr>
              <p:nvPr/>
            </p:nvSpPr>
            <p:spPr bwMode="auto">
              <a:xfrm>
                <a:off x="1670312" y="2562997"/>
                <a:ext cx="929822" cy="563157"/>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79" name="Straight Connector 32"/>
              <p:cNvCxnSpPr>
                <a:cxnSpLocks noChangeShapeType="1"/>
              </p:cNvCxnSpPr>
              <p:nvPr/>
            </p:nvCxnSpPr>
            <p:spPr bwMode="auto">
              <a:xfrm flipH="1">
                <a:off x="1786358" y="2567533"/>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0" name="Straight Connector 33"/>
              <p:cNvCxnSpPr>
                <a:cxnSpLocks noChangeShapeType="1"/>
              </p:cNvCxnSpPr>
              <p:nvPr/>
            </p:nvCxnSpPr>
            <p:spPr bwMode="auto">
              <a:xfrm flipH="1">
                <a:off x="1911544" y="2566974"/>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 name="Straight Connector 34"/>
              <p:cNvCxnSpPr>
                <a:cxnSpLocks noChangeShapeType="1"/>
              </p:cNvCxnSpPr>
              <p:nvPr/>
            </p:nvCxnSpPr>
            <p:spPr bwMode="auto">
              <a:xfrm flipH="1">
                <a:off x="2027659" y="2570323"/>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Straight Connector 35"/>
              <p:cNvCxnSpPr>
                <a:cxnSpLocks noChangeShapeType="1"/>
              </p:cNvCxnSpPr>
              <p:nvPr/>
            </p:nvCxnSpPr>
            <p:spPr bwMode="auto">
              <a:xfrm flipH="1">
                <a:off x="2134843" y="2564600"/>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3" name="Straight Connector 36"/>
              <p:cNvCxnSpPr>
                <a:cxnSpLocks noChangeShapeType="1"/>
              </p:cNvCxnSpPr>
              <p:nvPr/>
            </p:nvCxnSpPr>
            <p:spPr bwMode="auto">
              <a:xfrm flipH="1">
                <a:off x="2244397" y="2566693"/>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Connector 37"/>
              <p:cNvCxnSpPr>
                <a:cxnSpLocks noChangeShapeType="1"/>
              </p:cNvCxnSpPr>
              <p:nvPr/>
            </p:nvCxnSpPr>
            <p:spPr bwMode="auto">
              <a:xfrm flipH="1">
                <a:off x="2365675" y="2568786"/>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Connector 38"/>
              <p:cNvCxnSpPr>
                <a:cxnSpLocks noChangeShapeType="1"/>
              </p:cNvCxnSpPr>
              <p:nvPr/>
            </p:nvCxnSpPr>
            <p:spPr bwMode="auto">
              <a:xfrm flipH="1">
                <a:off x="2483045" y="2566971"/>
                <a:ext cx="4536" cy="557893"/>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74" name="Isosceles Triangle 27"/>
          <p:cNvSpPr>
            <a:spLocks noChangeArrowheads="1"/>
          </p:cNvSpPr>
          <p:nvPr/>
        </p:nvSpPr>
        <p:spPr bwMode="auto">
          <a:xfrm rot="5400000">
            <a:off x="7601944" y="2250962"/>
            <a:ext cx="575153" cy="430249"/>
          </a:xfrm>
          <a:prstGeom prst="triangle">
            <a:avLst>
              <a:gd name="adj" fmla="val 50000"/>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5" name="Oval 28"/>
          <p:cNvSpPr>
            <a:spLocks noChangeArrowheads="1"/>
          </p:cNvSpPr>
          <p:nvPr/>
        </p:nvSpPr>
        <p:spPr bwMode="auto">
          <a:xfrm>
            <a:off x="9472762" y="2171496"/>
            <a:ext cx="632958" cy="628951"/>
          </a:xfrm>
          <a:prstGeom prst="ellipse">
            <a:avLst/>
          </a:prstGeom>
          <a:solidFill>
            <a:schemeClr val="bg1"/>
          </a:solidFill>
          <a:ln w="19050">
            <a:solidFill>
              <a:srgbClr val="000000"/>
            </a:solidFill>
            <a:rou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57" name="Straight Arrow Connector 10"/>
          <p:cNvCxnSpPr>
            <a:cxnSpLocks noChangeShapeType="1"/>
            <a:stCxn id="174" idx="0"/>
            <a:endCxn id="178" idx="1"/>
          </p:cNvCxnSpPr>
          <p:nvPr/>
        </p:nvCxnSpPr>
        <p:spPr bwMode="auto">
          <a:xfrm flipV="1">
            <a:off x="8104645" y="2151723"/>
            <a:ext cx="297890" cy="314364"/>
          </a:xfrm>
          <a:prstGeom prst="straightConnector1">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Arrow Connector 11"/>
          <p:cNvCxnSpPr>
            <a:cxnSpLocks noChangeShapeType="1"/>
            <a:stCxn id="174" idx="0"/>
            <a:endCxn id="188" idx="1"/>
          </p:cNvCxnSpPr>
          <p:nvPr/>
        </p:nvCxnSpPr>
        <p:spPr bwMode="auto">
          <a:xfrm>
            <a:off x="8104645" y="2466087"/>
            <a:ext cx="331010" cy="360983"/>
          </a:xfrm>
          <a:prstGeom prst="straightConnector1">
            <a:avLst/>
          </a:prstGeom>
          <a:noFill/>
          <a:ln w="1905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Straight Arrow Connector 14"/>
          <p:cNvCxnSpPr>
            <a:cxnSpLocks noChangeShapeType="1"/>
            <a:endCxn id="175" idx="1"/>
          </p:cNvCxnSpPr>
          <p:nvPr/>
        </p:nvCxnSpPr>
        <p:spPr bwMode="auto">
          <a:xfrm>
            <a:off x="9341082" y="2139198"/>
            <a:ext cx="224375" cy="124406"/>
          </a:xfrm>
          <a:prstGeom prst="straightConnector1">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Straight Arrow Connector 15"/>
          <p:cNvCxnSpPr>
            <a:cxnSpLocks noChangeShapeType="1"/>
          </p:cNvCxnSpPr>
          <p:nvPr/>
        </p:nvCxnSpPr>
        <p:spPr bwMode="auto">
          <a:xfrm flipV="1">
            <a:off x="9364554" y="2686901"/>
            <a:ext cx="185647" cy="157163"/>
          </a:xfrm>
          <a:prstGeom prst="straightConnector1">
            <a:avLst/>
          </a:prstGeom>
          <a:noFill/>
          <a:ln w="1905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Straight Arrow Connector 16"/>
          <p:cNvCxnSpPr>
            <a:cxnSpLocks noChangeShapeType="1"/>
          </p:cNvCxnSpPr>
          <p:nvPr/>
        </p:nvCxnSpPr>
        <p:spPr bwMode="auto">
          <a:xfrm>
            <a:off x="10101254" y="2497723"/>
            <a:ext cx="390980" cy="1168"/>
          </a:xfrm>
          <a:prstGeom prst="straightConnector1">
            <a:avLst/>
          </a:prstGeom>
          <a:noFill/>
          <a:ln w="1905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 name="TextBox 17"/>
          <p:cNvSpPr txBox="1">
            <a:spLocks noChangeArrowheads="1"/>
          </p:cNvSpPr>
          <p:nvPr/>
        </p:nvSpPr>
        <p:spPr bwMode="auto">
          <a:xfrm>
            <a:off x="7902013" y="1532962"/>
            <a:ext cx="16562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high priority queue</a:t>
            </a:r>
          </a:p>
        </p:txBody>
      </p:sp>
      <p:sp>
        <p:nvSpPr>
          <p:cNvPr id="165" name="TextBox 18"/>
          <p:cNvSpPr txBox="1">
            <a:spLocks noChangeArrowheads="1"/>
          </p:cNvSpPr>
          <p:nvPr/>
        </p:nvSpPr>
        <p:spPr bwMode="auto">
          <a:xfrm>
            <a:off x="7997776" y="3161687"/>
            <a:ext cx="15872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low priority queue</a:t>
            </a:r>
          </a:p>
        </p:txBody>
      </p:sp>
      <p:sp>
        <p:nvSpPr>
          <p:cNvPr id="166" name="TextBox 19"/>
          <p:cNvSpPr txBox="1">
            <a:spLocks noChangeArrowheads="1"/>
          </p:cNvSpPr>
          <p:nvPr/>
        </p:nvSpPr>
        <p:spPr bwMode="auto">
          <a:xfrm>
            <a:off x="6916660" y="2012062"/>
            <a:ext cx="763273"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arrivals</a:t>
            </a:r>
          </a:p>
        </p:txBody>
      </p:sp>
      <p:sp>
        <p:nvSpPr>
          <p:cNvPr id="167" name="TextBox 20"/>
          <p:cNvSpPr txBox="1">
            <a:spLocks noChangeArrowheads="1"/>
          </p:cNvSpPr>
          <p:nvPr/>
        </p:nvSpPr>
        <p:spPr bwMode="auto">
          <a:xfrm>
            <a:off x="7443654" y="2744465"/>
            <a:ext cx="787419"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classify</a:t>
            </a:r>
          </a:p>
        </p:txBody>
      </p:sp>
      <p:sp>
        <p:nvSpPr>
          <p:cNvPr id="170" name="TextBox 23"/>
          <p:cNvSpPr txBox="1">
            <a:spLocks noChangeArrowheads="1"/>
          </p:cNvSpPr>
          <p:nvPr/>
        </p:nvSpPr>
        <p:spPr bwMode="auto">
          <a:xfrm>
            <a:off x="10247672" y="2765634"/>
            <a:ext cx="1043018"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departures</a:t>
            </a:r>
          </a:p>
        </p:txBody>
      </p:sp>
      <p:sp>
        <p:nvSpPr>
          <p:cNvPr id="171" name="TextBox 24"/>
          <p:cNvSpPr txBox="1">
            <a:spLocks noChangeArrowheads="1"/>
          </p:cNvSpPr>
          <p:nvPr/>
        </p:nvSpPr>
        <p:spPr bwMode="auto">
          <a:xfrm>
            <a:off x="9575698" y="2771503"/>
            <a:ext cx="4539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link</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 </a:t>
            </a:r>
          </a:p>
        </p:txBody>
      </p:sp>
      <p:grpSp>
        <p:nvGrpSpPr>
          <p:cNvPr id="198" name="Group 197"/>
          <p:cNvGrpSpPr/>
          <p:nvPr/>
        </p:nvGrpSpPr>
        <p:grpSpPr bwMode="auto">
          <a:xfrm>
            <a:off x="7832648" y="4587146"/>
            <a:ext cx="347662" cy="754063"/>
            <a:chOff x="2797204" y="2989241"/>
            <a:chExt cx="347099" cy="755477"/>
          </a:xfrm>
        </p:grpSpPr>
        <p:sp>
          <p:nvSpPr>
            <p:cNvPr id="199" name="Rectangle 52"/>
            <p:cNvSpPr>
              <a:spLocks noChangeArrowheads="1"/>
            </p:cNvSpPr>
            <p:nvPr/>
          </p:nvSpPr>
          <p:spPr bwMode="auto">
            <a:xfrm>
              <a:off x="2797204" y="2989241"/>
              <a:ext cx="347099" cy="755477"/>
            </a:xfrm>
            <a:prstGeom prst="rect">
              <a:avLst/>
            </a:prstGeom>
            <a:solidFill>
              <a:srgbClr val="FF0000"/>
            </a:solidFill>
            <a:ln w="15875">
              <a:solidFill>
                <a:srgbClr val="000000"/>
              </a:solidFill>
              <a:miter lim="800000"/>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00" name="Group 53"/>
            <p:cNvGrpSpPr/>
            <p:nvPr/>
          </p:nvGrpSpPr>
          <p:grpSpPr bwMode="auto">
            <a:xfrm>
              <a:off x="2821701" y="3197503"/>
              <a:ext cx="298780" cy="338554"/>
              <a:chOff x="2821701" y="3197503"/>
              <a:chExt cx="298780" cy="338554"/>
            </a:xfrm>
          </p:grpSpPr>
          <p:sp>
            <p:nvSpPr>
              <p:cNvPr id="201" name="Oval 54"/>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2" name="TextBox 5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grpSp>
      </p:grpSp>
      <p:grpSp>
        <p:nvGrpSpPr>
          <p:cNvPr id="203" name="Group 202"/>
          <p:cNvGrpSpPr/>
          <p:nvPr/>
        </p:nvGrpSpPr>
        <p:grpSpPr bwMode="auto">
          <a:xfrm>
            <a:off x="8181898" y="4591909"/>
            <a:ext cx="346075" cy="755650"/>
            <a:chOff x="2797204" y="2989241"/>
            <a:chExt cx="347099" cy="755477"/>
          </a:xfrm>
        </p:grpSpPr>
        <p:sp>
          <p:nvSpPr>
            <p:cNvPr id="204" name="Rectangle 57"/>
            <p:cNvSpPr>
              <a:spLocks noChangeArrowheads="1"/>
            </p:cNvSpPr>
            <p:nvPr/>
          </p:nvSpPr>
          <p:spPr bwMode="auto">
            <a:xfrm>
              <a:off x="2797204" y="2989241"/>
              <a:ext cx="347099" cy="755477"/>
            </a:xfrm>
            <a:prstGeom prst="rect">
              <a:avLst/>
            </a:prstGeom>
            <a:solidFill>
              <a:srgbClr val="FF0000"/>
            </a:solidFill>
            <a:ln w="15875">
              <a:solidFill>
                <a:srgbClr val="000000"/>
              </a:solidFill>
              <a:miter lim="800000"/>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05" name="Group 58"/>
            <p:cNvGrpSpPr/>
            <p:nvPr/>
          </p:nvGrpSpPr>
          <p:grpSpPr bwMode="auto">
            <a:xfrm>
              <a:off x="2821701" y="3197503"/>
              <a:ext cx="298780" cy="338554"/>
              <a:chOff x="2821701" y="3197503"/>
              <a:chExt cx="298780" cy="338554"/>
            </a:xfrm>
          </p:grpSpPr>
          <p:sp>
            <p:nvSpPr>
              <p:cNvPr id="206" name="Oval 59"/>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7" name="TextBox 6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grpSp>
      </p:grpSp>
      <p:grpSp>
        <p:nvGrpSpPr>
          <p:cNvPr id="208" name="Group 207"/>
          <p:cNvGrpSpPr/>
          <p:nvPr/>
        </p:nvGrpSpPr>
        <p:grpSpPr bwMode="auto">
          <a:xfrm>
            <a:off x="8532735" y="4587146"/>
            <a:ext cx="346075" cy="755650"/>
            <a:chOff x="997686" y="3954289"/>
            <a:chExt cx="347099" cy="755477"/>
          </a:xfrm>
        </p:grpSpPr>
        <p:sp>
          <p:nvSpPr>
            <p:cNvPr id="209" name="Rectangle 62"/>
            <p:cNvSpPr>
              <a:spLocks noChangeArrowheads="1"/>
            </p:cNvSpPr>
            <p:nvPr/>
          </p:nvSpPr>
          <p:spPr bwMode="auto">
            <a:xfrm>
              <a:off x="997686" y="3954289"/>
              <a:ext cx="347099" cy="755477"/>
            </a:xfrm>
            <a:prstGeom prst="rect">
              <a:avLst/>
            </a:prstGeom>
            <a:solidFill>
              <a:srgbClr val="00B050"/>
            </a:solidFill>
            <a:ln w="15875">
              <a:solidFill>
                <a:srgbClr val="000000"/>
              </a:solidFill>
              <a:miter lim="800000"/>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10" name="Group 63"/>
            <p:cNvGrpSpPr/>
            <p:nvPr/>
          </p:nvGrpSpPr>
          <p:grpSpPr bwMode="auto">
            <a:xfrm>
              <a:off x="1022183" y="4162551"/>
              <a:ext cx="298780" cy="338554"/>
              <a:chOff x="2821701" y="3197503"/>
              <a:chExt cx="298780" cy="338554"/>
            </a:xfrm>
          </p:grpSpPr>
          <p:sp>
            <p:nvSpPr>
              <p:cNvPr id="211" name="Oval 64"/>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12" name="TextBox 6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grpSp>
      </p:grpSp>
      <p:grpSp>
        <p:nvGrpSpPr>
          <p:cNvPr id="213" name="Group 212"/>
          <p:cNvGrpSpPr/>
          <p:nvPr/>
        </p:nvGrpSpPr>
        <p:grpSpPr bwMode="auto">
          <a:xfrm>
            <a:off x="8888335" y="4585559"/>
            <a:ext cx="347663" cy="754062"/>
            <a:chOff x="2797204" y="2989241"/>
            <a:chExt cx="347099" cy="755477"/>
          </a:xfrm>
        </p:grpSpPr>
        <p:sp>
          <p:nvSpPr>
            <p:cNvPr id="214" name="Rectangle 67"/>
            <p:cNvSpPr>
              <a:spLocks noChangeArrowheads="1"/>
            </p:cNvSpPr>
            <p:nvPr/>
          </p:nvSpPr>
          <p:spPr bwMode="auto">
            <a:xfrm>
              <a:off x="2797204" y="2989241"/>
              <a:ext cx="347099" cy="755477"/>
            </a:xfrm>
            <a:prstGeom prst="rect">
              <a:avLst/>
            </a:prstGeom>
            <a:solidFill>
              <a:srgbClr val="FF0000"/>
            </a:solidFill>
            <a:ln w="15875">
              <a:solidFill>
                <a:srgbClr val="000000"/>
              </a:solidFill>
              <a:miter lim="800000"/>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15" name="Group 68"/>
            <p:cNvGrpSpPr/>
            <p:nvPr/>
          </p:nvGrpSpPr>
          <p:grpSpPr bwMode="auto">
            <a:xfrm>
              <a:off x="2821701" y="3197503"/>
              <a:ext cx="298780" cy="338554"/>
              <a:chOff x="2821701" y="3197503"/>
              <a:chExt cx="298780" cy="338554"/>
            </a:xfrm>
          </p:grpSpPr>
          <p:sp>
            <p:nvSpPr>
              <p:cNvPr id="216" name="Oval 69"/>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17" name="TextBox 7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grpSp>
      </p:grpSp>
      <p:grpSp>
        <p:nvGrpSpPr>
          <p:cNvPr id="218" name="Group 217"/>
          <p:cNvGrpSpPr/>
          <p:nvPr/>
        </p:nvGrpSpPr>
        <p:grpSpPr bwMode="auto">
          <a:xfrm>
            <a:off x="9950373" y="4593496"/>
            <a:ext cx="347662" cy="755650"/>
            <a:chOff x="997686" y="3954289"/>
            <a:chExt cx="347099" cy="755477"/>
          </a:xfrm>
        </p:grpSpPr>
        <p:sp>
          <p:nvSpPr>
            <p:cNvPr id="219" name="Rectangle 72"/>
            <p:cNvSpPr>
              <a:spLocks noChangeArrowheads="1"/>
            </p:cNvSpPr>
            <p:nvPr/>
          </p:nvSpPr>
          <p:spPr bwMode="auto">
            <a:xfrm>
              <a:off x="997686" y="3954289"/>
              <a:ext cx="347099" cy="755477"/>
            </a:xfrm>
            <a:prstGeom prst="rect">
              <a:avLst/>
            </a:prstGeom>
            <a:solidFill>
              <a:srgbClr val="00B050"/>
            </a:solidFill>
            <a:ln w="15875">
              <a:solidFill>
                <a:srgbClr val="000000"/>
              </a:solidFill>
              <a:miter lim="800000"/>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20" name="Group 73"/>
            <p:cNvGrpSpPr/>
            <p:nvPr/>
          </p:nvGrpSpPr>
          <p:grpSpPr bwMode="auto">
            <a:xfrm>
              <a:off x="1022183" y="4162551"/>
              <a:ext cx="298780" cy="338554"/>
              <a:chOff x="2821701" y="3197503"/>
              <a:chExt cx="298780" cy="338554"/>
            </a:xfrm>
          </p:grpSpPr>
          <p:sp>
            <p:nvSpPr>
              <p:cNvPr id="221" name="Oval 74"/>
              <p:cNvSpPr>
                <a:spLocks noChangeArrowheads="1"/>
              </p:cNvSpPr>
              <p:nvPr/>
            </p:nvSpPr>
            <p:spPr bwMode="auto">
              <a:xfrm>
                <a:off x="2862541" y="3271013"/>
                <a:ext cx="220510" cy="200099"/>
              </a:xfrm>
              <a:prstGeom prst="ellipse">
                <a:avLst/>
              </a:prstGeom>
              <a:solidFill>
                <a:srgbClr val="FFFFFF"/>
              </a:solidFill>
              <a:ln>
                <a:noFill/>
              </a:ln>
              <a:extLst>
                <a:ext uri="{91240B29-F687-4F45-9708-019B960494DF}">
                  <a14:hiddenLine xmlns:a14="http://schemas.microsoft.com/office/drawing/2010/main" w="1587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22" name="TextBox 7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5</a:t>
                </a:r>
              </a:p>
            </p:txBody>
          </p:sp>
        </p:grpSp>
      </p:grpSp>
      <p:grpSp>
        <p:nvGrpSpPr>
          <p:cNvPr id="18" name="Group 17"/>
          <p:cNvGrpSpPr/>
          <p:nvPr/>
        </p:nvGrpSpPr>
        <p:grpSpPr>
          <a:xfrm>
            <a:off x="6976985" y="4182334"/>
            <a:ext cx="3978275" cy="1506537"/>
            <a:chOff x="6976985" y="4182334"/>
            <a:chExt cx="3978275" cy="1506537"/>
          </a:xfrm>
        </p:grpSpPr>
        <p:cxnSp>
          <p:nvCxnSpPr>
            <p:cNvPr id="196" name="Straight Connector 49"/>
            <p:cNvCxnSpPr>
              <a:cxnSpLocks noChangeShapeType="1"/>
            </p:cNvCxnSpPr>
            <p:nvPr/>
          </p:nvCxnSpPr>
          <p:spPr bwMode="auto">
            <a:xfrm>
              <a:off x="7723110" y="4580796"/>
              <a:ext cx="3230563"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Straight Connector 50"/>
            <p:cNvCxnSpPr>
              <a:cxnSpLocks noChangeShapeType="1"/>
            </p:cNvCxnSpPr>
            <p:nvPr/>
          </p:nvCxnSpPr>
          <p:spPr bwMode="auto">
            <a:xfrm>
              <a:off x="7724698" y="5352321"/>
              <a:ext cx="3230562"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3" name="TextBox 126"/>
            <p:cNvSpPr txBox="1">
              <a:spLocks noChangeArrowheads="1"/>
            </p:cNvSpPr>
            <p:nvPr/>
          </p:nvSpPr>
          <p:spPr bwMode="auto">
            <a:xfrm>
              <a:off x="6976985" y="4182334"/>
              <a:ext cx="806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arrivals</a:t>
              </a:r>
            </a:p>
          </p:txBody>
        </p:sp>
        <p:sp>
          <p:nvSpPr>
            <p:cNvPr id="274" name="TextBox 127"/>
            <p:cNvSpPr txBox="1">
              <a:spLocks noChangeArrowheads="1"/>
            </p:cNvSpPr>
            <p:nvPr/>
          </p:nvSpPr>
          <p:spPr bwMode="auto">
            <a:xfrm>
              <a:off x="7000798" y="5380896"/>
              <a:ext cx="1087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departures</a:t>
              </a:r>
            </a:p>
          </p:txBody>
        </p:sp>
        <p:sp>
          <p:nvSpPr>
            <p:cNvPr id="275" name="TextBox 128"/>
            <p:cNvSpPr txBox="1">
              <a:spLocks noChangeArrowheads="1"/>
            </p:cNvSpPr>
            <p:nvPr/>
          </p:nvSpPr>
          <p:spPr bwMode="auto">
            <a:xfrm>
              <a:off x="7023023" y="4687159"/>
              <a:ext cx="8604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275"/>
                </a:lnSpc>
                <a:spcBef>
                  <a:spcPct val="0"/>
                </a:spcBef>
                <a:spcAft>
                  <a:spcPct val="0"/>
                </a:spcAft>
                <a:buClrTx/>
                <a:buSzTx/>
                <a:buFontTx/>
                <a:buNone/>
                <a:defRPr/>
              </a:pPr>
              <a:r>
                <a:rPr kumimoji="0" lang="en-US" altLang="en-US" sz="14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packet in service</a:t>
              </a:r>
            </a:p>
          </p:txBody>
        </p:sp>
      </p:grpSp>
      <p:grpSp>
        <p:nvGrpSpPr>
          <p:cNvPr id="4" name="Group 3"/>
          <p:cNvGrpSpPr/>
          <p:nvPr/>
        </p:nvGrpSpPr>
        <p:grpSpPr>
          <a:xfrm>
            <a:off x="7015641" y="2371233"/>
            <a:ext cx="563235" cy="169985"/>
            <a:chOff x="6268765" y="2496876"/>
            <a:chExt cx="563235" cy="169985"/>
          </a:xfrm>
        </p:grpSpPr>
        <p:cxnSp>
          <p:nvCxnSpPr>
            <p:cNvPr id="125" name="Straight Arrow Connector 124"/>
            <p:cNvCxnSpPr/>
            <p:nvPr/>
          </p:nvCxnSpPr>
          <p:spPr>
            <a:xfrm>
              <a:off x="6268765" y="2496876"/>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6269292" y="2666861"/>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0" name="Group 129"/>
          <p:cNvGrpSpPr/>
          <p:nvPr/>
        </p:nvGrpSpPr>
        <p:grpSpPr>
          <a:xfrm>
            <a:off x="10518514" y="2335168"/>
            <a:ext cx="563235" cy="352190"/>
            <a:chOff x="6268765" y="2496876"/>
            <a:chExt cx="563235" cy="169985"/>
          </a:xfrm>
        </p:grpSpPr>
        <p:cxnSp>
          <p:nvCxnSpPr>
            <p:cNvPr id="131" name="Straight Arrow Connector 130"/>
            <p:cNvCxnSpPr/>
            <p:nvPr/>
          </p:nvCxnSpPr>
          <p:spPr>
            <a:xfrm>
              <a:off x="6268765" y="2496876"/>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6269292" y="2666861"/>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3" name="Content Placeholder 1"/>
          <p:cNvSpPr txBox="1"/>
          <p:nvPr/>
        </p:nvSpPr>
        <p:spPr>
          <a:xfrm>
            <a:off x="229184" y="5455112"/>
            <a:ext cx="6159889" cy="196271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6255" lvl="0" indent="-281305">
              <a:defRPr/>
            </a:pPr>
            <a:r>
              <a:rPr lang="zh-CN" altLang="en-US" dirty="0">
                <a:solidFill>
                  <a:prstClr val="black"/>
                </a:solidFill>
                <a:latin typeface="Times New Roman" panose="02020603050405020304" pitchFamily="18" charset="0"/>
                <a:cs typeface="Times New Roman" panose="02020603050405020304" pitchFamily="18" charset="0"/>
              </a:rPr>
              <a:t>从队列为</a:t>
            </a:r>
            <a:r>
              <a:rPr lang="zh-CN" altLang="en-US" b="1" u="sng" dirty="0">
                <a:solidFill>
                  <a:prstClr val="black"/>
                </a:solidFill>
                <a:latin typeface="Times New Roman" panose="02020603050405020304" pitchFamily="18" charset="0"/>
                <a:cs typeface="Times New Roman" panose="02020603050405020304" pitchFamily="18" charset="0"/>
              </a:rPr>
              <a:t>非空</a:t>
            </a:r>
            <a:r>
              <a:rPr lang="zh-CN" altLang="en-US" dirty="0">
                <a:solidFill>
                  <a:prstClr val="black"/>
                </a:solidFill>
                <a:latin typeface="Times New Roman" panose="02020603050405020304" pitchFamily="18" charset="0"/>
                <a:cs typeface="Times New Roman" panose="02020603050405020304" pitchFamily="18" charset="0"/>
              </a:rPr>
              <a:t>的</a:t>
            </a:r>
            <a:r>
              <a:rPr lang="zh-CN" altLang="en-US" b="1" u="sng" dirty="0">
                <a:solidFill>
                  <a:prstClr val="black"/>
                </a:solidFill>
                <a:latin typeface="Times New Roman" panose="02020603050405020304" pitchFamily="18" charset="0"/>
                <a:cs typeface="Times New Roman" panose="02020603050405020304" pitchFamily="18" charset="0"/>
              </a:rPr>
              <a:t>最高优先权类</a:t>
            </a:r>
            <a:r>
              <a:rPr lang="zh-CN" altLang="en-US" dirty="0">
                <a:solidFill>
                  <a:prstClr val="black"/>
                </a:solidFill>
                <a:latin typeface="Times New Roman" panose="02020603050405020304" pitchFamily="18" charset="0"/>
                <a:cs typeface="Times New Roman" panose="02020603050405020304" pitchFamily="18" charset="0"/>
              </a:rPr>
              <a:t>中传输一个分组</a:t>
            </a:r>
            <a:endParaRPr kumimoji="0" lang="en-US"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05180" lvl="1" indent="-227330">
              <a:defRPr/>
            </a:pPr>
            <a:r>
              <a:rPr lang="zh-CN" altLang="en-US" dirty="0">
                <a:latin typeface="Times New Roman" panose="02020603050405020304" pitchFamily="18" charset="0"/>
                <a:cs typeface="Times New Roman" panose="02020603050405020304" pitchFamily="18" charset="0"/>
              </a:rPr>
              <a:t>在同一优先权类的分组之间选择</a:t>
            </a:r>
            <a:r>
              <a:rPr kumimoji="0" lang="en-US" altLang="en-US"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FCFS</a:t>
            </a:r>
          </a:p>
        </p:txBody>
      </p:sp>
      <p:grpSp>
        <p:nvGrpSpPr>
          <p:cNvPr id="13" name="Group 12"/>
          <p:cNvGrpSpPr/>
          <p:nvPr/>
        </p:nvGrpSpPr>
        <p:grpSpPr>
          <a:xfrm>
            <a:off x="7671174" y="3917372"/>
            <a:ext cx="298450" cy="651303"/>
            <a:chOff x="7398516" y="3578212"/>
            <a:chExt cx="298450" cy="651303"/>
          </a:xfrm>
        </p:grpSpPr>
        <p:sp>
          <p:nvSpPr>
            <p:cNvPr id="246" name="Oval 99"/>
            <p:cNvSpPr>
              <a:spLocks noChangeArrowheads="1"/>
            </p:cNvSpPr>
            <p:nvPr/>
          </p:nvSpPr>
          <p:spPr bwMode="auto">
            <a:xfrm>
              <a:off x="7440043" y="3649200"/>
              <a:ext cx="220266" cy="200218"/>
            </a:xfrm>
            <a:prstGeom prst="ellipse">
              <a:avLst/>
            </a:prstGeom>
            <a:solidFill>
              <a:srgbClr val="FFFFFF"/>
            </a:solidFill>
            <a:ln w="15875">
              <a:solidFill>
                <a:srgbClr val="FF000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7" name="TextBox 100"/>
            <p:cNvSpPr txBox="1">
              <a:spLocks noChangeArrowheads="1"/>
            </p:cNvSpPr>
            <p:nvPr/>
          </p:nvSpPr>
          <p:spPr bwMode="auto">
            <a:xfrm>
              <a:off x="7398516" y="3578212"/>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cxnSp>
          <p:nvCxnSpPr>
            <p:cNvPr id="11" name="Straight Arrow Connector 10"/>
            <p:cNvCxnSpPr/>
            <p:nvPr/>
          </p:nvCxnSpPr>
          <p:spPr>
            <a:xfrm>
              <a:off x="7551281" y="385045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7966553" y="3920142"/>
            <a:ext cx="298450" cy="651303"/>
            <a:chOff x="7398516" y="3578212"/>
            <a:chExt cx="298450" cy="651303"/>
          </a:xfrm>
        </p:grpSpPr>
        <p:sp>
          <p:nvSpPr>
            <p:cNvPr id="143" name="Oval 99"/>
            <p:cNvSpPr>
              <a:spLocks noChangeArrowheads="1"/>
            </p:cNvSpPr>
            <p:nvPr/>
          </p:nvSpPr>
          <p:spPr bwMode="auto">
            <a:xfrm>
              <a:off x="7440043" y="3649200"/>
              <a:ext cx="220266" cy="200218"/>
            </a:xfrm>
            <a:prstGeom prst="ellipse">
              <a:avLst/>
            </a:prstGeom>
            <a:solidFill>
              <a:srgbClr val="FFFFFF"/>
            </a:solidFill>
            <a:ln w="15875">
              <a:solidFill>
                <a:srgbClr val="FF000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4" name="TextBox 100"/>
            <p:cNvSpPr txBox="1">
              <a:spLocks noChangeArrowheads="1"/>
            </p:cNvSpPr>
            <p:nvPr/>
          </p:nvSpPr>
          <p:spPr bwMode="auto">
            <a:xfrm>
              <a:off x="7398516" y="3578212"/>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cxnSp>
          <p:nvCxnSpPr>
            <p:cNvPr id="145" name="Straight Arrow Connector 144"/>
            <p:cNvCxnSpPr/>
            <p:nvPr/>
          </p:nvCxnSpPr>
          <p:spPr>
            <a:xfrm>
              <a:off x="7551281" y="385045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8574489" y="3916263"/>
            <a:ext cx="298450" cy="651303"/>
            <a:chOff x="7398516" y="3578212"/>
            <a:chExt cx="298450" cy="651303"/>
          </a:xfrm>
        </p:grpSpPr>
        <p:sp>
          <p:nvSpPr>
            <p:cNvPr id="147" name="Oval 99"/>
            <p:cNvSpPr>
              <a:spLocks noChangeArrowheads="1"/>
            </p:cNvSpPr>
            <p:nvPr/>
          </p:nvSpPr>
          <p:spPr bwMode="auto">
            <a:xfrm>
              <a:off x="7440043" y="3649200"/>
              <a:ext cx="220266" cy="200218"/>
            </a:xfrm>
            <a:prstGeom prst="ellipse">
              <a:avLst/>
            </a:prstGeom>
            <a:solidFill>
              <a:srgbClr val="FFFFFF"/>
            </a:solidFill>
            <a:ln w="15875">
              <a:solidFill>
                <a:srgbClr val="FF000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8" name="TextBox 100"/>
            <p:cNvSpPr txBox="1">
              <a:spLocks noChangeArrowheads="1"/>
            </p:cNvSpPr>
            <p:nvPr/>
          </p:nvSpPr>
          <p:spPr bwMode="auto">
            <a:xfrm>
              <a:off x="7398516" y="3578212"/>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cxnSp>
          <p:nvCxnSpPr>
            <p:cNvPr id="149" name="Straight Arrow Connector 148"/>
            <p:cNvCxnSpPr/>
            <p:nvPr/>
          </p:nvCxnSpPr>
          <p:spPr>
            <a:xfrm>
              <a:off x="7551281" y="385045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829819" y="3644517"/>
            <a:ext cx="298450" cy="927483"/>
            <a:chOff x="6725889" y="3647842"/>
            <a:chExt cx="298450" cy="927483"/>
          </a:xfrm>
        </p:grpSpPr>
        <p:sp>
          <p:nvSpPr>
            <p:cNvPr id="153" name="Oval 89"/>
            <p:cNvSpPr>
              <a:spLocks noChangeArrowheads="1"/>
            </p:cNvSpPr>
            <p:nvPr/>
          </p:nvSpPr>
          <p:spPr bwMode="auto">
            <a:xfrm>
              <a:off x="6759258" y="3722164"/>
              <a:ext cx="220266" cy="200238"/>
            </a:xfrm>
            <a:prstGeom prst="ellipse">
              <a:avLst/>
            </a:prstGeom>
            <a:solidFill>
              <a:srgbClr val="FFFFFF"/>
            </a:solidFill>
            <a:ln w="15875">
              <a:solidFill>
                <a:srgbClr val="00B05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4" name="TextBox 90"/>
            <p:cNvSpPr txBox="1">
              <a:spLocks noChangeArrowheads="1"/>
            </p:cNvSpPr>
            <p:nvPr/>
          </p:nvSpPr>
          <p:spPr bwMode="auto">
            <a:xfrm>
              <a:off x="6725889" y="3647842"/>
              <a:ext cx="298450" cy="33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cxnSp>
          <p:nvCxnSpPr>
            <p:cNvPr id="15" name="Straight Arrow Connector 14"/>
            <p:cNvCxnSpPr/>
            <p:nvPr/>
          </p:nvCxnSpPr>
          <p:spPr>
            <a:xfrm>
              <a:off x="6866312" y="3920282"/>
              <a:ext cx="0" cy="65504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p:nvGrpSpPr>
        <p:grpSpPr>
          <a:xfrm>
            <a:off x="9807544" y="3925685"/>
            <a:ext cx="298450" cy="647977"/>
            <a:chOff x="7405166" y="3581538"/>
            <a:chExt cx="298450" cy="647977"/>
          </a:xfrm>
        </p:grpSpPr>
        <p:sp>
          <p:nvSpPr>
            <p:cNvPr id="277" name="Oval 99"/>
            <p:cNvSpPr>
              <a:spLocks noChangeArrowheads="1"/>
            </p:cNvSpPr>
            <p:nvPr/>
          </p:nvSpPr>
          <p:spPr bwMode="auto">
            <a:xfrm>
              <a:off x="7440043" y="3649200"/>
              <a:ext cx="220266" cy="200218"/>
            </a:xfrm>
            <a:prstGeom prst="ellipse">
              <a:avLst/>
            </a:prstGeom>
            <a:solidFill>
              <a:srgbClr val="FFFFFF"/>
            </a:solidFill>
            <a:ln w="15875">
              <a:solidFill>
                <a:srgbClr val="00B05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8" name="TextBox 100"/>
            <p:cNvSpPr txBox="1">
              <a:spLocks noChangeArrowheads="1"/>
            </p:cNvSpPr>
            <p:nvPr/>
          </p:nvSpPr>
          <p:spPr bwMode="auto">
            <a:xfrm>
              <a:off x="7405166" y="3581538"/>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5</a:t>
              </a:r>
            </a:p>
          </p:txBody>
        </p:sp>
        <p:cxnSp>
          <p:nvCxnSpPr>
            <p:cNvPr id="279" name="Straight Arrow Connector 278"/>
            <p:cNvCxnSpPr/>
            <p:nvPr/>
          </p:nvCxnSpPr>
          <p:spPr>
            <a:xfrm>
              <a:off x="7551281" y="3850455"/>
              <a:ext cx="0" cy="37906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8029730" y="5366143"/>
            <a:ext cx="298450" cy="651728"/>
            <a:chOff x="7384663" y="5459245"/>
            <a:chExt cx="298450" cy="651728"/>
          </a:xfrm>
        </p:grpSpPr>
        <p:sp>
          <p:nvSpPr>
            <p:cNvPr id="281" name="Oval 99"/>
            <p:cNvSpPr>
              <a:spLocks noChangeArrowheads="1"/>
            </p:cNvSpPr>
            <p:nvPr/>
          </p:nvSpPr>
          <p:spPr bwMode="auto">
            <a:xfrm>
              <a:off x="7426190" y="5843206"/>
              <a:ext cx="220266" cy="200218"/>
            </a:xfrm>
            <a:prstGeom prst="ellipse">
              <a:avLst/>
            </a:prstGeom>
            <a:solidFill>
              <a:srgbClr val="FFFFFF"/>
            </a:solidFill>
            <a:ln w="15875">
              <a:solidFill>
                <a:srgbClr val="FF000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2" name="TextBox 100"/>
            <p:cNvSpPr txBox="1">
              <a:spLocks noChangeArrowheads="1"/>
            </p:cNvSpPr>
            <p:nvPr/>
          </p:nvSpPr>
          <p:spPr bwMode="auto">
            <a:xfrm>
              <a:off x="7384663" y="5772218"/>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cxnSp>
          <p:nvCxnSpPr>
            <p:cNvPr id="283" name="Straight Arrow Connector 282"/>
            <p:cNvCxnSpPr/>
            <p:nvPr/>
          </p:nvCxnSpPr>
          <p:spPr>
            <a:xfrm>
              <a:off x="7537428" y="545924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p:nvGrpSpPr>
        <p:grpSpPr>
          <a:xfrm>
            <a:off x="8381636" y="5365589"/>
            <a:ext cx="298450" cy="651728"/>
            <a:chOff x="7391313" y="5459245"/>
            <a:chExt cx="298450" cy="651728"/>
          </a:xfrm>
        </p:grpSpPr>
        <p:sp>
          <p:nvSpPr>
            <p:cNvPr id="285" name="Oval 99"/>
            <p:cNvSpPr>
              <a:spLocks noChangeArrowheads="1"/>
            </p:cNvSpPr>
            <p:nvPr/>
          </p:nvSpPr>
          <p:spPr bwMode="auto">
            <a:xfrm>
              <a:off x="7426190" y="5843206"/>
              <a:ext cx="220266" cy="200218"/>
            </a:xfrm>
            <a:prstGeom prst="ellipse">
              <a:avLst/>
            </a:prstGeom>
            <a:solidFill>
              <a:srgbClr val="FFFFFF"/>
            </a:solidFill>
            <a:ln w="15875">
              <a:solidFill>
                <a:srgbClr val="FF000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6" name="TextBox 100"/>
            <p:cNvSpPr txBox="1">
              <a:spLocks noChangeArrowheads="1"/>
            </p:cNvSpPr>
            <p:nvPr/>
          </p:nvSpPr>
          <p:spPr bwMode="auto">
            <a:xfrm>
              <a:off x="7391313" y="5772218"/>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cxnSp>
          <p:nvCxnSpPr>
            <p:cNvPr id="287" name="Straight Arrow Connector 286"/>
            <p:cNvCxnSpPr/>
            <p:nvPr/>
          </p:nvCxnSpPr>
          <p:spPr>
            <a:xfrm>
              <a:off x="7537428" y="545924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8736867" y="5365034"/>
            <a:ext cx="298450" cy="651727"/>
            <a:chOff x="7391313" y="5459245"/>
            <a:chExt cx="298450" cy="651727"/>
          </a:xfrm>
        </p:grpSpPr>
        <p:sp>
          <p:nvSpPr>
            <p:cNvPr id="289" name="Oval 99"/>
            <p:cNvSpPr>
              <a:spLocks noChangeArrowheads="1"/>
            </p:cNvSpPr>
            <p:nvPr/>
          </p:nvSpPr>
          <p:spPr bwMode="auto">
            <a:xfrm>
              <a:off x="7426190" y="5843206"/>
              <a:ext cx="220266" cy="200218"/>
            </a:xfrm>
            <a:prstGeom prst="ellipse">
              <a:avLst/>
            </a:prstGeom>
            <a:solidFill>
              <a:srgbClr val="FFFFFF"/>
            </a:solidFill>
            <a:ln w="15875">
              <a:solidFill>
                <a:srgbClr val="00B05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0" name="TextBox 100"/>
            <p:cNvSpPr txBox="1">
              <a:spLocks noChangeArrowheads="1"/>
            </p:cNvSpPr>
            <p:nvPr/>
          </p:nvSpPr>
          <p:spPr bwMode="auto">
            <a:xfrm>
              <a:off x="7391313" y="5772217"/>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cxnSp>
          <p:nvCxnSpPr>
            <p:cNvPr id="291" name="Straight Arrow Connector 290"/>
            <p:cNvCxnSpPr/>
            <p:nvPr/>
          </p:nvCxnSpPr>
          <p:spPr>
            <a:xfrm>
              <a:off x="7537428" y="5459245"/>
              <a:ext cx="0" cy="37906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p:nvGrpSpPr>
        <p:grpSpPr>
          <a:xfrm>
            <a:off x="9086001" y="5365035"/>
            <a:ext cx="298450" cy="651728"/>
            <a:chOff x="7391313" y="5459245"/>
            <a:chExt cx="298450" cy="651728"/>
          </a:xfrm>
        </p:grpSpPr>
        <p:sp>
          <p:nvSpPr>
            <p:cNvPr id="293" name="Oval 99"/>
            <p:cNvSpPr>
              <a:spLocks noChangeArrowheads="1"/>
            </p:cNvSpPr>
            <p:nvPr/>
          </p:nvSpPr>
          <p:spPr bwMode="auto">
            <a:xfrm>
              <a:off x="7426190" y="5843206"/>
              <a:ext cx="220266" cy="200218"/>
            </a:xfrm>
            <a:prstGeom prst="ellipse">
              <a:avLst/>
            </a:prstGeom>
            <a:solidFill>
              <a:srgbClr val="FFFFFF"/>
            </a:solidFill>
            <a:ln w="15875">
              <a:solidFill>
                <a:srgbClr val="FF000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4" name="TextBox 100"/>
            <p:cNvSpPr txBox="1">
              <a:spLocks noChangeArrowheads="1"/>
            </p:cNvSpPr>
            <p:nvPr/>
          </p:nvSpPr>
          <p:spPr bwMode="auto">
            <a:xfrm>
              <a:off x="7391313" y="5772218"/>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cxnSp>
          <p:nvCxnSpPr>
            <p:cNvPr id="295" name="Straight Arrow Connector 294"/>
            <p:cNvCxnSpPr/>
            <p:nvPr/>
          </p:nvCxnSpPr>
          <p:spPr>
            <a:xfrm>
              <a:off x="7537428" y="5459245"/>
              <a:ext cx="0" cy="379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10159452" y="5361155"/>
            <a:ext cx="298450" cy="651727"/>
            <a:chOff x="7391313" y="5459245"/>
            <a:chExt cx="298450" cy="651727"/>
          </a:xfrm>
        </p:grpSpPr>
        <p:sp>
          <p:nvSpPr>
            <p:cNvPr id="297" name="Oval 99"/>
            <p:cNvSpPr>
              <a:spLocks noChangeArrowheads="1"/>
            </p:cNvSpPr>
            <p:nvPr/>
          </p:nvSpPr>
          <p:spPr bwMode="auto">
            <a:xfrm>
              <a:off x="7426190" y="5843206"/>
              <a:ext cx="220266" cy="200218"/>
            </a:xfrm>
            <a:prstGeom prst="ellipse">
              <a:avLst/>
            </a:prstGeom>
            <a:solidFill>
              <a:srgbClr val="FFFFFF"/>
            </a:solidFill>
            <a:ln w="15875">
              <a:solidFill>
                <a:srgbClr val="00B050"/>
              </a:solidFill>
              <a:round/>
            </a:ln>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8" name="TextBox 100"/>
            <p:cNvSpPr txBox="1">
              <a:spLocks noChangeArrowheads="1"/>
            </p:cNvSpPr>
            <p:nvPr/>
          </p:nvSpPr>
          <p:spPr bwMode="auto">
            <a:xfrm>
              <a:off x="7391313" y="5772217"/>
              <a:ext cx="298450" cy="3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5</a:t>
              </a:r>
            </a:p>
          </p:txBody>
        </p:sp>
        <p:cxnSp>
          <p:nvCxnSpPr>
            <p:cNvPr id="299" name="Straight Arrow Connector 298"/>
            <p:cNvCxnSpPr/>
            <p:nvPr/>
          </p:nvCxnSpPr>
          <p:spPr>
            <a:xfrm>
              <a:off x="7537428" y="5459245"/>
              <a:ext cx="0" cy="37906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39</a:t>
            </a:fld>
            <a:endParaRPr lang="en-US" dirty="0"/>
          </a:p>
        </p:txBody>
      </p:sp>
      <p:sp>
        <p:nvSpPr>
          <p:cNvPr id="118" name="对话气泡: 圆角矩形 117">
            <a:extLst>
              <a:ext uri="{FF2B5EF4-FFF2-40B4-BE49-F238E27FC236}">
                <a16:creationId xmlns:a16="http://schemas.microsoft.com/office/drawing/2014/main" id="{13E69C69-18BD-4AE4-86AB-FB1562CDF89E}"/>
              </a:ext>
            </a:extLst>
          </p:cNvPr>
          <p:cNvSpPr/>
          <p:nvPr/>
        </p:nvSpPr>
        <p:spPr>
          <a:xfrm>
            <a:off x="4923274" y="4252334"/>
            <a:ext cx="1908957" cy="1081598"/>
          </a:xfrm>
          <a:prstGeom prst="wedgeRoundRectCallout">
            <a:avLst>
              <a:gd name="adj1" fmla="val -62545"/>
              <a:gd name="adj2" fmla="val -11973"/>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mn-ea"/>
              </a:rPr>
              <a:t>例如源或目的的</a:t>
            </a:r>
            <a:r>
              <a:rPr lang="en-US" altLang="zh-CN" b="1" dirty="0">
                <a:solidFill>
                  <a:schemeClr val="tx1"/>
                </a:solidFill>
                <a:latin typeface="+mn-ea"/>
              </a:rPr>
              <a:t>TCP/UDP</a:t>
            </a:r>
            <a:r>
              <a:rPr lang="zh-CN" altLang="en-US" b="1" dirty="0">
                <a:solidFill>
                  <a:schemeClr val="tx1"/>
                </a:solidFill>
                <a:latin typeface="+mn-ea"/>
              </a:rPr>
              <a:t>端口号</a:t>
            </a:r>
            <a:endParaRPr lang="zh-CN" altLang="en-US" b="1" dirty="0">
              <a:solidFill>
                <a:srgbClr val="C00000"/>
              </a:solidFill>
              <a:latin typeface="+mn-ea"/>
            </a:endParaRPr>
          </a:p>
        </p:txBody>
      </p:sp>
      <p:grpSp>
        <p:nvGrpSpPr>
          <p:cNvPr id="8" name="组合 7">
            <a:extLst>
              <a:ext uri="{FF2B5EF4-FFF2-40B4-BE49-F238E27FC236}">
                <a16:creationId xmlns:a16="http://schemas.microsoft.com/office/drawing/2014/main" id="{02C661D9-1EC7-4237-A97F-37A3507AEFB2}"/>
              </a:ext>
            </a:extLst>
          </p:cNvPr>
          <p:cNvGrpSpPr/>
          <p:nvPr/>
        </p:nvGrpSpPr>
        <p:grpSpPr>
          <a:xfrm>
            <a:off x="6389073" y="6016761"/>
            <a:ext cx="5109091" cy="684891"/>
            <a:chOff x="6276356" y="6035896"/>
            <a:chExt cx="5109091" cy="684891"/>
          </a:xfrm>
        </p:grpSpPr>
        <p:sp>
          <p:nvSpPr>
            <p:cNvPr id="5" name="文本框 4">
              <a:extLst>
                <a:ext uri="{FF2B5EF4-FFF2-40B4-BE49-F238E27FC236}">
                  <a16:creationId xmlns:a16="http://schemas.microsoft.com/office/drawing/2014/main" id="{29ED2BF6-E084-47CB-94C1-4F2FDC1F9375}"/>
                </a:ext>
              </a:extLst>
            </p:cNvPr>
            <p:cNvSpPr txBox="1"/>
            <p:nvPr/>
          </p:nvSpPr>
          <p:spPr>
            <a:xfrm>
              <a:off x="6276356" y="6259122"/>
              <a:ext cx="5109091" cy="461665"/>
            </a:xfrm>
            <a:prstGeom prst="rect">
              <a:avLst/>
            </a:prstGeom>
            <a:noFill/>
            <a:ln>
              <a:solidFill>
                <a:schemeClr val="tx1"/>
              </a:solidFill>
            </a:ln>
          </p:spPr>
          <p:txBody>
            <a:bodyPr wrap="none" rtlCol="0">
              <a:spAutoFit/>
            </a:bodyPr>
            <a:lstStyle/>
            <a:p>
              <a:r>
                <a:rPr lang="zh-CN" altLang="en-US" sz="2400" dirty="0"/>
                <a:t>非抢占式优先权排队：不能打断传输</a:t>
              </a:r>
            </a:p>
          </p:txBody>
        </p:sp>
        <p:cxnSp>
          <p:nvCxnSpPr>
            <p:cNvPr id="7" name="直接箭头连接符 6">
              <a:extLst>
                <a:ext uri="{FF2B5EF4-FFF2-40B4-BE49-F238E27FC236}">
                  <a16:creationId xmlns:a16="http://schemas.microsoft.com/office/drawing/2014/main" id="{7950F028-26CC-4B45-B4EC-2A4F97648EAF}"/>
                </a:ext>
              </a:extLst>
            </p:cNvPr>
            <p:cNvCxnSpPr>
              <a:cxnSpLocks/>
              <a:endCxn id="290" idx="2"/>
            </p:cNvCxnSpPr>
            <p:nvPr/>
          </p:nvCxnSpPr>
          <p:spPr>
            <a:xfrm flipV="1">
              <a:off x="8597880" y="6035896"/>
              <a:ext cx="175495" cy="2232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dissolv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98"/>
                                        </p:tgtEl>
                                        <p:attrNameLst>
                                          <p:attrName>style.visibility</p:attrName>
                                        </p:attrNameLst>
                                      </p:cBhvr>
                                      <p:to>
                                        <p:strVal val="visible"/>
                                      </p:to>
                                    </p:set>
                                    <p:animEffect transition="in" filter="wipe(up)">
                                      <p:cBhvr>
                                        <p:cTn id="21" dur="500"/>
                                        <p:tgtEl>
                                          <p:spTgt spid="19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up)">
                                      <p:cBhvr>
                                        <p:cTn id="26" dur="500"/>
                                        <p:tgtEl>
                                          <p:spTgt spid="16"/>
                                        </p:tgtEl>
                                      </p:cBhvr>
                                    </p:animEffect>
                                  </p:childTnLst>
                                </p:cTn>
                              </p:par>
                            </p:childTnLst>
                          </p:cTn>
                        </p:par>
                        <p:par>
                          <p:cTn id="27" fill="hold">
                            <p:stCondLst>
                              <p:cond delay="500"/>
                            </p:stCondLst>
                            <p:childTnLst>
                              <p:par>
                                <p:cTn id="28" presetID="22" presetClass="entr" presetSubtype="1" fill="hold" nodeType="afterEffect">
                                  <p:stCondLst>
                                    <p:cond delay="500"/>
                                  </p:stCondLst>
                                  <p:childTnLst>
                                    <p:set>
                                      <p:cBhvr>
                                        <p:cTn id="29" dur="1" fill="hold">
                                          <p:stCondLst>
                                            <p:cond delay="0"/>
                                          </p:stCondLst>
                                        </p:cTn>
                                        <p:tgtEl>
                                          <p:spTgt spid="142"/>
                                        </p:tgtEl>
                                        <p:attrNameLst>
                                          <p:attrName>style.visibility</p:attrName>
                                        </p:attrNameLst>
                                      </p:cBhvr>
                                      <p:to>
                                        <p:strVal val="visible"/>
                                      </p:to>
                                    </p:set>
                                    <p:animEffect transition="in" filter="wipe(up)">
                                      <p:cBhvr>
                                        <p:cTn id="30" dur="500"/>
                                        <p:tgtEl>
                                          <p:spTgt spid="14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wipe(up)">
                                      <p:cBhvr>
                                        <p:cTn id="39" dur="500"/>
                                        <p:tgtEl>
                                          <p:spTgt spid="20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84"/>
                                        </p:tgtEl>
                                        <p:attrNameLst>
                                          <p:attrName>style.visibility</p:attrName>
                                        </p:attrNameLst>
                                      </p:cBhvr>
                                      <p:to>
                                        <p:strVal val="visible"/>
                                      </p:to>
                                    </p:set>
                                    <p:animEffect transition="in" filter="wipe(up)">
                                      <p:cBhvr>
                                        <p:cTn id="44" dur="500"/>
                                        <p:tgtEl>
                                          <p:spTgt spid="284"/>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208"/>
                                        </p:tgtEl>
                                        <p:attrNameLst>
                                          <p:attrName>style.visibility</p:attrName>
                                        </p:attrNameLst>
                                      </p:cBhvr>
                                      <p:to>
                                        <p:strVal val="visible"/>
                                      </p:to>
                                    </p:set>
                                    <p:animEffect transition="in" filter="wipe(up)">
                                      <p:cBhvr>
                                        <p:cTn id="48" dur="500"/>
                                        <p:tgtEl>
                                          <p:spTgt spid="20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46"/>
                                        </p:tgtEl>
                                        <p:attrNameLst>
                                          <p:attrName>style.visibility</p:attrName>
                                        </p:attrNameLst>
                                      </p:cBhvr>
                                      <p:to>
                                        <p:strVal val="visible"/>
                                      </p:to>
                                    </p:set>
                                    <p:animEffect transition="in" filter="wipe(up)">
                                      <p:cBhvr>
                                        <p:cTn id="53" dur="500"/>
                                        <p:tgtEl>
                                          <p:spTgt spid="146"/>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288"/>
                                        </p:tgtEl>
                                        <p:attrNameLst>
                                          <p:attrName>style.visibility</p:attrName>
                                        </p:attrNameLst>
                                      </p:cBhvr>
                                      <p:to>
                                        <p:strVal val="visible"/>
                                      </p:to>
                                    </p:set>
                                    <p:animEffect transition="in" filter="wipe(up)">
                                      <p:cBhvr>
                                        <p:cTn id="57" dur="500"/>
                                        <p:tgtEl>
                                          <p:spTgt spid="288"/>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213"/>
                                        </p:tgtEl>
                                        <p:attrNameLst>
                                          <p:attrName>style.visibility</p:attrName>
                                        </p:attrNameLst>
                                      </p:cBhvr>
                                      <p:to>
                                        <p:strVal val="visible"/>
                                      </p:to>
                                    </p:set>
                                    <p:animEffect transition="in" filter="wipe(up)">
                                      <p:cBhvr>
                                        <p:cTn id="61" dur="500"/>
                                        <p:tgtEl>
                                          <p:spTgt spid="213"/>
                                        </p:tgtEl>
                                      </p:cBhvr>
                                    </p:animEffect>
                                  </p:childTnLst>
                                </p:cTn>
                              </p:par>
                            </p:childTnLst>
                          </p:cTn>
                        </p:par>
                        <p:par>
                          <p:cTn id="62" fill="hold">
                            <p:stCondLst>
                              <p:cond delay="1500"/>
                            </p:stCondLst>
                            <p:childTnLst>
                              <p:par>
                                <p:cTn id="63" presetID="22" presetClass="entr" presetSubtype="1" fill="hold" nodeType="afterEffect">
                                  <p:stCondLst>
                                    <p:cond delay="0"/>
                                  </p:stCondLst>
                                  <p:childTnLst>
                                    <p:set>
                                      <p:cBhvr>
                                        <p:cTn id="64" dur="1" fill="hold">
                                          <p:stCondLst>
                                            <p:cond delay="0"/>
                                          </p:stCondLst>
                                        </p:cTn>
                                        <p:tgtEl>
                                          <p:spTgt spid="292"/>
                                        </p:tgtEl>
                                        <p:attrNameLst>
                                          <p:attrName>style.visibility</p:attrName>
                                        </p:attrNameLst>
                                      </p:cBhvr>
                                      <p:to>
                                        <p:strVal val="visible"/>
                                      </p:to>
                                    </p:set>
                                    <p:animEffect transition="in" filter="wipe(up)">
                                      <p:cBhvr>
                                        <p:cTn id="65" dur="500"/>
                                        <p:tgtEl>
                                          <p:spTgt spid="292"/>
                                        </p:tgtEl>
                                      </p:cBhvr>
                                    </p:animEffect>
                                  </p:childTnLst>
                                </p:cTn>
                              </p:par>
                            </p:childTnLst>
                          </p:cTn>
                        </p:par>
                        <p:par>
                          <p:cTn id="66" fill="hold">
                            <p:stCondLst>
                              <p:cond delay="2000"/>
                            </p:stCondLst>
                            <p:childTnLst>
                              <p:par>
                                <p:cTn id="67" presetID="22" presetClass="entr" presetSubtype="1" fill="hold" nodeType="afterEffect">
                                  <p:stCondLst>
                                    <p:cond delay="0"/>
                                  </p:stCondLst>
                                  <p:childTnLst>
                                    <p:set>
                                      <p:cBhvr>
                                        <p:cTn id="68" dur="1" fill="hold">
                                          <p:stCondLst>
                                            <p:cond delay="0"/>
                                          </p:stCondLst>
                                        </p:cTn>
                                        <p:tgtEl>
                                          <p:spTgt spid="276"/>
                                        </p:tgtEl>
                                        <p:attrNameLst>
                                          <p:attrName>style.visibility</p:attrName>
                                        </p:attrNameLst>
                                      </p:cBhvr>
                                      <p:to>
                                        <p:strVal val="visible"/>
                                      </p:to>
                                    </p:set>
                                    <p:animEffect transition="in" filter="wipe(up)">
                                      <p:cBhvr>
                                        <p:cTn id="69" dur="500"/>
                                        <p:tgtEl>
                                          <p:spTgt spid="276"/>
                                        </p:tgtEl>
                                      </p:cBhvr>
                                    </p:animEffect>
                                  </p:childTnLst>
                                </p:cTn>
                              </p:par>
                            </p:childTnLst>
                          </p:cTn>
                        </p:par>
                        <p:par>
                          <p:cTn id="70" fill="hold">
                            <p:stCondLst>
                              <p:cond delay="2500"/>
                            </p:stCondLst>
                            <p:childTnLst>
                              <p:par>
                                <p:cTn id="71" presetID="22" presetClass="entr" presetSubtype="1" fill="hold" nodeType="afterEffect">
                                  <p:stCondLst>
                                    <p:cond delay="0"/>
                                  </p:stCondLst>
                                  <p:childTnLst>
                                    <p:set>
                                      <p:cBhvr>
                                        <p:cTn id="72" dur="1" fill="hold">
                                          <p:stCondLst>
                                            <p:cond delay="0"/>
                                          </p:stCondLst>
                                        </p:cTn>
                                        <p:tgtEl>
                                          <p:spTgt spid="218"/>
                                        </p:tgtEl>
                                        <p:attrNameLst>
                                          <p:attrName>style.visibility</p:attrName>
                                        </p:attrNameLst>
                                      </p:cBhvr>
                                      <p:to>
                                        <p:strVal val="visible"/>
                                      </p:to>
                                    </p:set>
                                    <p:animEffect transition="in" filter="wipe(up)">
                                      <p:cBhvr>
                                        <p:cTn id="73" dur="500"/>
                                        <p:tgtEl>
                                          <p:spTgt spid="218"/>
                                        </p:tgtEl>
                                      </p:cBhvr>
                                    </p:animEffect>
                                  </p:childTnLst>
                                </p:cTn>
                              </p:par>
                            </p:childTnLst>
                          </p:cTn>
                        </p:par>
                        <p:par>
                          <p:cTn id="74" fill="hold">
                            <p:stCondLst>
                              <p:cond delay="3000"/>
                            </p:stCondLst>
                            <p:childTnLst>
                              <p:par>
                                <p:cTn id="75" presetID="22" presetClass="entr" presetSubtype="1" fill="hold" nodeType="afterEffect">
                                  <p:stCondLst>
                                    <p:cond delay="0"/>
                                  </p:stCondLst>
                                  <p:childTnLst>
                                    <p:set>
                                      <p:cBhvr>
                                        <p:cTn id="76" dur="1" fill="hold">
                                          <p:stCondLst>
                                            <p:cond delay="0"/>
                                          </p:stCondLst>
                                        </p:cTn>
                                        <p:tgtEl>
                                          <p:spTgt spid="296"/>
                                        </p:tgtEl>
                                        <p:attrNameLst>
                                          <p:attrName>style.visibility</p:attrName>
                                        </p:attrNameLst>
                                      </p:cBhvr>
                                      <p:to>
                                        <p:strVal val="visible"/>
                                      </p:to>
                                    </p:set>
                                    <p:animEffect transition="in" filter="wipe(up)">
                                      <p:cBhvr>
                                        <p:cTn id="77" dur="500"/>
                                        <p:tgtEl>
                                          <p:spTgt spid="296"/>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zh-CN" altLang="en-US" dirty="0">
                <a:cs typeface="Calibri" panose="020F0502020204030204" pitchFamily="34" charset="0"/>
              </a:rPr>
              <a:t>网络层的服务与协议</a:t>
            </a:r>
            <a:endParaRPr lang="en-US" sz="4400" dirty="0"/>
          </a:p>
        </p:txBody>
      </p:sp>
      <p:sp>
        <p:nvSpPr>
          <p:cNvPr id="6" name="Rectangle 3"/>
          <p:cNvSpPr txBox="1">
            <a:spLocks noChangeArrowheads="1"/>
          </p:cNvSpPr>
          <p:nvPr/>
        </p:nvSpPr>
        <p:spPr>
          <a:xfrm>
            <a:off x="681218" y="1443831"/>
            <a:ext cx="5617981" cy="52843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5130" marR="0" lvl="0" indent="-2749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zh-CN" altLang="en-US" sz="3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主机到主机之间通信</a:t>
            </a:r>
            <a:endParaRPr kumimoji="0" lang="en-US" altLang="en-US" sz="3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22250" algn="l" defTabSz="914400" rtl="0" eaLnBrk="1" fontAlgn="auto" latinLnBrk="0" hangingPunct="1">
              <a:lnSpc>
                <a:spcPct val="90000"/>
              </a:lnSpc>
              <a:spcBef>
                <a:spcPts val="600"/>
              </a:spcBef>
              <a:spcAft>
                <a:spcPts val="0"/>
              </a:spcAft>
              <a:buClr>
                <a:srgbClr val="0000A3"/>
              </a:buClr>
              <a:buSzTx/>
              <a:buFont typeface="Arial" panose="020B0604020202020204" pitchFamily="34" charset="0"/>
              <a:buChar char="•"/>
              <a:defRPr/>
            </a:pPr>
            <a:r>
              <a:rPr lang="zh-CN" altLang="en-US" sz="2600" b="1" dirty="0">
                <a:solidFill>
                  <a:srgbClr val="0013A3"/>
                </a:solidFill>
                <a:latin typeface="Times New Roman" panose="02020603050405020304" pitchFamily="18" charset="0"/>
                <a:cs typeface="Times New Roman" panose="02020603050405020304" pitchFamily="18" charset="0"/>
              </a:rPr>
              <a:t>发送端：</a:t>
            </a:r>
            <a:r>
              <a:rPr lang="zh-CN" altLang="en-US" sz="2600" dirty="0">
                <a:latin typeface="Times New Roman" panose="02020603050405020304" pitchFamily="18" charset="0"/>
                <a:cs typeface="Times New Roman" panose="02020603050405020304" pitchFamily="18" charset="0"/>
              </a:rPr>
              <a:t>将</a:t>
            </a:r>
            <a:r>
              <a:rPr lang="zh-CN" altLang="en-US" sz="2600" b="1" u="sng" dirty="0">
                <a:solidFill>
                  <a:srgbClr val="010F90"/>
                </a:solidFill>
                <a:latin typeface="Times New Roman" panose="02020603050405020304" pitchFamily="18" charset="0"/>
                <a:cs typeface="Times New Roman" panose="02020603050405020304" pitchFamily="18" charset="0"/>
              </a:rPr>
              <a:t>报文段</a:t>
            </a:r>
            <a:r>
              <a:rPr lang="zh-CN" altLang="en-US" sz="2600" dirty="0">
                <a:latin typeface="Times New Roman" panose="02020603050405020304" pitchFamily="18" charset="0"/>
                <a:cs typeface="Times New Roman" panose="02020603050405020304" pitchFamily="18" charset="0"/>
              </a:rPr>
              <a:t>封装进</a:t>
            </a:r>
            <a:r>
              <a:rPr lang="zh-CN" altLang="en-US" sz="2600" b="1" u="sng" dirty="0">
                <a:solidFill>
                  <a:srgbClr val="010F90"/>
                </a:solidFill>
                <a:latin typeface="Times New Roman" panose="02020603050405020304" pitchFamily="18" charset="0"/>
                <a:cs typeface="Times New Roman" panose="02020603050405020304" pitchFamily="18" charset="0"/>
              </a:rPr>
              <a:t>数据报</a:t>
            </a:r>
            <a:r>
              <a:rPr lang="zh-CN" altLang="en-US" sz="2600" dirty="0">
                <a:latin typeface="Times New Roman" panose="02020603050405020304" pitchFamily="18" charset="0"/>
                <a:cs typeface="Times New Roman" panose="02020603050405020304" pitchFamily="18" charset="0"/>
              </a:rPr>
              <a:t>，交给</a:t>
            </a:r>
            <a:r>
              <a:rPr lang="zh-CN" altLang="en-US" sz="2600" b="1" u="sng" dirty="0">
                <a:solidFill>
                  <a:srgbClr val="010F90"/>
                </a:solidFill>
                <a:latin typeface="Times New Roman" panose="02020603050405020304" pitchFamily="18" charset="0"/>
                <a:cs typeface="Times New Roman" panose="02020603050405020304" pitchFamily="18" charset="0"/>
              </a:rPr>
              <a:t>链路层</a:t>
            </a:r>
            <a:endParaRPr kumimoji="0" lang="en-US" altLang="en-US" sz="2600" b="1" i="0" u="sng"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endParaRPr>
          </a:p>
          <a:p>
            <a:pPr marL="695325" marR="0" lvl="1" indent="-222250" algn="l" defTabSz="914400" rtl="0" eaLnBrk="1" fontAlgn="auto" latinLnBrk="0" hangingPunct="1">
              <a:lnSpc>
                <a:spcPct val="90000"/>
              </a:lnSpc>
              <a:spcBef>
                <a:spcPts val="600"/>
              </a:spcBef>
              <a:spcAft>
                <a:spcPts val="0"/>
              </a:spcAft>
              <a:buClr>
                <a:srgbClr val="0000A3"/>
              </a:buClr>
              <a:buSzTx/>
              <a:buFont typeface="Arial" panose="020B0604020202020204" pitchFamily="34" charset="0"/>
              <a:buChar char="•"/>
              <a:defRPr/>
            </a:pPr>
            <a:r>
              <a:rPr kumimoji="0" lang="zh-CN" altLang="en-US" sz="2600" b="1" i="0" u="none" strike="noStrike" kern="1200" cap="none" spc="0" normalizeH="0" baseline="0" noProof="0" dirty="0">
                <a:ln>
                  <a:noFill/>
                </a:ln>
                <a:solidFill>
                  <a:srgbClr val="0013A3"/>
                </a:solidFill>
                <a:effectLst/>
                <a:uLnTx/>
                <a:uFillTx/>
                <a:latin typeface="Times New Roman" panose="02020603050405020304" pitchFamily="18" charset="0"/>
                <a:cs typeface="Times New Roman" panose="02020603050405020304" pitchFamily="18" charset="0"/>
              </a:rPr>
              <a:t>接收端：</a:t>
            </a:r>
            <a:r>
              <a:rPr kumimoji="0" lang="zh-CN" altLang="en-US"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将</a:t>
            </a:r>
            <a:r>
              <a:rPr kumimoji="0" lang="zh-CN" altLang="en-US" sz="2600" b="1" i="0" u="sng"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报文段</a:t>
            </a:r>
            <a:r>
              <a:rPr kumimoji="0" lang="zh-CN" altLang="en-US" sz="2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交给</a:t>
            </a:r>
            <a:r>
              <a:rPr kumimoji="0" lang="zh-CN" altLang="en-US" sz="2600" b="1" i="0" u="sng"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运输层</a:t>
            </a:r>
            <a:endParaRPr kumimoji="0" lang="en-US" altLang="en-US" sz="2600" b="1" i="0" u="sng"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endParaRPr>
          </a:p>
          <a:p>
            <a:pPr marL="405130" lvl="0" indent="-274955">
              <a:defRPr/>
            </a:pPr>
            <a:r>
              <a:rPr lang="zh-CN" altLang="en-US" dirty="0">
                <a:latin typeface="+mn-ea"/>
                <a:cs typeface="Times New Roman" panose="02020603050405020304" pitchFamily="18" charset="0"/>
              </a:rPr>
              <a:t>在网络中的每一台</a:t>
            </a:r>
            <a:r>
              <a:rPr lang="zh-CN" altLang="en-US" b="1" dirty="0">
                <a:solidFill>
                  <a:srgbClr val="010F90"/>
                </a:solidFill>
                <a:latin typeface="+mn-ea"/>
                <a:cs typeface="Times New Roman" panose="02020603050405020304" pitchFamily="18" charset="0"/>
              </a:rPr>
              <a:t>主机</a:t>
            </a:r>
            <a:r>
              <a:rPr lang="zh-CN" altLang="en-US" dirty="0">
                <a:latin typeface="+mn-ea"/>
                <a:cs typeface="Times New Roman" panose="02020603050405020304" pitchFamily="18" charset="0"/>
              </a:rPr>
              <a:t>和</a:t>
            </a:r>
            <a:r>
              <a:rPr lang="zh-CN" altLang="en-US" b="1" dirty="0">
                <a:solidFill>
                  <a:srgbClr val="010F90"/>
                </a:solidFill>
                <a:latin typeface="+mn-ea"/>
                <a:cs typeface="Times New Roman" panose="02020603050405020304" pitchFamily="18" charset="0"/>
              </a:rPr>
              <a:t>路由器</a:t>
            </a:r>
            <a:r>
              <a:rPr lang="zh-CN" altLang="en-US" dirty="0">
                <a:latin typeface="+mn-ea"/>
                <a:cs typeface="Times New Roman" panose="02020603050405020304" pitchFamily="18" charset="0"/>
              </a:rPr>
              <a:t>中都有一个</a:t>
            </a:r>
            <a:r>
              <a:rPr lang="zh-CN" altLang="en-US" b="1" dirty="0">
                <a:solidFill>
                  <a:srgbClr val="010F90"/>
                </a:solidFill>
                <a:latin typeface="+mn-ea"/>
                <a:cs typeface="Times New Roman" panose="02020603050405020304" pitchFamily="18" charset="0"/>
              </a:rPr>
              <a:t>网络层</a:t>
            </a:r>
            <a:r>
              <a:rPr lang="zh-CN" altLang="en-US" dirty="0">
                <a:latin typeface="+mn-ea"/>
                <a:cs typeface="Times New Roman" panose="02020603050405020304" pitchFamily="18" charset="0"/>
              </a:rPr>
              <a:t>部分</a:t>
            </a:r>
            <a:endParaRPr kumimoji="0" lang="en-US" altLang="en-US" sz="2800" i="0" u="none" strike="noStrike" kern="1200" cap="none" spc="0" normalizeH="0" baseline="0" noProof="0" dirty="0">
              <a:ln>
                <a:noFill/>
              </a:ln>
              <a:effectLst/>
              <a:uLnTx/>
              <a:uFillTx/>
              <a:latin typeface="+mn-ea"/>
              <a:cs typeface="Times New Roman" panose="02020603050405020304" pitchFamily="18" charset="0"/>
            </a:endParaRPr>
          </a:p>
          <a:p>
            <a:pPr marL="405130" marR="0" lvl="0" indent="-2749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lang="zh-CN" altLang="en-US" dirty="0">
                <a:solidFill>
                  <a:srgbClr val="C00000"/>
                </a:solidFill>
                <a:latin typeface="Times New Roman" panose="02020603050405020304" pitchFamily="18" charset="0"/>
                <a:cs typeface="Times New Roman" panose="02020603050405020304" pitchFamily="18" charset="0"/>
              </a:rPr>
              <a:t>路由器：</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92100" algn="l" defTabSz="914400" rtl="0" eaLnBrk="1" fontAlgn="auto" latinLnBrk="0" hangingPunct="1">
              <a:lnSpc>
                <a:spcPct val="99000"/>
              </a:lnSpc>
              <a:spcBef>
                <a:spcPts val="600"/>
              </a:spcBef>
              <a:spcAft>
                <a:spcPts val="0"/>
              </a:spcAft>
              <a:buClr>
                <a:srgbClr val="0000A3"/>
              </a:buClr>
              <a:buSzTx/>
              <a:buFont typeface="Arial" panose="020B0604020202020204" pitchFamily="34" charset="0"/>
              <a:buChar char="•"/>
              <a:defRPr/>
            </a:pPr>
            <a:r>
              <a:rPr lang="zh-CN" altLang="en-US" sz="2600" dirty="0">
                <a:solidFill>
                  <a:prstClr val="black"/>
                </a:solidFill>
                <a:latin typeface="Times New Roman" panose="02020603050405020304" pitchFamily="18" charset="0"/>
                <a:cs typeface="Times New Roman" panose="02020603050405020304" pitchFamily="18" charset="0"/>
              </a:rPr>
              <a:t>检查</a:t>
            </a:r>
            <a:r>
              <a:rPr lang="en-US" altLang="zh-CN" sz="2600" dirty="0">
                <a:solidFill>
                  <a:prstClr val="black"/>
                </a:solidFill>
                <a:latin typeface="Times New Roman" panose="02020603050405020304" pitchFamily="18" charset="0"/>
                <a:cs typeface="Times New Roman" panose="02020603050405020304" pitchFamily="18" charset="0"/>
              </a:rPr>
              <a:t>IP</a:t>
            </a:r>
            <a:r>
              <a:rPr lang="zh-CN" altLang="en-US" sz="2600" dirty="0">
                <a:solidFill>
                  <a:prstClr val="black"/>
                </a:solidFill>
                <a:latin typeface="Times New Roman" panose="02020603050405020304" pitchFamily="18" charset="0"/>
                <a:cs typeface="Times New Roman" panose="02020603050405020304" pitchFamily="18" charset="0"/>
              </a:rPr>
              <a:t>数据报首部字段</a:t>
            </a:r>
            <a:endParaRPr kumimoji="0" lang="en-US" altLang="en-US" sz="2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92100" algn="l" defTabSz="914400" rtl="0" eaLnBrk="1" fontAlgn="auto" latinLnBrk="0" hangingPunct="1">
              <a:lnSpc>
                <a:spcPct val="99000"/>
              </a:lnSpc>
              <a:spcBef>
                <a:spcPts val="600"/>
              </a:spcBef>
              <a:spcAft>
                <a:spcPts val="0"/>
              </a:spcAft>
              <a:buClr>
                <a:srgbClr val="0000A3"/>
              </a:buClr>
              <a:buSzTx/>
              <a:buFont typeface="Arial" panose="020B0604020202020204" pitchFamily="34" charset="0"/>
              <a:buChar char="•"/>
              <a:defRPr/>
            </a:pPr>
            <a:r>
              <a:rPr lang="zh-CN" altLang="en-US" sz="2600" dirty="0">
                <a:solidFill>
                  <a:prstClr val="black"/>
                </a:solidFill>
                <a:latin typeface="Times New Roman" panose="02020603050405020304" pitchFamily="18" charset="0"/>
                <a:cs typeface="Times New Roman" panose="02020603050405020304" pitchFamily="18" charset="0"/>
              </a:rPr>
              <a:t>将</a:t>
            </a:r>
            <a:r>
              <a:rPr lang="zh-CN" altLang="en-US" sz="2600" b="1" dirty="0">
                <a:solidFill>
                  <a:srgbClr val="010F90"/>
                </a:solidFill>
                <a:latin typeface="Times New Roman" panose="02020603050405020304" pitchFamily="18" charset="0"/>
                <a:cs typeface="Times New Roman" panose="02020603050405020304" pitchFamily="18" charset="0"/>
              </a:rPr>
              <a:t>数据报</a:t>
            </a:r>
            <a:r>
              <a:rPr lang="zh-CN" altLang="en-US" sz="2600" dirty="0">
                <a:solidFill>
                  <a:prstClr val="black"/>
                </a:solidFill>
                <a:latin typeface="Times New Roman" panose="02020603050405020304" pitchFamily="18" charset="0"/>
                <a:cs typeface="Times New Roman" panose="02020603050405020304" pitchFamily="18" charset="0"/>
              </a:rPr>
              <a:t>按照其</a:t>
            </a:r>
            <a:r>
              <a:rPr lang="zh-CN" altLang="en-US" sz="2600" b="1" u="sng" dirty="0">
                <a:solidFill>
                  <a:prstClr val="black"/>
                </a:solidFill>
                <a:latin typeface="Times New Roman" panose="02020603050405020304" pitchFamily="18" charset="0"/>
                <a:cs typeface="Times New Roman" panose="02020603050405020304" pitchFamily="18" charset="0"/>
              </a:rPr>
              <a:t>端到端传输路径</a:t>
            </a:r>
            <a:r>
              <a:rPr lang="zh-CN" altLang="en-US" sz="2600" dirty="0">
                <a:solidFill>
                  <a:prstClr val="black"/>
                </a:solidFill>
                <a:latin typeface="Times New Roman" panose="02020603050405020304" pitchFamily="18" charset="0"/>
                <a:cs typeface="Times New Roman" panose="02020603050405020304" pitchFamily="18" charset="0"/>
              </a:rPr>
              <a:t>，从其</a:t>
            </a:r>
            <a:r>
              <a:rPr lang="zh-CN" altLang="en-US" sz="2600" b="1" dirty="0">
                <a:solidFill>
                  <a:srgbClr val="010F90"/>
                </a:solidFill>
                <a:latin typeface="Times New Roman" panose="02020603050405020304" pitchFamily="18" charset="0"/>
                <a:cs typeface="Times New Roman" panose="02020603050405020304" pitchFamily="18" charset="0"/>
              </a:rPr>
              <a:t>输入端口</a:t>
            </a:r>
            <a:r>
              <a:rPr lang="zh-CN" altLang="en-US" sz="2600" dirty="0">
                <a:solidFill>
                  <a:prstClr val="black"/>
                </a:solidFill>
                <a:latin typeface="Times New Roman" panose="02020603050405020304" pitchFamily="18" charset="0"/>
                <a:cs typeface="Times New Roman" panose="02020603050405020304" pitchFamily="18" charset="0"/>
              </a:rPr>
              <a:t>移动至</a:t>
            </a:r>
            <a:r>
              <a:rPr lang="zh-CN" altLang="en-US" sz="2600" b="1" dirty="0">
                <a:solidFill>
                  <a:srgbClr val="010F90"/>
                </a:solidFill>
                <a:latin typeface="Times New Roman" panose="02020603050405020304" pitchFamily="18" charset="0"/>
                <a:cs typeface="Times New Roman" panose="02020603050405020304" pitchFamily="18" charset="0"/>
              </a:rPr>
              <a:t>输出端口</a:t>
            </a:r>
            <a:endParaRPr kumimoji="0" lang="en-US" altLang="en-US" sz="2600" b="1" i="0" u="none"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endParaRPr>
          </a:p>
        </p:txBody>
      </p:sp>
      <p:sp>
        <p:nvSpPr>
          <p:cNvPr id="10" name="Freeform 9"/>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p:cNvGrpSpPr/>
          <p:nvPr/>
        </p:nvGrpSpPr>
        <p:grpSpPr bwMode="auto">
          <a:xfrm>
            <a:off x="7205350" y="3289251"/>
            <a:ext cx="1458912" cy="933450"/>
            <a:chOff x="2889" y="1631"/>
            <a:chExt cx="980" cy="743"/>
          </a:xfrm>
        </p:grpSpPr>
        <p:sp>
          <p:nvSpPr>
            <p:cNvPr id="13" name="Rectangle 419"/>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9" name="Text Box 580"/>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p:cNvGrpSpPr/>
          <p:nvPr/>
        </p:nvGrpSpPr>
        <p:grpSpPr>
          <a:xfrm>
            <a:off x="10837700" y="3928050"/>
            <a:ext cx="687393" cy="721548"/>
            <a:chOff x="5203089" y="1751190"/>
            <a:chExt cx="858331" cy="662414"/>
          </a:xfrm>
        </p:grpSpPr>
        <p:sp>
          <p:nvSpPr>
            <p:cNvPr id="22" name="Freeform 21"/>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10771171" y="3194171"/>
            <a:ext cx="594613" cy="648336"/>
            <a:chOff x="5203089" y="1751190"/>
            <a:chExt cx="858331" cy="662414"/>
          </a:xfrm>
        </p:grpSpPr>
        <p:sp>
          <p:nvSpPr>
            <p:cNvPr id="31" name="Freeform 30"/>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45" name="Straight Connector 44"/>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7562238" y="2127325"/>
            <a:ext cx="3578867" cy="3640283"/>
            <a:chOff x="7562238" y="2127325"/>
            <a:chExt cx="3578867" cy="3640283"/>
          </a:xfrm>
        </p:grpSpPr>
        <p:grpSp>
          <p:nvGrpSpPr>
            <p:cNvPr id="57" name="Group 56"/>
            <p:cNvGrpSpPr/>
            <p:nvPr/>
          </p:nvGrpSpPr>
          <p:grpSpPr>
            <a:xfrm>
              <a:off x="7857253" y="2127325"/>
              <a:ext cx="3283852" cy="3640283"/>
              <a:chOff x="7881336" y="2104198"/>
              <a:chExt cx="3283852" cy="3640283"/>
            </a:xfrm>
          </p:grpSpPr>
          <p:sp>
            <p:nvSpPr>
              <p:cNvPr id="62" name="Line 428"/>
              <p:cNvSpPr>
                <a:spLocks noChangeShapeType="1"/>
              </p:cNvSpPr>
              <p:nvPr/>
            </p:nvSpPr>
            <p:spPr bwMode="auto">
              <a:xfrm rot="16200000" flipV="1">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p:cNvSpPr>
                <a:spLocks noChangeShapeType="1"/>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p:cNvSpPr>
                <a:spLocks noChangeShapeType="1"/>
              </p:cNvSpPr>
              <p:nvPr/>
            </p:nvSpPr>
            <p:spPr bwMode="auto">
              <a:xfrm>
                <a:off x="9457042" y="4815390"/>
                <a:ext cx="524483" cy="261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p:cNvSpPr>
                <a:spLocks noChangeShapeType="1"/>
              </p:cNvSpPr>
              <p:nvPr/>
            </p:nvSpPr>
            <p:spPr bwMode="auto">
              <a:xfrm flipV="1">
                <a:off x="8874149" y="4815390"/>
                <a:ext cx="569255" cy="2462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p:cNvSpPr>
                <a:spLocks noChangeShapeType="1"/>
              </p:cNvSpPr>
              <p:nvPr/>
            </p:nvSpPr>
            <p:spPr bwMode="auto">
              <a:xfrm flipV="1">
                <a:off x="8845827" y="5085749"/>
                <a:ext cx="103050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p:cNvSpPr>
                <a:spLocks noChangeShapeType="1"/>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p:cNvSpPr>
                <a:spLocks noChangeShapeType="1"/>
              </p:cNvSpPr>
              <p:nvPr/>
            </p:nvSpPr>
            <p:spPr bwMode="auto">
              <a:xfrm flipV="1">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p:cNvSpPr>
                <a:spLocks noChangeShapeType="1"/>
              </p:cNvSpPr>
              <p:nvPr/>
            </p:nvSpPr>
            <p:spPr bwMode="auto">
              <a:xfrm flipH="1">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p:cNvSpPr>
                <a:spLocks noChangeShapeType="1"/>
              </p:cNvSpPr>
              <p:nvPr/>
            </p:nvSpPr>
            <p:spPr bwMode="auto">
              <a:xfrm flipH="1" flipV="1">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p:cNvSpPr>
                <a:spLocks noChangeShapeType="1"/>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p:cNvSpPr>
                <a:spLocks noChangeShapeType="1"/>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p:cNvSpPr>
                <a:spLocks noChangeShapeType="1"/>
              </p:cNvSpPr>
              <p:nvPr/>
            </p:nvSpPr>
            <p:spPr bwMode="auto">
              <a:xfrm flipV="1">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p:cNvSpPr>
                <a:spLocks noChangeShapeType="1"/>
              </p:cNvSpPr>
              <p:nvPr/>
            </p:nvSpPr>
            <p:spPr bwMode="auto">
              <a:xfrm rot="16200000" flipV="1">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p:cNvSpPr>
                <a:spLocks noChangeShapeType="1"/>
              </p:cNvSpPr>
              <p:nvPr/>
            </p:nvSpPr>
            <p:spPr bwMode="auto">
              <a:xfrm flipV="1">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p:cNvSpPr>
                <a:spLocks noChangeShapeType="1"/>
              </p:cNvSpPr>
              <p:nvPr/>
            </p:nvSpPr>
            <p:spPr bwMode="auto">
              <a:xfrm flipV="1">
                <a:off x="9402788" y="4090252"/>
                <a:ext cx="429324" cy="7056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p:cNvSpPr>
                <a:spLocks noChangeShapeType="1"/>
              </p:cNvSpPr>
              <p:nvPr/>
            </p:nvSpPr>
            <p:spPr bwMode="auto">
              <a:xfrm flipV="1">
                <a:off x="8268637" y="4024329"/>
                <a:ext cx="969051"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p:cNvSpPr>
              <a:spLocks noChangeArrowheads="1"/>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p:cNvSpPr>
            <a:spLocks noChangeShapeType="1"/>
          </p:cNvSpPr>
          <p:nvPr/>
        </p:nvSpPr>
        <p:spPr bwMode="auto">
          <a:xfrm>
            <a:off x="8207860" y="2700359"/>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p:cNvGrpSpPr/>
          <p:nvPr/>
        </p:nvGrpSpPr>
        <p:grpSpPr bwMode="auto">
          <a:xfrm>
            <a:off x="8050698" y="2309376"/>
            <a:ext cx="298450" cy="464008"/>
            <a:chOff x="3130" y="3288"/>
            <a:chExt cx="410" cy="742"/>
          </a:xfrm>
        </p:grpSpPr>
        <p:sp>
          <p:nvSpPr>
            <p:cNvPr id="88"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 name="Group 112"/>
          <p:cNvGrpSpPr/>
          <p:nvPr/>
        </p:nvGrpSpPr>
        <p:grpSpPr>
          <a:xfrm>
            <a:off x="9849365" y="5339037"/>
            <a:ext cx="309740" cy="190838"/>
            <a:chOff x="3668110" y="2448910"/>
            <a:chExt cx="3794234" cy="2165130"/>
          </a:xfrm>
        </p:grpSpPr>
        <p:sp>
          <p:nvSpPr>
            <p:cNvPr id="114" name="Rectangle 113"/>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p:cNvGrpSpPr/>
            <p:nvPr/>
          </p:nvGrpSpPr>
          <p:grpSpPr>
            <a:xfrm>
              <a:off x="3941378" y="2603243"/>
              <a:ext cx="3202061" cy="1066110"/>
              <a:chOff x="7939341" y="3037317"/>
              <a:chExt cx="897649" cy="353919"/>
            </a:xfrm>
          </p:grpSpPr>
          <p:sp>
            <p:nvSpPr>
              <p:cNvPr id="117" name="Freeform 116"/>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p:cNvGrpSpPr/>
          <p:nvPr/>
        </p:nvGrpSpPr>
        <p:grpSpPr>
          <a:xfrm>
            <a:off x="8676619" y="4967420"/>
            <a:ext cx="393760" cy="218578"/>
            <a:chOff x="7493876" y="2774731"/>
            <a:chExt cx="1481958" cy="894622"/>
          </a:xfrm>
        </p:grpSpPr>
        <p:sp>
          <p:nvSpPr>
            <p:cNvPr id="122" name="Freeform 12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p:cNvGrpSpPr/>
            <p:nvPr/>
          </p:nvGrpSpPr>
          <p:grpSpPr>
            <a:xfrm>
              <a:off x="7713663" y="2848339"/>
              <a:ext cx="1042107" cy="425543"/>
              <a:chOff x="7786941" y="2884917"/>
              <a:chExt cx="897649" cy="353919"/>
            </a:xfrm>
          </p:grpSpPr>
          <p:sp>
            <p:nvSpPr>
              <p:cNvPr id="125" name="Freeform 12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p:cNvGrpSpPr/>
          <p:nvPr/>
        </p:nvGrpSpPr>
        <p:grpSpPr>
          <a:xfrm>
            <a:off x="8311520" y="5194433"/>
            <a:ext cx="309740" cy="190838"/>
            <a:chOff x="3668110" y="2448910"/>
            <a:chExt cx="3794234" cy="2165130"/>
          </a:xfrm>
        </p:grpSpPr>
        <p:sp>
          <p:nvSpPr>
            <p:cNvPr id="130" name="Rectangle 129"/>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p:cNvGrpSpPr/>
            <p:nvPr/>
          </p:nvGrpSpPr>
          <p:grpSpPr>
            <a:xfrm>
              <a:off x="3941378" y="2603243"/>
              <a:ext cx="3202061" cy="1066110"/>
              <a:chOff x="7939341" y="3037317"/>
              <a:chExt cx="897649" cy="353919"/>
            </a:xfrm>
          </p:grpSpPr>
          <p:sp>
            <p:nvSpPr>
              <p:cNvPr id="133" name="Freeform 132"/>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p:cNvGrpSpPr/>
          <p:nvPr/>
        </p:nvGrpSpPr>
        <p:grpSpPr>
          <a:xfrm>
            <a:off x="8439827" y="2812309"/>
            <a:ext cx="353678" cy="168275"/>
            <a:chOff x="7493876" y="2774731"/>
            <a:chExt cx="1481958" cy="894622"/>
          </a:xfrm>
        </p:grpSpPr>
        <p:sp>
          <p:nvSpPr>
            <p:cNvPr id="138" name="Freeform 13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p:cNvGrpSpPr/>
            <p:nvPr/>
          </p:nvGrpSpPr>
          <p:grpSpPr>
            <a:xfrm>
              <a:off x="7713663" y="2848339"/>
              <a:ext cx="1042107" cy="425543"/>
              <a:chOff x="7786941" y="2884917"/>
              <a:chExt cx="897649" cy="353919"/>
            </a:xfrm>
          </p:grpSpPr>
          <p:sp>
            <p:nvSpPr>
              <p:cNvPr id="141" name="Freeform 14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p:cNvGrpSpPr/>
          <p:nvPr/>
        </p:nvGrpSpPr>
        <p:grpSpPr>
          <a:xfrm>
            <a:off x="10884085" y="3601365"/>
            <a:ext cx="170989" cy="97052"/>
            <a:chOff x="7493876" y="2774731"/>
            <a:chExt cx="1481958" cy="894622"/>
          </a:xfrm>
        </p:grpSpPr>
        <p:sp>
          <p:nvSpPr>
            <p:cNvPr id="154" name="Freeform 15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p:cNvGrpSpPr/>
            <p:nvPr/>
          </p:nvGrpSpPr>
          <p:grpSpPr>
            <a:xfrm>
              <a:off x="7713663" y="2848339"/>
              <a:ext cx="1042107" cy="425543"/>
              <a:chOff x="7786941" y="2884917"/>
              <a:chExt cx="897649" cy="353919"/>
            </a:xfrm>
          </p:grpSpPr>
          <p:sp>
            <p:nvSpPr>
              <p:cNvPr id="157" name="Freeform 15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p:cNvGrpSpPr/>
          <p:nvPr/>
        </p:nvGrpSpPr>
        <p:grpSpPr>
          <a:xfrm>
            <a:off x="10410609" y="3496138"/>
            <a:ext cx="353678" cy="198344"/>
            <a:chOff x="7493876" y="2774731"/>
            <a:chExt cx="1481958" cy="894622"/>
          </a:xfrm>
        </p:grpSpPr>
        <p:sp>
          <p:nvSpPr>
            <p:cNvPr id="162" name="Freeform 16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p:cNvGrpSpPr/>
            <p:nvPr/>
          </p:nvGrpSpPr>
          <p:grpSpPr>
            <a:xfrm>
              <a:off x="7713663" y="2848339"/>
              <a:ext cx="1042107" cy="425543"/>
              <a:chOff x="7786941" y="2884917"/>
              <a:chExt cx="897649" cy="353919"/>
            </a:xfrm>
          </p:grpSpPr>
          <p:sp>
            <p:nvSpPr>
              <p:cNvPr id="165" name="Freeform 16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p:cNvGrpSpPr/>
          <p:nvPr/>
        </p:nvGrpSpPr>
        <p:grpSpPr>
          <a:xfrm>
            <a:off x="9948724" y="2202292"/>
            <a:ext cx="353678" cy="198344"/>
            <a:chOff x="7493876" y="2774731"/>
            <a:chExt cx="1481958" cy="894622"/>
          </a:xfrm>
        </p:grpSpPr>
        <p:sp>
          <p:nvSpPr>
            <p:cNvPr id="170" name="Freeform 16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p:cNvGrpSpPr/>
            <p:nvPr/>
          </p:nvGrpSpPr>
          <p:grpSpPr>
            <a:xfrm>
              <a:off x="7713663" y="2848339"/>
              <a:ext cx="1042107" cy="425543"/>
              <a:chOff x="7786941" y="2884917"/>
              <a:chExt cx="897649" cy="353919"/>
            </a:xfrm>
          </p:grpSpPr>
          <p:sp>
            <p:nvSpPr>
              <p:cNvPr id="173" name="Freeform 17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p:cNvGrpSpPr/>
          <p:nvPr/>
        </p:nvGrpSpPr>
        <p:grpSpPr>
          <a:xfrm>
            <a:off x="10527214" y="2613367"/>
            <a:ext cx="353678" cy="198344"/>
            <a:chOff x="7493876" y="2774731"/>
            <a:chExt cx="1481958" cy="894622"/>
          </a:xfrm>
        </p:grpSpPr>
        <p:sp>
          <p:nvSpPr>
            <p:cNvPr id="178" name="Freeform 1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p:cNvGrpSpPr/>
            <p:nvPr/>
          </p:nvGrpSpPr>
          <p:grpSpPr>
            <a:xfrm>
              <a:off x="7713663" y="2848339"/>
              <a:ext cx="1042107" cy="425543"/>
              <a:chOff x="7786941" y="2884917"/>
              <a:chExt cx="897649" cy="353919"/>
            </a:xfrm>
          </p:grpSpPr>
          <p:sp>
            <p:nvSpPr>
              <p:cNvPr id="181" name="Freeform 1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p:cNvGrpSpPr/>
          <p:nvPr/>
        </p:nvGrpSpPr>
        <p:grpSpPr>
          <a:xfrm>
            <a:off x="10643825" y="2107963"/>
            <a:ext cx="353678" cy="198344"/>
            <a:chOff x="7493876" y="2774731"/>
            <a:chExt cx="1481958" cy="894622"/>
          </a:xfrm>
        </p:grpSpPr>
        <p:sp>
          <p:nvSpPr>
            <p:cNvPr id="186" name="Freeform 1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p:cNvGrpSpPr/>
            <p:nvPr/>
          </p:nvGrpSpPr>
          <p:grpSpPr>
            <a:xfrm>
              <a:off x="7713663" y="2848339"/>
              <a:ext cx="1042107" cy="425543"/>
              <a:chOff x="7786941" y="2884917"/>
              <a:chExt cx="897649" cy="353919"/>
            </a:xfrm>
          </p:grpSpPr>
          <p:sp>
            <p:nvSpPr>
              <p:cNvPr id="189" name="Freeform 1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p:cNvGrpSpPr/>
          <p:nvPr/>
        </p:nvGrpSpPr>
        <p:grpSpPr>
          <a:xfrm>
            <a:off x="9980126" y="2661565"/>
            <a:ext cx="353678" cy="198344"/>
            <a:chOff x="7493876" y="2774731"/>
            <a:chExt cx="1481958" cy="894622"/>
          </a:xfrm>
        </p:grpSpPr>
        <p:sp>
          <p:nvSpPr>
            <p:cNvPr id="202" name="Freeform 20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p:cNvGrpSpPr/>
            <p:nvPr/>
          </p:nvGrpSpPr>
          <p:grpSpPr>
            <a:xfrm>
              <a:off x="7713663" y="2848339"/>
              <a:ext cx="1042107" cy="425543"/>
              <a:chOff x="7786941" y="2884917"/>
              <a:chExt cx="897649" cy="353919"/>
            </a:xfrm>
          </p:grpSpPr>
          <p:sp>
            <p:nvSpPr>
              <p:cNvPr id="205" name="Freeform 20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p:cNvGrpSpPr/>
          <p:nvPr/>
        </p:nvGrpSpPr>
        <p:grpSpPr>
          <a:xfrm>
            <a:off x="9497138" y="3394032"/>
            <a:ext cx="367224" cy="240304"/>
            <a:chOff x="7493876" y="2774731"/>
            <a:chExt cx="1481958" cy="894622"/>
          </a:xfrm>
        </p:grpSpPr>
        <p:sp>
          <p:nvSpPr>
            <p:cNvPr id="210" name="Freeform 20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p:cNvGrpSpPr/>
            <p:nvPr/>
          </p:nvGrpSpPr>
          <p:grpSpPr>
            <a:xfrm>
              <a:off x="7713663" y="2848339"/>
              <a:ext cx="1042107" cy="425543"/>
              <a:chOff x="7786941" y="2884917"/>
              <a:chExt cx="897649" cy="353919"/>
            </a:xfrm>
          </p:grpSpPr>
          <p:sp>
            <p:nvSpPr>
              <p:cNvPr id="213" name="Freeform 21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p:cNvGrpSpPr/>
          <p:nvPr/>
        </p:nvGrpSpPr>
        <p:grpSpPr>
          <a:xfrm>
            <a:off x="10375259" y="3992325"/>
            <a:ext cx="353678" cy="198344"/>
            <a:chOff x="7493876" y="2774731"/>
            <a:chExt cx="1481958" cy="894622"/>
          </a:xfrm>
        </p:grpSpPr>
        <p:sp>
          <p:nvSpPr>
            <p:cNvPr id="226" name="Freeform 22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p:cNvGrpSpPr/>
            <p:nvPr/>
          </p:nvGrpSpPr>
          <p:grpSpPr>
            <a:xfrm>
              <a:off x="7713663" y="2848339"/>
              <a:ext cx="1042107" cy="425543"/>
              <a:chOff x="7786941" y="2884917"/>
              <a:chExt cx="897649" cy="353919"/>
            </a:xfrm>
          </p:grpSpPr>
          <p:sp>
            <p:nvSpPr>
              <p:cNvPr id="229" name="Freeform 22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p:cNvGrpSpPr/>
          <p:nvPr/>
        </p:nvGrpSpPr>
        <p:grpSpPr>
          <a:xfrm>
            <a:off x="10925982" y="4369125"/>
            <a:ext cx="228295" cy="120400"/>
            <a:chOff x="7493876" y="2774731"/>
            <a:chExt cx="1481958" cy="894622"/>
          </a:xfrm>
        </p:grpSpPr>
        <p:sp>
          <p:nvSpPr>
            <p:cNvPr id="242" name="Freeform 24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p:cNvGrpSpPr/>
            <p:nvPr/>
          </p:nvGrpSpPr>
          <p:grpSpPr>
            <a:xfrm>
              <a:off x="7713663" y="2848339"/>
              <a:ext cx="1042107" cy="425543"/>
              <a:chOff x="7786941" y="2884917"/>
              <a:chExt cx="897649" cy="353919"/>
            </a:xfrm>
          </p:grpSpPr>
          <p:sp>
            <p:nvSpPr>
              <p:cNvPr id="245" name="Freeform 24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p:cNvGrpSpPr/>
          <p:nvPr/>
        </p:nvGrpSpPr>
        <p:grpSpPr>
          <a:xfrm>
            <a:off x="7439074" y="2356613"/>
            <a:ext cx="534987" cy="407988"/>
            <a:chOff x="7432700" y="2327293"/>
            <a:chExt cx="534987" cy="407988"/>
          </a:xfrm>
        </p:grpSpPr>
        <p:pic>
          <p:nvPicPr>
            <p:cNvPr id="250" name="Picture 1017"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p:cNvGrpSpPr/>
            <p:nvPr/>
          </p:nvGrpSpPr>
          <p:grpSpPr bwMode="auto">
            <a:xfrm>
              <a:off x="7594735" y="2642220"/>
              <a:ext cx="98740" cy="36846"/>
              <a:chOff x="1740" y="2642"/>
              <a:chExt cx="752" cy="327"/>
            </a:xfrm>
          </p:grpSpPr>
          <p:sp>
            <p:nvSpPr>
              <p:cNvPr id="267"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p:cNvGrpSpPr/>
          <p:nvPr/>
        </p:nvGrpSpPr>
        <p:grpSpPr>
          <a:xfrm>
            <a:off x="8637781" y="2319727"/>
            <a:ext cx="530702" cy="478009"/>
            <a:chOff x="8631407" y="2290407"/>
            <a:chExt cx="530702" cy="478009"/>
          </a:xfrm>
        </p:grpSpPr>
        <p:pic>
          <p:nvPicPr>
            <p:cNvPr id="274" name="Picture 568" descr="light2.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p:cNvGrpSpPr/>
          <p:nvPr/>
        </p:nvGrpSpPr>
        <p:grpSpPr>
          <a:xfrm>
            <a:off x="8499539" y="2059124"/>
            <a:ext cx="849312" cy="226109"/>
            <a:chOff x="8493165" y="2029804"/>
            <a:chExt cx="849312" cy="226109"/>
          </a:xfrm>
        </p:grpSpPr>
        <p:pic>
          <p:nvPicPr>
            <p:cNvPr id="277" name="Picture 603" descr="car_icon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p:cNvGrpSpPr/>
          <p:nvPr/>
        </p:nvGrpSpPr>
        <p:grpSpPr>
          <a:xfrm>
            <a:off x="7493518" y="3325424"/>
            <a:ext cx="857739" cy="583764"/>
            <a:chOff x="7487144" y="3296104"/>
            <a:chExt cx="857739" cy="583764"/>
          </a:xfrm>
        </p:grpSpPr>
        <p:grpSp>
          <p:nvGrpSpPr>
            <p:cNvPr id="280" name="Group 279"/>
            <p:cNvGrpSpPr/>
            <p:nvPr/>
          </p:nvGrpSpPr>
          <p:grpSpPr>
            <a:xfrm>
              <a:off x="7487144" y="3389820"/>
              <a:ext cx="350807" cy="305517"/>
              <a:chOff x="7487144" y="3389820"/>
              <a:chExt cx="350807" cy="305517"/>
            </a:xfrm>
          </p:grpSpPr>
          <p:pic>
            <p:nvPicPr>
              <p:cNvPr id="287"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p:cNvGrpSpPr/>
              <p:nvPr/>
            </p:nvGrpSpPr>
            <p:grpSpPr bwMode="auto">
              <a:xfrm>
                <a:off x="7593395" y="3625649"/>
                <a:ext cx="64747" cy="27592"/>
                <a:chOff x="1740" y="2642"/>
                <a:chExt cx="752" cy="327"/>
              </a:xfrm>
            </p:grpSpPr>
            <p:sp>
              <p:nvSpPr>
                <p:cNvPr id="304"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p:cNvGrpSpPr/>
            <p:nvPr/>
          </p:nvGrpSpPr>
          <p:grpSpPr bwMode="auto">
            <a:xfrm flipH="1">
              <a:off x="7985622" y="3537823"/>
              <a:ext cx="359261" cy="342045"/>
              <a:chOff x="2839" y="3501"/>
              <a:chExt cx="755" cy="803"/>
            </a:xfrm>
          </p:grpSpPr>
          <p:pic>
            <p:nvPicPr>
              <p:cNvPr id="285" name="Picture 1140"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p:cNvGrpSpPr/>
            <p:nvPr/>
          </p:nvGrpSpPr>
          <p:grpSpPr>
            <a:xfrm>
              <a:off x="7797061" y="3296104"/>
              <a:ext cx="347997" cy="396620"/>
              <a:chOff x="7797061" y="3296104"/>
              <a:chExt cx="347997" cy="396620"/>
            </a:xfrm>
          </p:grpSpPr>
          <p:pic>
            <p:nvPicPr>
              <p:cNvPr id="283" name="Picture 571" descr="fridge2.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p:cNvGrpSpPr/>
          <p:nvPr/>
        </p:nvGrpSpPr>
        <p:grpSpPr>
          <a:xfrm>
            <a:off x="11064947" y="3428485"/>
            <a:ext cx="518448" cy="1212242"/>
            <a:chOff x="11058573" y="3399165"/>
            <a:chExt cx="518448" cy="1212242"/>
          </a:xfrm>
        </p:grpSpPr>
        <p:grpSp>
          <p:nvGrpSpPr>
            <p:cNvPr id="311" name="Group 310"/>
            <p:cNvGrpSpPr/>
            <p:nvPr/>
          </p:nvGrpSpPr>
          <p:grpSpPr>
            <a:xfrm>
              <a:off x="11087182" y="4159591"/>
              <a:ext cx="489839" cy="451816"/>
              <a:chOff x="5103720" y="2693365"/>
              <a:chExt cx="611650" cy="414788"/>
            </a:xfrm>
          </p:grpSpPr>
          <p:cxnSp>
            <p:nvCxnSpPr>
              <p:cNvPr id="318" name="Straight Connector 317"/>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p:cNvGrpSpPr/>
              <p:nvPr/>
            </p:nvGrpSpPr>
            <p:grpSpPr>
              <a:xfrm>
                <a:off x="5275406" y="2693365"/>
                <a:ext cx="439964" cy="414788"/>
                <a:chOff x="5275406" y="2711455"/>
                <a:chExt cx="452949" cy="405518"/>
              </a:xfrm>
            </p:grpSpPr>
            <p:pic>
              <p:nvPicPr>
                <p:cNvPr id="320" name="Picture 319" descr="server_rack.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p:cNvGrpSpPr/>
            <p:nvPr/>
          </p:nvGrpSpPr>
          <p:grpSpPr>
            <a:xfrm>
              <a:off x="11058573" y="3399165"/>
              <a:ext cx="423724" cy="405973"/>
              <a:chOff x="5103720" y="2693365"/>
              <a:chExt cx="611650" cy="414788"/>
            </a:xfrm>
          </p:grpSpPr>
          <p:cxnSp>
            <p:nvCxnSpPr>
              <p:cNvPr id="313" name="Straight Connector 312"/>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p:cNvGrpSpPr/>
              <p:nvPr/>
            </p:nvGrpSpPr>
            <p:grpSpPr>
              <a:xfrm>
                <a:off x="5275406" y="2693365"/>
                <a:ext cx="439964" cy="414788"/>
                <a:chOff x="5275406" y="2711455"/>
                <a:chExt cx="452949" cy="405518"/>
              </a:xfrm>
            </p:grpSpPr>
            <p:pic>
              <p:nvPicPr>
                <p:cNvPr id="315" name="Picture 314" descr="server_rack.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p:cNvGrpSpPr/>
          <p:nvPr/>
        </p:nvGrpSpPr>
        <p:grpSpPr bwMode="auto">
          <a:xfrm flipH="1">
            <a:off x="7980855" y="4900161"/>
            <a:ext cx="345630" cy="320302"/>
            <a:chOff x="2839" y="3501"/>
            <a:chExt cx="755" cy="803"/>
          </a:xfrm>
        </p:grpSpPr>
        <p:pic>
          <p:nvPicPr>
            <p:cNvPr id="357" name="Picture 591" descr="desktop_computer_stylized_medium"/>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p:cNvGrpSpPr/>
          <p:nvPr/>
        </p:nvGrpSpPr>
        <p:grpSpPr bwMode="auto">
          <a:xfrm>
            <a:off x="9201681" y="5852809"/>
            <a:ext cx="310186" cy="307808"/>
            <a:chOff x="877" y="1008"/>
            <a:chExt cx="2747" cy="2591"/>
          </a:xfrm>
        </p:grpSpPr>
        <p:pic>
          <p:nvPicPr>
            <p:cNvPr id="360" name="Picture 106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p:cNvGrpSpPr/>
            <p:nvPr/>
          </p:nvGrpSpPr>
          <p:grpSpPr bwMode="auto">
            <a:xfrm>
              <a:off x="1709" y="3008"/>
              <a:ext cx="507" cy="234"/>
              <a:chOff x="1740" y="2642"/>
              <a:chExt cx="752" cy="327"/>
            </a:xfrm>
          </p:grpSpPr>
          <p:sp>
            <p:nvSpPr>
              <p:cNvPr id="377"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p:cNvGrpSpPr/>
          <p:nvPr/>
        </p:nvGrpSpPr>
        <p:grpSpPr bwMode="auto">
          <a:xfrm flipH="1">
            <a:off x="8153909" y="5504657"/>
            <a:ext cx="345630" cy="320302"/>
            <a:chOff x="2839" y="3501"/>
            <a:chExt cx="755" cy="803"/>
          </a:xfrm>
        </p:grpSpPr>
        <p:pic>
          <p:nvPicPr>
            <p:cNvPr id="384" name="Picture 591" descr="desktop_computer_stylized_medium"/>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p:cNvGrpSpPr/>
          <p:nvPr/>
        </p:nvGrpSpPr>
        <p:grpSpPr bwMode="auto">
          <a:xfrm flipH="1">
            <a:off x="8552134" y="5526130"/>
            <a:ext cx="345630" cy="320302"/>
            <a:chOff x="2839" y="3501"/>
            <a:chExt cx="755" cy="803"/>
          </a:xfrm>
        </p:grpSpPr>
        <p:pic>
          <p:nvPicPr>
            <p:cNvPr id="387" name="Picture 591" descr="desktop_computer_stylized_medium"/>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p:cNvGrpSpPr/>
          <p:nvPr/>
        </p:nvGrpSpPr>
        <p:grpSpPr bwMode="auto">
          <a:xfrm>
            <a:off x="9534746" y="5795138"/>
            <a:ext cx="319264" cy="253379"/>
            <a:chOff x="877" y="1008"/>
            <a:chExt cx="2747" cy="2591"/>
          </a:xfrm>
        </p:grpSpPr>
        <p:pic>
          <p:nvPicPr>
            <p:cNvPr id="390" name="Picture 1065" descr="antenna_stylize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p:cNvGrpSpPr/>
            <p:nvPr/>
          </p:nvGrpSpPr>
          <p:grpSpPr bwMode="auto">
            <a:xfrm>
              <a:off x="1709" y="3008"/>
              <a:ext cx="507" cy="234"/>
              <a:chOff x="1740" y="2642"/>
              <a:chExt cx="752" cy="327"/>
            </a:xfrm>
          </p:grpSpPr>
          <p:sp>
            <p:nvSpPr>
              <p:cNvPr id="407"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p:cNvSpPr>
            <a:spLocks noChangeArrowheads="1"/>
          </p:cNvSpPr>
          <p:nvPr/>
        </p:nvSpPr>
        <p:spPr bwMode="auto">
          <a:xfrm>
            <a:off x="10026299" y="5674399"/>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p:cNvGrpSpPr/>
          <p:nvPr/>
        </p:nvGrpSpPr>
        <p:grpSpPr bwMode="auto">
          <a:xfrm>
            <a:off x="10091149" y="5671195"/>
            <a:ext cx="69903" cy="21117"/>
            <a:chOff x="614" y="2568"/>
            <a:chExt cx="725" cy="139"/>
          </a:xfrm>
        </p:grpSpPr>
        <p:sp>
          <p:nvSpPr>
            <p:cNvPr id="418"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p:cNvSpPr>
            <a:spLocks noChangeArrowheads="1"/>
          </p:cNvSpPr>
          <p:nvPr/>
        </p:nvSpPr>
        <p:spPr bwMode="auto">
          <a:xfrm>
            <a:off x="10027502" y="5722750"/>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p:cNvGrpSpPr/>
          <p:nvPr/>
        </p:nvGrpSpPr>
        <p:grpSpPr bwMode="auto">
          <a:xfrm>
            <a:off x="10090909" y="5718672"/>
            <a:ext cx="69903" cy="19515"/>
            <a:chOff x="614" y="2568"/>
            <a:chExt cx="725" cy="139"/>
          </a:xfrm>
        </p:grpSpPr>
        <p:sp>
          <p:nvSpPr>
            <p:cNvPr id="42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p:cNvSpPr>
            <a:spLocks noChangeArrowheads="1"/>
          </p:cNvSpPr>
          <p:nvPr/>
        </p:nvSpPr>
        <p:spPr bwMode="auto">
          <a:xfrm>
            <a:off x="10027502" y="5771101"/>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p:cNvSpPr>
            <a:spLocks noChangeArrowheads="1"/>
          </p:cNvSpPr>
          <p:nvPr/>
        </p:nvSpPr>
        <p:spPr bwMode="auto">
          <a:xfrm>
            <a:off x="10028705" y="5814938"/>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p:cNvGrpSpPr/>
          <p:nvPr/>
        </p:nvGrpSpPr>
        <p:grpSpPr bwMode="auto">
          <a:xfrm>
            <a:off x="10089465" y="5810860"/>
            <a:ext cx="70024" cy="21991"/>
            <a:chOff x="614" y="2568"/>
            <a:chExt cx="725" cy="139"/>
          </a:xfrm>
        </p:grpSpPr>
        <p:sp>
          <p:nvSpPr>
            <p:cNvPr id="427"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p:cNvGrpSpPr/>
          <p:nvPr/>
        </p:nvGrpSpPr>
        <p:grpSpPr bwMode="auto">
          <a:xfrm>
            <a:off x="10089946" y="5767169"/>
            <a:ext cx="70024" cy="20243"/>
            <a:chOff x="614" y="2568"/>
            <a:chExt cx="725" cy="139"/>
          </a:xfrm>
        </p:grpSpPr>
        <p:sp>
          <p:nvSpPr>
            <p:cNvPr id="431"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p:cNvGrpSpPr/>
          <p:nvPr/>
        </p:nvGrpSpPr>
        <p:grpSpPr bwMode="auto">
          <a:xfrm flipH="1">
            <a:off x="7773981" y="5281060"/>
            <a:ext cx="345630" cy="320302"/>
            <a:chOff x="2839" y="3501"/>
            <a:chExt cx="755" cy="803"/>
          </a:xfrm>
        </p:grpSpPr>
        <p:pic>
          <p:nvPicPr>
            <p:cNvPr id="451" name="Picture 591" descr="desktop_computer_stylized_medium"/>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6" name="Group 652"/>
          <p:cNvGrpSpPr/>
          <p:nvPr/>
        </p:nvGrpSpPr>
        <p:grpSpPr bwMode="auto">
          <a:xfrm>
            <a:off x="7750224" y="1859725"/>
            <a:ext cx="415925" cy="385763"/>
            <a:chOff x="2751" y="1851"/>
            <a:chExt cx="462" cy="478"/>
          </a:xfrm>
        </p:grpSpPr>
        <p:pic>
          <p:nvPicPr>
            <p:cNvPr id="453" name="Picture 653" descr="iphone_stylized_small"/>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950"/>
          <p:cNvGrpSpPr/>
          <p:nvPr/>
        </p:nvGrpSpPr>
        <p:grpSpPr bwMode="auto">
          <a:xfrm>
            <a:off x="10253990" y="5273951"/>
            <a:ext cx="177192" cy="330833"/>
            <a:chOff x="4140" y="429"/>
            <a:chExt cx="1425" cy="2396"/>
          </a:xfrm>
        </p:grpSpPr>
        <p:sp>
          <p:nvSpPr>
            <p:cNvPr id="324"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p:cNvGrpSpPr/>
            <p:nvPr/>
          </p:nvGrpSpPr>
          <p:grpSpPr bwMode="auto">
            <a:xfrm>
              <a:off x="4749" y="668"/>
              <a:ext cx="581" cy="145"/>
              <a:chOff x="614" y="2568"/>
              <a:chExt cx="725" cy="139"/>
            </a:xfrm>
          </p:grpSpPr>
          <p:sp>
            <p:nvSpPr>
              <p:cNvPr id="354"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p:cNvGrpSpPr/>
            <p:nvPr/>
          </p:nvGrpSpPr>
          <p:grpSpPr bwMode="auto">
            <a:xfrm>
              <a:off x="4747" y="994"/>
              <a:ext cx="581" cy="134"/>
              <a:chOff x="614" y="2568"/>
              <a:chExt cx="725" cy="139"/>
            </a:xfrm>
          </p:grpSpPr>
          <p:sp>
            <p:nvSpPr>
              <p:cNvPr id="352"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p:cNvGrpSpPr/>
            <p:nvPr/>
          </p:nvGrpSpPr>
          <p:grpSpPr bwMode="auto">
            <a:xfrm>
              <a:off x="4735" y="1627"/>
              <a:ext cx="582" cy="151"/>
              <a:chOff x="614" y="2568"/>
              <a:chExt cx="725" cy="139"/>
            </a:xfrm>
          </p:grpSpPr>
          <p:sp>
            <p:nvSpPr>
              <p:cNvPr id="350"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p:cNvGrpSpPr/>
            <p:nvPr/>
          </p:nvGrpSpPr>
          <p:grpSpPr bwMode="auto">
            <a:xfrm>
              <a:off x="4739" y="1327"/>
              <a:ext cx="582" cy="139"/>
              <a:chOff x="614" y="2568"/>
              <a:chExt cx="725" cy="139"/>
            </a:xfrm>
          </p:grpSpPr>
          <p:sp>
            <p:nvSpPr>
              <p:cNvPr id="348"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74" name="Group 473"/>
          <p:cNvGrpSpPr/>
          <p:nvPr/>
        </p:nvGrpSpPr>
        <p:grpSpPr>
          <a:xfrm>
            <a:off x="6571713" y="2686293"/>
            <a:ext cx="1038308" cy="956788"/>
            <a:chOff x="6571713" y="2686293"/>
            <a:chExt cx="1038308" cy="956788"/>
          </a:xfrm>
        </p:grpSpPr>
        <p:sp>
          <p:nvSpPr>
            <p:cNvPr id="463" name="Freeform 917"/>
            <p:cNvSpPr/>
            <p:nvPr/>
          </p:nvSpPr>
          <p:spPr bwMode="auto">
            <a:xfrm flipH="1">
              <a:off x="7291095" y="2700162"/>
              <a:ext cx="318926" cy="94291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1" fmla="*/ 319 w 10319"/>
                <a:gd name="connsiteY0-2" fmla="*/ 10000 h 10000"/>
                <a:gd name="connsiteX1-3" fmla="*/ 0 w 10319"/>
                <a:gd name="connsiteY1-4" fmla="*/ 9878 h 10000"/>
                <a:gd name="connsiteX2-5" fmla="*/ 10319 w 10319"/>
                <a:gd name="connsiteY2-6" fmla="*/ 0 h 10000"/>
                <a:gd name="connsiteX3-7" fmla="*/ 10319 w 10319"/>
                <a:gd name="connsiteY3-8" fmla="*/ 8912 h 10000"/>
                <a:gd name="connsiteX4" fmla="*/ 319 w 10319"/>
                <a:gd name="connsiteY4" fmla="*/ 10000 h 10000"/>
                <a:gd name="connsiteX0-9" fmla="*/ 2669 w 10319"/>
                <a:gd name="connsiteY0-10" fmla="*/ 10279 h 10279"/>
                <a:gd name="connsiteX1-11" fmla="*/ 0 w 10319"/>
                <a:gd name="connsiteY1-12" fmla="*/ 9878 h 10279"/>
                <a:gd name="connsiteX2-13" fmla="*/ 10319 w 10319"/>
                <a:gd name="connsiteY2-14" fmla="*/ 0 h 10279"/>
                <a:gd name="connsiteX3-15" fmla="*/ 10319 w 10319"/>
                <a:gd name="connsiteY3-16" fmla="*/ 8912 h 10279"/>
                <a:gd name="connsiteX4-17" fmla="*/ 2669 w 10319"/>
                <a:gd name="connsiteY4-18" fmla="*/ 10279 h 10279"/>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0319" h="10279">
                  <a:moveTo>
                    <a:pt x="2669" y="10279"/>
                  </a:moveTo>
                  <a:lnTo>
                    <a:pt x="0" y="9878"/>
                  </a:lnTo>
                  <a:lnTo>
                    <a:pt x="10319" y="0"/>
                  </a:lnTo>
                  <a:lnTo>
                    <a:pt x="10319" y="8912"/>
                  </a:lnTo>
                  <a:lnTo>
                    <a:pt x="2669" y="10279"/>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55" name="Group 454"/>
            <p:cNvGrpSpPr/>
            <p:nvPr/>
          </p:nvGrpSpPr>
          <p:grpSpPr>
            <a:xfrm>
              <a:off x="6571713" y="2686293"/>
              <a:ext cx="764135" cy="854075"/>
              <a:chOff x="6571713" y="2686293"/>
              <a:chExt cx="764135" cy="854075"/>
            </a:xfrm>
          </p:grpSpPr>
          <p:sp>
            <p:nvSpPr>
              <p:cNvPr id="520" name="Rectangle 228"/>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1" name="Rectangle 229"/>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2" name="Text Box 230"/>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cxnSp>
            <p:nvCxnSpPr>
              <p:cNvPr id="9" name="Straight Connector 8"/>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4" name="Group 463"/>
          <p:cNvGrpSpPr/>
          <p:nvPr/>
        </p:nvGrpSpPr>
        <p:grpSpPr>
          <a:xfrm>
            <a:off x="10202006" y="5357871"/>
            <a:ext cx="970347" cy="854075"/>
            <a:chOff x="10202006" y="5357871"/>
            <a:chExt cx="970347" cy="854075"/>
          </a:xfrm>
        </p:grpSpPr>
        <p:sp>
          <p:nvSpPr>
            <p:cNvPr id="530" name="Freeform 917"/>
            <p:cNvSpPr/>
            <p:nvPr/>
          </p:nvSpPr>
          <p:spPr bwMode="auto">
            <a:xfrm>
              <a:off x="10202006" y="5397682"/>
              <a:ext cx="281273" cy="77312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1" fmla="*/ 319 w 10319"/>
                <a:gd name="connsiteY0-2" fmla="*/ 10000 h 10000"/>
                <a:gd name="connsiteX1-3" fmla="*/ 0 w 10319"/>
                <a:gd name="connsiteY1-4" fmla="*/ 9878 h 10000"/>
                <a:gd name="connsiteX2-5" fmla="*/ 10319 w 10319"/>
                <a:gd name="connsiteY2-6" fmla="*/ 0 h 10000"/>
                <a:gd name="connsiteX3-7" fmla="*/ 10319 w 10319"/>
                <a:gd name="connsiteY3-8" fmla="*/ 8912 h 10000"/>
                <a:gd name="connsiteX4" fmla="*/ 319 w 10319"/>
                <a:gd name="connsiteY4" fmla="*/ 10000 h 10000"/>
                <a:gd name="connsiteX0-9" fmla="*/ 2669 w 10319"/>
                <a:gd name="connsiteY0-10" fmla="*/ 10279 h 10279"/>
                <a:gd name="connsiteX1-11" fmla="*/ 0 w 10319"/>
                <a:gd name="connsiteY1-12" fmla="*/ 9878 h 10279"/>
                <a:gd name="connsiteX2-13" fmla="*/ 10319 w 10319"/>
                <a:gd name="connsiteY2-14" fmla="*/ 0 h 10279"/>
                <a:gd name="connsiteX3-15" fmla="*/ 10319 w 10319"/>
                <a:gd name="connsiteY3-16" fmla="*/ 8912 h 10279"/>
                <a:gd name="connsiteX4-17" fmla="*/ 2669 w 10319"/>
                <a:gd name="connsiteY4-18" fmla="*/ 10279 h 10279"/>
                <a:gd name="connsiteX0-19" fmla="*/ 2669 w 10319"/>
                <a:gd name="connsiteY0-20" fmla="*/ 10279 h 11889"/>
                <a:gd name="connsiteX1-21" fmla="*/ 0 w 10319"/>
                <a:gd name="connsiteY1-22" fmla="*/ 9878 h 11889"/>
                <a:gd name="connsiteX2-23" fmla="*/ 10319 w 10319"/>
                <a:gd name="connsiteY2-24" fmla="*/ 0 h 11889"/>
                <a:gd name="connsiteX3-25" fmla="*/ 10011 w 10319"/>
                <a:gd name="connsiteY3-26" fmla="*/ 11889 h 11889"/>
                <a:gd name="connsiteX4-27" fmla="*/ 2669 w 10319"/>
                <a:gd name="connsiteY4-28" fmla="*/ 10279 h 11889"/>
                <a:gd name="connsiteX0-29" fmla="*/ 2669 w 10024"/>
                <a:gd name="connsiteY0-30" fmla="*/ 6818 h 8428"/>
                <a:gd name="connsiteX1-31" fmla="*/ 0 w 10024"/>
                <a:gd name="connsiteY1-32" fmla="*/ 6417 h 8428"/>
                <a:gd name="connsiteX2-33" fmla="*/ 9703 w 10024"/>
                <a:gd name="connsiteY2-34" fmla="*/ 0 h 8428"/>
                <a:gd name="connsiteX3-35" fmla="*/ 10011 w 10024"/>
                <a:gd name="connsiteY3-36" fmla="*/ 8428 h 8428"/>
                <a:gd name="connsiteX4-37" fmla="*/ 2669 w 10024"/>
                <a:gd name="connsiteY4-38" fmla="*/ 6818 h 8428"/>
                <a:gd name="connsiteX0-39" fmla="*/ 1741 w 9078"/>
                <a:gd name="connsiteY0-40" fmla="*/ 8090 h 10000"/>
                <a:gd name="connsiteX1-41" fmla="*/ 0 w 9078"/>
                <a:gd name="connsiteY1-42" fmla="*/ 6834 h 10000"/>
                <a:gd name="connsiteX2-43" fmla="*/ 8758 w 9078"/>
                <a:gd name="connsiteY2-44" fmla="*/ 0 h 10000"/>
                <a:gd name="connsiteX3-45" fmla="*/ 9065 w 9078"/>
                <a:gd name="connsiteY3-46" fmla="*/ 10000 h 10000"/>
                <a:gd name="connsiteX4-47" fmla="*/ 1741 w 9078"/>
                <a:gd name="connsiteY4-48" fmla="*/ 8090 h 10000"/>
                <a:gd name="connsiteX0-49" fmla="*/ 112 w 10001"/>
                <a:gd name="connsiteY0-50" fmla="*/ 7638 h 10000"/>
                <a:gd name="connsiteX1-51" fmla="*/ 0 w 10001"/>
                <a:gd name="connsiteY1-52" fmla="*/ 6834 h 10000"/>
                <a:gd name="connsiteX2-53" fmla="*/ 9647 w 10001"/>
                <a:gd name="connsiteY2-54" fmla="*/ 0 h 10000"/>
                <a:gd name="connsiteX3-55" fmla="*/ 9986 w 10001"/>
                <a:gd name="connsiteY3-56" fmla="*/ 10000 h 10000"/>
                <a:gd name="connsiteX4-57" fmla="*/ 112 w 10001"/>
                <a:gd name="connsiteY4-58" fmla="*/ 7638 h 100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0001" h="10000">
                  <a:moveTo>
                    <a:pt x="112" y="7638"/>
                  </a:moveTo>
                  <a:cubicBezTo>
                    <a:pt x="75" y="7370"/>
                    <a:pt x="37" y="7102"/>
                    <a:pt x="0" y="6834"/>
                  </a:cubicBezTo>
                  <a:lnTo>
                    <a:pt x="9647" y="0"/>
                  </a:lnTo>
                  <a:cubicBezTo>
                    <a:pt x="9534" y="4702"/>
                    <a:pt x="10099" y="5298"/>
                    <a:pt x="9986" y="10000"/>
                  </a:cubicBezTo>
                  <a:lnTo>
                    <a:pt x="112" y="7638"/>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31" name="Group 530"/>
            <p:cNvGrpSpPr/>
            <p:nvPr/>
          </p:nvGrpSpPr>
          <p:grpSpPr>
            <a:xfrm>
              <a:off x="10408218" y="5357871"/>
              <a:ext cx="764135" cy="854075"/>
              <a:chOff x="6571713" y="2686293"/>
              <a:chExt cx="764135" cy="854075"/>
            </a:xfrm>
          </p:grpSpPr>
          <p:sp>
            <p:nvSpPr>
              <p:cNvPr id="532" name="Rectangle 228"/>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33" name="Rectangle 229"/>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34" name="Text Box 230"/>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cxnSp>
            <p:nvCxnSpPr>
              <p:cNvPr id="535" name="Straight Connector 534"/>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84" name="Group 950"/>
          <p:cNvGrpSpPr/>
          <p:nvPr/>
        </p:nvGrpSpPr>
        <p:grpSpPr bwMode="auto">
          <a:xfrm>
            <a:off x="10002508" y="5616400"/>
            <a:ext cx="214974" cy="403920"/>
            <a:chOff x="4140" y="429"/>
            <a:chExt cx="1425" cy="2396"/>
          </a:xfrm>
        </p:grpSpPr>
        <p:sp>
          <p:nvSpPr>
            <p:cNvPr id="485"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p:cNvGrpSpPr/>
            <p:nvPr/>
          </p:nvGrpSpPr>
          <p:grpSpPr bwMode="auto">
            <a:xfrm>
              <a:off x="4749" y="668"/>
              <a:ext cx="581" cy="145"/>
              <a:chOff x="614" y="2568"/>
              <a:chExt cx="725" cy="139"/>
            </a:xfrm>
          </p:grpSpPr>
          <p:sp>
            <p:nvSpPr>
              <p:cNvPr id="51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p:cNvGrpSpPr/>
            <p:nvPr/>
          </p:nvGrpSpPr>
          <p:grpSpPr bwMode="auto">
            <a:xfrm>
              <a:off x="4747" y="994"/>
              <a:ext cx="581" cy="134"/>
              <a:chOff x="614" y="2568"/>
              <a:chExt cx="725" cy="139"/>
            </a:xfrm>
          </p:grpSpPr>
          <p:sp>
            <p:nvSpPr>
              <p:cNvPr id="51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p:cNvGrpSpPr/>
            <p:nvPr/>
          </p:nvGrpSpPr>
          <p:grpSpPr bwMode="auto">
            <a:xfrm>
              <a:off x="4735" y="1627"/>
              <a:ext cx="582" cy="151"/>
              <a:chOff x="614" y="2568"/>
              <a:chExt cx="725" cy="139"/>
            </a:xfrm>
          </p:grpSpPr>
          <p:sp>
            <p:nvSpPr>
              <p:cNvPr id="51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p:cNvGrpSpPr/>
            <p:nvPr/>
          </p:nvGrpSpPr>
          <p:grpSpPr bwMode="auto">
            <a:xfrm>
              <a:off x="4739" y="1327"/>
              <a:ext cx="582" cy="139"/>
              <a:chOff x="614" y="2568"/>
              <a:chExt cx="725" cy="139"/>
            </a:xfrm>
          </p:grpSpPr>
          <p:sp>
            <p:nvSpPr>
              <p:cNvPr id="50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193" name="Group 192"/>
          <p:cNvGrpSpPr/>
          <p:nvPr/>
        </p:nvGrpSpPr>
        <p:grpSpPr>
          <a:xfrm>
            <a:off x="9098788" y="3956624"/>
            <a:ext cx="367224" cy="240304"/>
            <a:chOff x="7493876" y="2774731"/>
            <a:chExt cx="1481958" cy="894622"/>
          </a:xfrm>
        </p:grpSpPr>
        <p:sp>
          <p:nvSpPr>
            <p:cNvPr id="194" name="Freeform 1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p:cNvGrpSpPr/>
            <p:nvPr/>
          </p:nvGrpSpPr>
          <p:grpSpPr>
            <a:xfrm>
              <a:off x="7713663" y="2848339"/>
              <a:ext cx="1042107" cy="425543"/>
              <a:chOff x="7786941" y="2884917"/>
              <a:chExt cx="897649" cy="353919"/>
            </a:xfrm>
          </p:grpSpPr>
          <p:sp>
            <p:nvSpPr>
              <p:cNvPr id="197" name="Freeform 1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p:cNvGrpSpPr/>
          <p:nvPr/>
        </p:nvGrpSpPr>
        <p:grpSpPr>
          <a:xfrm>
            <a:off x="9601554" y="3999763"/>
            <a:ext cx="367224" cy="240304"/>
            <a:chOff x="7493876" y="2774731"/>
            <a:chExt cx="1481958" cy="894622"/>
          </a:xfrm>
        </p:grpSpPr>
        <p:sp>
          <p:nvSpPr>
            <p:cNvPr id="218" name="Freeform 21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p:cNvGrpSpPr/>
            <p:nvPr/>
          </p:nvGrpSpPr>
          <p:grpSpPr>
            <a:xfrm>
              <a:off x="7713663" y="2848339"/>
              <a:ext cx="1042107" cy="425543"/>
              <a:chOff x="7786941" y="2884917"/>
              <a:chExt cx="897649" cy="353919"/>
            </a:xfrm>
          </p:grpSpPr>
          <p:sp>
            <p:nvSpPr>
              <p:cNvPr id="221" name="Freeform 22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p:cNvGrpSpPr/>
          <p:nvPr/>
        </p:nvGrpSpPr>
        <p:grpSpPr>
          <a:xfrm>
            <a:off x="8050070" y="3965994"/>
            <a:ext cx="354986" cy="175668"/>
            <a:chOff x="7493876" y="2774731"/>
            <a:chExt cx="1481958" cy="894622"/>
          </a:xfrm>
        </p:grpSpPr>
        <p:sp>
          <p:nvSpPr>
            <p:cNvPr id="146" name="Freeform 14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p:cNvGrpSpPr/>
            <p:nvPr/>
          </p:nvGrpSpPr>
          <p:grpSpPr>
            <a:xfrm>
              <a:off x="7713663" y="2848339"/>
              <a:ext cx="1042107" cy="425543"/>
              <a:chOff x="7786941" y="2884917"/>
              <a:chExt cx="897649" cy="353919"/>
            </a:xfrm>
          </p:grpSpPr>
          <p:sp>
            <p:nvSpPr>
              <p:cNvPr id="149" name="Freeform 14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p:cNvGrpSpPr/>
          <p:nvPr/>
        </p:nvGrpSpPr>
        <p:grpSpPr>
          <a:xfrm>
            <a:off x="9247893" y="4775686"/>
            <a:ext cx="393760" cy="218578"/>
            <a:chOff x="7493876" y="2774731"/>
            <a:chExt cx="1481958" cy="894622"/>
          </a:xfrm>
        </p:grpSpPr>
        <p:sp>
          <p:nvSpPr>
            <p:cNvPr id="234" name="Freeform 23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p:cNvGrpSpPr/>
            <p:nvPr/>
          </p:nvGrpSpPr>
          <p:grpSpPr>
            <a:xfrm>
              <a:off x="7713663" y="2848339"/>
              <a:ext cx="1042107" cy="425543"/>
              <a:chOff x="7786941" y="2884917"/>
              <a:chExt cx="897649" cy="353919"/>
            </a:xfrm>
          </p:grpSpPr>
          <p:sp>
            <p:nvSpPr>
              <p:cNvPr id="237" name="Freeform 23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3" name="Group 472"/>
          <p:cNvGrpSpPr/>
          <p:nvPr/>
        </p:nvGrpSpPr>
        <p:grpSpPr>
          <a:xfrm>
            <a:off x="7774998" y="3463448"/>
            <a:ext cx="3007624" cy="1690703"/>
            <a:chOff x="7774998" y="3463448"/>
            <a:chExt cx="3007624" cy="1690703"/>
          </a:xfrm>
        </p:grpSpPr>
        <p:grpSp>
          <p:nvGrpSpPr>
            <p:cNvPr id="458" name="Group 457"/>
            <p:cNvGrpSpPr/>
            <p:nvPr/>
          </p:nvGrpSpPr>
          <p:grpSpPr>
            <a:xfrm>
              <a:off x="7774998" y="4090572"/>
              <a:ext cx="571917" cy="577694"/>
              <a:chOff x="7774998" y="4090572"/>
              <a:chExt cx="571917" cy="577694"/>
            </a:xfrm>
          </p:grpSpPr>
          <p:sp>
            <p:nvSpPr>
              <p:cNvPr id="575" name="Freeform 917"/>
              <p:cNvSpPr/>
              <p:nvPr/>
            </p:nvSpPr>
            <p:spPr bwMode="auto">
              <a:xfrm rot="10800000">
                <a:off x="7818844" y="4090572"/>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1" fmla="*/ 319 w 10319"/>
                  <a:gd name="connsiteY0-2" fmla="*/ 10000 h 10000"/>
                  <a:gd name="connsiteX1-3" fmla="*/ 0 w 10319"/>
                  <a:gd name="connsiteY1-4" fmla="*/ 9878 h 10000"/>
                  <a:gd name="connsiteX2-5" fmla="*/ 10319 w 10319"/>
                  <a:gd name="connsiteY2-6" fmla="*/ 0 h 10000"/>
                  <a:gd name="connsiteX3-7" fmla="*/ 10319 w 10319"/>
                  <a:gd name="connsiteY3-8" fmla="*/ 8912 h 10000"/>
                  <a:gd name="connsiteX4" fmla="*/ 319 w 10319"/>
                  <a:gd name="connsiteY4" fmla="*/ 10000 h 10000"/>
                  <a:gd name="connsiteX0-9" fmla="*/ 2669 w 10319"/>
                  <a:gd name="connsiteY0-10" fmla="*/ 10279 h 10279"/>
                  <a:gd name="connsiteX1-11" fmla="*/ 0 w 10319"/>
                  <a:gd name="connsiteY1-12" fmla="*/ 9878 h 10279"/>
                  <a:gd name="connsiteX2-13" fmla="*/ 10319 w 10319"/>
                  <a:gd name="connsiteY2-14" fmla="*/ 0 h 10279"/>
                  <a:gd name="connsiteX3-15" fmla="*/ 10319 w 10319"/>
                  <a:gd name="connsiteY3-16" fmla="*/ 8912 h 10279"/>
                  <a:gd name="connsiteX4-17" fmla="*/ 2669 w 10319"/>
                  <a:gd name="connsiteY4-18" fmla="*/ 10279 h 10279"/>
                  <a:gd name="connsiteX0-19" fmla="*/ 3432 w 11082"/>
                  <a:gd name="connsiteY0-20" fmla="*/ 1685 h 1685"/>
                  <a:gd name="connsiteX1-21" fmla="*/ 763 w 11082"/>
                  <a:gd name="connsiteY1-22" fmla="*/ 1284 h 1685"/>
                  <a:gd name="connsiteX2-23" fmla="*/ 0 w 11082"/>
                  <a:gd name="connsiteY2-24" fmla="*/ 0 h 1685"/>
                  <a:gd name="connsiteX3-25" fmla="*/ 11082 w 11082"/>
                  <a:gd name="connsiteY3-26" fmla="*/ 318 h 1685"/>
                  <a:gd name="connsiteX4-27" fmla="*/ 3432 w 11082"/>
                  <a:gd name="connsiteY4-28" fmla="*/ 1685 h 1685"/>
                  <a:gd name="connsiteX0-29" fmla="*/ 3097 w 14245"/>
                  <a:gd name="connsiteY0-30" fmla="*/ 10000 h 10000"/>
                  <a:gd name="connsiteX1-31" fmla="*/ 689 w 14245"/>
                  <a:gd name="connsiteY1-32" fmla="*/ 7620 h 10000"/>
                  <a:gd name="connsiteX2-33" fmla="*/ 0 w 14245"/>
                  <a:gd name="connsiteY2-34" fmla="*/ 0 h 10000"/>
                  <a:gd name="connsiteX3-35" fmla="*/ 14245 w 14245"/>
                  <a:gd name="connsiteY3-36" fmla="*/ 633 h 10000"/>
                  <a:gd name="connsiteX4-37" fmla="*/ 3097 w 14245"/>
                  <a:gd name="connsiteY4-38" fmla="*/ 10000 h 100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6" name="Group 575"/>
              <p:cNvGrpSpPr/>
              <p:nvPr/>
            </p:nvGrpSpPr>
            <p:grpSpPr>
              <a:xfrm>
                <a:off x="7774998" y="4206600"/>
                <a:ext cx="571917" cy="461666"/>
                <a:chOff x="9980560" y="726571"/>
                <a:chExt cx="659732" cy="461666"/>
              </a:xfrm>
            </p:grpSpPr>
            <p:sp>
              <p:nvSpPr>
                <p:cNvPr id="577" name="Rectangle 228"/>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78" name="Rectangle 229"/>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79" name="Text Box 230"/>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cxnSp>
              <p:nvCxnSpPr>
                <p:cNvPr id="580" name="Straight Connector 579"/>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9" name="Group 458"/>
            <p:cNvGrpSpPr/>
            <p:nvPr/>
          </p:nvGrpSpPr>
          <p:grpSpPr>
            <a:xfrm>
              <a:off x="8692628" y="3463448"/>
              <a:ext cx="571917" cy="574365"/>
              <a:chOff x="8692628" y="3463448"/>
              <a:chExt cx="571917" cy="574365"/>
            </a:xfrm>
          </p:grpSpPr>
          <p:sp>
            <p:nvSpPr>
              <p:cNvPr id="573" name="Freeform 917"/>
              <p:cNvSpPr/>
              <p:nvPr/>
            </p:nvSpPr>
            <p:spPr bwMode="auto">
              <a:xfrm flipH="1">
                <a:off x="8735937" y="3883244"/>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1" fmla="*/ 319 w 10319"/>
                  <a:gd name="connsiteY0-2" fmla="*/ 10000 h 10000"/>
                  <a:gd name="connsiteX1-3" fmla="*/ 0 w 10319"/>
                  <a:gd name="connsiteY1-4" fmla="*/ 9878 h 10000"/>
                  <a:gd name="connsiteX2-5" fmla="*/ 10319 w 10319"/>
                  <a:gd name="connsiteY2-6" fmla="*/ 0 h 10000"/>
                  <a:gd name="connsiteX3-7" fmla="*/ 10319 w 10319"/>
                  <a:gd name="connsiteY3-8" fmla="*/ 8912 h 10000"/>
                  <a:gd name="connsiteX4" fmla="*/ 319 w 10319"/>
                  <a:gd name="connsiteY4" fmla="*/ 10000 h 10000"/>
                  <a:gd name="connsiteX0-9" fmla="*/ 2669 w 10319"/>
                  <a:gd name="connsiteY0-10" fmla="*/ 10279 h 10279"/>
                  <a:gd name="connsiteX1-11" fmla="*/ 0 w 10319"/>
                  <a:gd name="connsiteY1-12" fmla="*/ 9878 h 10279"/>
                  <a:gd name="connsiteX2-13" fmla="*/ 10319 w 10319"/>
                  <a:gd name="connsiteY2-14" fmla="*/ 0 h 10279"/>
                  <a:gd name="connsiteX3-15" fmla="*/ 10319 w 10319"/>
                  <a:gd name="connsiteY3-16" fmla="*/ 8912 h 10279"/>
                  <a:gd name="connsiteX4-17" fmla="*/ 2669 w 10319"/>
                  <a:gd name="connsiteY4-18" fmla="*/ 10279 h 10279"/>
                  <a:gd name="connsiteX0-19" fmla="*/ 3432 w 11082"/>
                  <a:gd name="connsiteY0-20" fmla="*/ 1685 h 1685"/>
                  <a:gd name="connsiteX1-21" fmla="*/ 763 w 11082"/>
                  <a:gd name="connsiteY1-22" fmla="*/ 1284 h 1685"/>
                  <a:gd name="connsiteX2-23" fmla="*/ 0 w 11082"/>
                  <a:gd name="connsiteY2-24" fmla="*/ 0 h 1685"/>
                  <a:gd name="connsiteX3-25" fmla="*/ 11082 w 11082"/>
                  <a:gd name="connsiteY3-26" fmla="*/ 318 h 1685"/>
                  <a:gd name="connsiteX4-27" fmla="*/ 3432 w 11082"/>
                  <a:gd name="connsiteY4-28" fmla="*/ 1685 h 1685"/>
                  <a:gd name="connsiteX0-29" fmla="*/ 3097 w 14245"/>
                  <a:gd name="connsiteY0-30" fmla="*/ 10000 h 10000"/>
                  <a:gd name="connsiteX1-31" fmla="*/ 689 w 14245"/>
                  <a:gd name="connsiteY1-32" fmla="*/ 7620 h 10000"/>
                  <a:gd name="connsiteX2-33" fmla="*/ 0 w 14245"/>
                  <a:gd name="connsiteY2-34" fmla="*/ 0 h 10000"/>
                  <a:gd name="connsiteX3-35" fmla="*/ 14245 w 14245"/>
                  <a:gd name="connsiteY3-36" fmla="*/ 633 h 10000"/>
                  <a:gd name="connsiteX4-37" fmla="*/ 3097 w 14245"/>
                  <a:gd name="connsiteY4-38" fmla="*/ 10000 h 1000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82" name="Group 581"/>
              <p:cNvGrpSpPr/>
              <p:nvPr/>
            </p:nvGrpSpPr>
            <p:grpSpPr>
              <a:xfrm>
                <a:off x="8692628" y="3463448"/>
                <a:ext cx="571917" cy="461666"/>
                <a:chOff x="9980560" y="726571"/>
                <a:chExt cx="659732" cy="461666"/>
              </a:xfrm>
            </p:grpSpPr>
            <p:sp>
              <p:nvSpPr>
                <p:cNvPr id="583" name="Rectangle 228"/>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84" name="Rectangle 229"/>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85" name="Text Box 230"/>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cxnSp>
              <p:nvCxnSpPr>
                <p:cNvPr id="586" name="Straight Connector 585"/>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0" name="Group 459"/>
            <p:cNvGrpSpPr/>
            <p:nvPr/>
          </p:nvGrpSpPr>
          <p:grpSpPr>
            <a:xfrm>
              <a:off x="9846130" y="3502221"/>
              <a:ext cx="571917" cy="607211"/>
              <a:chOff x="9846130" y="3502221"/>
              <a:chExt cx="571917" cy="607211"/>
            </a:xfrm>
          </p:grpSpPr>
          <p:sp>
            <p:nvSpPr>
              <p:cNvPr id="574" name="Freeform 917"/>
              <p:cNvSpPr/>
              <p:nvPr/>
            </p:nvSpPr>
            <p:spPr bwMode="auto">
              <a:xfrm>
                <a:off x="9904716" y="3925785"/>
                <a:ext cx="466702" cy="183647"/>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1" fmla="*/ 319 w 10319"/>
                  <a:gd name="connsiteY0-2" fmla="*/ 10000 h 10000"/>
                  <a:gd name="connsiteX1-3" fmla="*/ 0 w 10319"/>
                  <a:gd name="connsiteY1-4" fmla="*/ 9878 h 10000"/>
                  <a:gd name="connsiteX2-5" fmla="*/ 10319 w 10319"/>
                  <a:gd name="connsiteY2-6" fmla="*/ 0 h 10000"/>
                  <a:gd name="connsiteX3-7" fmla="*/ 10319 w 10319"/>
                  <a:gd name="connsiteY3-8" fmla="*/ 8912 h 10000"/>
                  <a:gd name="connsiteX4" fmla="*/ 319 w 10319"/>
                  <a:gd name="connsiteY4" fmla="*/ 10000 h 10000"/>
                  <a:gd name="connsiteX0-9" fmla="*/ 2669 w 10319"/>
                  <a:gd name="connsiteY0-10" fmla="*/ 10279 h 10279"/>
                  <a:gd name="connsiteX1-11" fmla="*/ 0 w 10319"/>
                  <a:gd name="connsiteY1-12" fmla="*/ 9878 h 10279"/>
                  <a:gd name="connsiteX2-13" fmla="*/ 10319 w 10319"/>
                  <a:gd name="connsiteY2-14" fmla="*/ 0 h 10279"/>
                  <a:gd name="connsiteX3-15" fmla="*/ 10319 w 10319"/>
                  <a:gd name="connsiteY3-16" fmla="*/ 8912 h 10279"/>
                  <a:gd name="connsiteX4-17" fmla="*/ 2669 w 10319"/>
                  <a:gd name="connsiteY4-18" fmla="*/ 10279 h 10279"/>
                  <a:gd name="connsiteX0-19" fmla="*/ 3432 w 11082"/>
                  <a:gd name="connsiteY0-20" fmla="*/ 1685 h 1685"/>
                  <a:gd name="connsiteX1-21" fmla="*/ 763 w 11082"/>
                  <a:gd name="connsiteY1-22" fmla="*/ 1284 h 1685"/>
                  <a:gd name="connsiteX2-23" fmla="*/ 0 w 11082"/>
                  <a:gd name="connsiteY2-24" fmla="*/ 0 h 1685"/>
                  <a:gd name="connsiteX3-25" fmla="*/ 11082 w 11082"/>
                  <a:gd name="connsiteY3-26" fmla="*/ 318 h 1685"/>
                  <a:gd name="connsiteX4-27" fmla="*/ 3432 w 11082"/>
                  <a:gd name="connsiteY4-28" fmla="*/ 1685 h 1685"/>
                  <a:gd name="connsiteX0-29" fmla="*/ 3097 w 14245"/>
                  <a:gd name="connsiteY0-30" fmla="*/ 10000 h 10000"/>
                  <a:gd name="connsiteX1-31" fmla="*/ 689 w 14245"/>
                  <a:gd name="connsiteY1-32" fmla="*/ 7620 h 10000"/>
                  <a:gd name="connsiteX2-33" fmla="*/ 0 w 14245"/>
                  <a:gd name="connsiteY2-34" fmla="*/ 0 h 10000"/>
                  <a:gd name="connsiteX3-35" fmla="*/ 14245 w 14245"/>
                  <a:gd name="connsiteY3-36" fmla="*/ 633 h 10000"/>
                  <a:gd name="connsiteX4-37" fmla="*/ 3097 w 14245"/>
                  <a:gd name="connsiteY4-38" fmla="*/ 10000 h 10000"/>
                  <a:gd name="connsiteX0-39" fmla="*/ 2478 w 13626"/>
                  <a:gd name="connsiteY0-40" fmla="*/ 9373 h 9373"/>
                  <a:gd name="connsiteX1-41" fmla="*/ 70 w 13626"/>
                  <a:gd name="connsiteY1-42" fmla="*/ 6993 h 9373"/>
                  <a:gd name="connsiteX2-43" fmla="*/ 41 w 13626"/>
                  <a:gd name="connsiteY2-44" fmla="*/ 0 h 9373"/>
                  <a:gd name="connsiteX3-45" fmla="*/ 13626 w 13626"/>
                  <a:gd name="connsiteY3-46" fmla="*/ 6 h 9373"/>
                  <a:gd name="connsiteX4-47" fmla="*/ 2478 w 13626"/>
                  <a:gd name="connsiteY4-48" fmla="*/ 9373 h 9373"/>
                  <a:gd name="connsiteX0-49" fmla="*/ 1334 w 10000"/>
                  <a:gd name="connsiteY0-50" fmla="*/ 12676 h 12676"/>
                  <a:gd name="connsiteX1-51" fmla="*/ 51 w 10000"/>
                  <a:gd name="connsiteY1-52" fmla="*/ 7461 h 12676"/>
                  <a:gd name="connsiteX2-53" fmla="*/ 30 w 10000"/>
                  <a:gd name="connsiteY2-54" fmla="*/ 0 h 12676"/>
                  <a:gd name="connsiteX3-55" fmla="*/ 10000 w 10000"/>
                  <a:gd name="connsiteY3-56" fmla="*/ 6 h 12676"/>
                  <a:gd name="connsiteX4-57" fmla="*/ 1334 w 10000"/>
                  <a:gd name="connsiteY4-58" fmla="*/ 12676 h 1267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0000" h="12676">
                    <a:moveTo>
                      <a:pt x="1334" y="12676"/>
                    </a:moveTo>
                    <a:lnTo>
                      <a:pt x="51" y="7461"/>
                    </a:lnTo>
                    <a:cubicBezTo>
                      <a:pt x="-117" y="4751"/>
                      <a:pt x="199" y="2710"/>
                      <a:pt x="30" y="0"/>
                    </a:cubicBezTo>
                    <a:lnTo>
                      <a:pt x="10000" y="6"/>
                    </a:lnTo>
                    <a:lnTo>
                      <a:pt x="1334" y="12676"/>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89" name="Group 588"/>
              <p:cNvGrpSpPr/>
              <p:nvPr/>
            </p:nvGrpSpPr>
            <p:grpSpPr>
              <a:xfrm>
                <a:off x="9846130" y="3502221"/>
                <a:ext cx="571917" cy="461666"/>
                <a:chOff x="9980560" y="726571"/>
                <a:chExt cx="659732" cy="461666"/>
              </a:xfrm>
            </p:grpSpPr>
            <p:sp>
              <p:nvSpPr>
                <p:cNvPr id="590" name="Rectangle 228"/>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91" name="Rectangle 229"/>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92" name="Text Box 230"/>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cxnSp>
              <p:nvCxnSpPr>
                <p:cNvPr id="593" name="Straight Connector 592"/>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1" name="Group 460"/>
            <p:cNvGrpSpPr/>
            <p:nvPr/>
          </p:nvGrpSpPr>
          <p:grpSpPr>
            <a:xfrm>
              <a:off x="9554792" y="4299763"/>
              <a:ext cx="571917" cy="630904"/>
              <a:chOff x="9554792" y="4299763"/>
              <a:chExt cx="571917" cy="630904"/>
            </a:xfrm>
          </p:grpSpPr>
          <p:sp>
            <p:nvSpPr>
              <p:cNvPr id="595" name="Freeform 917"/>
              <p:cNvSpPr/>
              <p:nvPr/>
            </p:nvSpPr>
            <p:spPr bwMode="auto">
              <a:xfrm>
                <a:off x="9598301" y="4724405"/>
                <a:ext cx="466702" cy="20626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1" fmla="*/ 319 w 10319"/>
                  <a:gd name="connsiteY0-2" fmla="*/ 10000 h 10000"/>
                  <a:gd name="connsiteX1-3" fmla="*/ 0 w 10319"/>
                  <a:gd name="connsiteY1-4" fmla="*/ 9878 h 10000"/>
                  <a:gd name="connsiteX2-5" fmla="*/ 10319 w 10319"/>
                  <a:gd name="connsiteY2-6" fmla="*/ 0 h 10000"/>
                  <a:gd name="connsiteX3-7" fmla="*/ 10319 w 10319"/>
                  <a:gd name="connsiteY3-8" fmla="*/ 8912 h 10000"/>
                  <a:gd name="connsiteX4" fmla="*/ 319 w 10319"/>
                  <a:gd name="connsiteY4" fmla="*/ 10000 h 10000"/>
                  <a:gd name="connsiteX0-9" fmla="*/ 2669 w 10319"/>
                  <a:gd name="connsiteY0-10" fmla="*/ 10279 h 10279"/>
                  <a:gd name="connsiteX1-11" fmla="*/ 0 w 10319"/>
                  <a:gd name="connsiteY1-12" fmla="*/ 9878 h 10279"/>
                  <a:gd name="connsiteX2-13" fmla="*/ 10319 w 10319"/>
                  <a:gd name="connsiteY2-14" fmla="*/ 0 h 10279"/>
                  <a:gd name="connsiteX3-15" fmla="*/ 10319 w 10319"/>
                  <a:gd name="connsiteY3-16" fmla="*/ 8912 h 10279"/>
                  <a:gd name="connsiteX4-17" fmla="*/ 2669 w 10319"/>
                  <a:gd name="connsiteY4-18" fmla="*/ 10279 h 10279"/>
                  <a:gd name="connsiteX0-19" fmla="*/ 3432 w 11082"/>
                  <a:gd name="connsiteY0-20" fmla="*/ 1685 h 1685"/>
                  <a:gd name="connsiteX1-21" fmla="*/ 763 w 11082"/>
                  <a:gd name="connsiteY1-22" fmla="*/ 1284 h 1685"/>
                  <a:gd name="connsiteX2-23" fmla="*/ 0 w 11082"/>
                  <a:gd name="connsiteY2-24" fmla="*/ 0 h 1685"/>
                  <a:gd name="connsiteX3-25" fmla="*/ 11082 w 11082"/>
                  <a:gd name="connsiteY3-26" fmla="*/ 318 h 1685"/>
                  <a:gd name="connsiteX4-27" fmla="*/ 3432 w 11082"/>
                  <a:gd name="connsiteY4-28" fmla="*/ 1685 h 1685"/>
                  <a:gd name="connsiteX0-29" fmla="*/ 3097 w 14245"/>
                  <a:gd name="connsiteY0-30" fmla="*/ 10000 h 10000"/>
                  <a:gd name="connsiteX1-31" fmla="*/ 689 w 14245"/>
                  <a:gd name="connsiteY1-32" fmla="*/ 7620 h 10000"/>
                  <a:gd name="connsiteX2-33" fmla="*/ 0 w 14245"/>
                  <a:gd name="connsiteY2-34" fmla="*/ 0 h 10000"/>
                  <a:gd name="connsiteX3-35" fmla="*/ 14245 w 14245"/>
                  <a:gd name="connsiteY3-36" fmla="*/ 633 h 10000"/>
                  <a:gd name="connsiteX4-37" fmla="*/ 3097 w 14245"/>
                  <a:gd name="connsiteY4-38" fmla="*/ 10000 h 10000"/>
                  <a:gd name="connsiteX0-39" fmla="*/ 2478 w 13626"/>
                  <a:gd name="connsiteY0-40" fmla="*/ 9373 h 9373"/>
                  <a:gd name="connsiteX1-41" fmla="*/ 70 w 13626"/>
                  <a:gd name="connsiteY1-42" fmla="*/ 6993 h 9373"/>
                  <a:gd name="connsiteX2-43" fmla="*/ 41 w 13626"/>
                  <a:gd name="connsiteY2-44" fmla="*/ 0 h 9373"/>
                  <a:gd name="connsiteX3-45" fmla="*/ 13626 w 13626"/>
                  <a:gd name="connsiteY3-46" fmla="*/ 6 h 9373"/>
                  <a:gd name="connsiteX4-47" fmla="*/ 2478 w 13626"/>
                  <a:gd name="connsiteY4-48" fmla="*/ 9373 h 9373"/>
                  <a:gd name="connsiteX0-49" fmla="*/ 1334 w 10000"/>
                  <a:gd name="connsiteY0-50" fmla="*/ 12676 h 12676"/>
                  <a:gd name="connsiteX1-51" fmla="*/ 51 w 10000"/>
                  <a:gd name="connsiteY1-52" fmla="*/ 7461 h 12676"/>
                  <a:gd name="connsiteX2-53" fmla="*/ 30 w 10000"/>
                  <a:gd name="connsiteY2-54" fmla="*/ 0 h 12676"/>
                  <a:gd name="connsiteX3-55" fmla="*/ 10000 w 10000"/>
                  <a:gd name="connsiteY3-56" fmla="*/ 6 h 12676"/>
                  <a:gd name="connsiteX4-57" fmla="*/ 1334 w 10000"/>
                  <a:gd name="connsiteY4-58" fmla="*/ 12676 h 12676"/>
                  <a:gd name="connsiteX0-59" fmla="*/ 434 w 10000"/>
                  <a:gd name="connsiteY0-60" fmla="*/ 14237 h 14237"/>
                  <a:gd name="connsiteX1-61" fmla="*/ 51 w 10000"/>
                  <a:gd name="connsiteY1-62" fmla="*/ 7461 h 14237"/>
                  <a:gd name="connsiteX2-63" fmla="*/ 30 w 10000"/>
                  <a:gd name="connsiteY2-64" fmla="*/ 0 h 14237"/>
                  <a:gd name="connsiteX3-65" fmla="*/ 10000 w 10000"/>
                  <a:gd name="connsiteY3-66" fmla="*/ 6 h 14237"/>
                  <a:gd name="connsiteX4-67" fmla="*/ 434 w 10000"/>
                  <a:gd name="connsiteY4-68" fmla="*/ 14237 h 14237"/>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0000" h="14237">
                    <a:moveTo>
                      <a:pt x="434" y="14237"/>
                    </a:moveTo>
                    <a:cubicBezTo>
                      <a:pt x="306" y="11978"/>
                      <a:pt x="179" y="9720"/>
                      <a:pt x="51" y="7461"/>
                    </a:cubicBezTo>
                    <a:cubicBezTo>
                      <a:pt x="-117" y="4751"/>
                      <a:pt x="199" y="2710"/>
                      <a:pt x="30" y="0"/>
                    </a:cubicBezTo>
                    <a:lnTo>
                      <a:pt x="10000" y="6"/>
                    </a:lnTo>
                    <a:lnTo>
                      <a:pt x="434" y="14237"/>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67" name="Group 566"/>
              <p:cNvGrpSpPr/>
              <p:nvPr/>
            </p:nvGrpSpPr>
            <p:grpSpPr>
              <a:xfrm>
                <a:off x="9554792" y="4299763"/>
                <a:ext cx="571917" cy="461666"/>
                <a:chOff x="9980560" y="726571"/>
                <a:chExt cx="659732" cy="461666"/>
              </a:xfrm>
            </p:grpSpPr>
            <p:sp>
              <p:nvSpPr>
                <p:cNvPr id="568" name="Rectangle 228"/>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69" name="Rectangle 229"/>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70" name="Text Box 230"/>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cxnSp>
              <p:nvCxnSpPr>
                <p:cNvPr id="571" name="Straight Connector 570"/>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62" name="Group 461"/>
            <p:cNvGrpSpPr/>
            <p:nvPr/>
          </p:nvGrpSpPr>
          <p:grpSpPr>
            <a:xfrm>
              <a:off x="10153753" y="4577638"/>
              <a:ext cx="628869" cy="576513"/>
              <a:chOff x="10153753" y="4577638"/>
              <a:chExt cx="628869" cy="576513"/>
            </a:xfrm>
          </p:grpSpPr>
          <p:sp>
            <p:nvSpPr>
              <p:cNvPr id="596" name="Freeform 917"/>
              <p:cNvSpPr/>
              <p:nvPr/>
            </p:nvSpPr>
            <p:spPr bwMode="auto">
              <a:xfrm>
                <a:off x="10153753" y="5002899"/>
                <a:ext cx="590332" cy="15125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1" fmla="*/ 319 w 10319"/>
                  <a:gd name="connsiteY0-2" fmla="*/ 10000 h 10000"/>
                  <a:gd name="connsiteX1-3" fmla="*/ 0 w 10319"/>
                  <a:gd name="connsiteY1-4" fmla="*/ 9878 h 10000"/>
                  <a:gd name="connsiteX2-5" fmla="*/ 10319 w 10319"/>
                  <a:gd name="connsiteY2-6" fmla="*/ 0 h 10000"/>
                  <a:gd name="connsiteX3-7" fmla="*/ 10319 w 10319"/>
                  <a:gd name="connsiteY3-8" fmla="*/ 8912 h 10000"/>
                  <a:gd name="connsiteX4" fmla="*/ 319 w 10319"/>
                  <a:gd name="connsiteY4" fmla="*/ 10000 h 10000"/>
                  <a:gd name="connsiteX0-9" fmla="*/ 2669 w 10319"/>
                  <a:gd name="connsiteY0-10" fmla="*/ 10279 h 10279"/>
                  <a:gd name="connsiteX1-11" fmla="*/ 0 w 10319"/>
                  <a:gd name="connsiteY1-12" fmla="*/ 9878 h 10279"/>
                  <a:gd name="connsiteX2-13" fmla="*/ 10319 w 10319"/>
                  <a:gd name="connsiteY2-14" fmla="*/ 0 h 10279"/>
                  <a:gd name="connsiteX3-15" fmla="*/ 10319 w 10319"/>
                  <a:gd name="connsiteY3-16" fmla="*/ 8912 h 10279"/>
                  <a:gd name="connsiteX4-17" fmla="*/ 2669 w 10319"/>
                  <a:gd name="connsiteY4-18" fmla="*/ 10279 h 10279"/>
                  <a:gd name="connsiteX0-19" fmla="*/ 3432 w 11082"/>
                  <a:gd name="connsiteY0-20" fmla="*/ 1685 h 1685"/>
                  <a:gd name="connsiteX1-21" fmla="*/ 763 w 11082"/>
                  <a:gd name="connsiteY1-22" fmla="*/ 1284 h 1685"/>
                  <a:gd name="connsiteX2-23" fmla="*/ 0 w 11082"/>
                  <a:gd name="connsiteY2-24" fmla="*/ 0 h 1685"/>
                  <a:gd name="connsiteX3-25" fmla="*/ 11082 w 11082"/>
                  <a:gd name="connsiteY3-26" fmla="*/ 318 h 1685"/>
                  <a:gd name="connsiteX4-27" fmla="*/ 3432 w 11082"/>
                  <a:gd name="connsiteY4-28" fmla="*/ 1685 h 1685"/>
                  <a:gd name="connsiteX0-29" fmla="*/ 3097 w 14245"/>
                  <a:gd name="connsiteY0-30" fmla="*/ 10000 h 10000"/>
                  <a:gd name="connsiteX1-31" fmla="*/ 689 w 14245"/>
                  <a:gd name="connsiteY1-32" fmla="*/ 7620 h 10000"/>
                  <a:gd name="connsiteX2-33" fmla="*/ 0 w 14245"/>
                  <a:gd name="connsiteY2-34" fmla="*/ 0 h 10000"/>
                  <a:gd name="connsiteX3-35" fmla="*/ 14245 w 14245"/>
                  <a:gd name="connsiteY3-36" fmla="*/ 633 h 10000"/>
                  <a:gd name="connsiteX4-37" fmla="*/ 3097 w 14245"/>
                  <a:gd name="connsiteY4-38" fmla="*/ 10000 h 10000"/>
                  <a:gd name="connsiteX0-39" fmla="*/ 2478 w 13626"/>
                  <a:gd name="connsiteY0-40" fmla="*/ 9373 h 9373"/>
                  <a:gd name="connsiteX1-41" fmla="*/ 70 w 13626"/>
                  <a:gd name="connsiteY1-42" fmla="*/ 6993 h 9373"/>
                  <a:gd name="connsiteX2-43" fmla="*/ 41 w 13626"/>
                  <a:gd name="connsiteY2-44" fmla="*/ 0 h 9373"/>
                  <a:gd name="connsiteX3-45" fmla="*/ 13626 w 13626"/>
                  <a:gd name="connsiteY3-46" fmla="*/ 6 h 9373"/>
                  <a:gd name="connsiteX4-47" fmla="*/ 2478 w 13626"/>
                  <a:gd name="connsiteY4-48" fmla="*/ 9373 h 9373"/>
                  <a:gd name="connsiteX0-49" fmla="*/ 1334 w 10000"/>
                  <a:gd name="connsiteY0-50" fmla="*/ 12676 h 12676"/>
                  <a:gd name="connsiteX1-51" fmla="*/ 51 w 10000"/>
                  <a:gd name="connsiteY1-52" fmla="*/ 7461 h 12676"/>
                  <a:gd name="connsiteX2-53" fmla="*/ 30 w 10000"/>
                  <a:gd name="connsiteY2-54" fmla="*/ 0 h 12676"/>
                  <a:gd name="connsiteX3-55" fmla="*/ 10000 w 10000"/>
                  <a:gd name="connsiteY3-56" fmla="*/ 6 h 12676"/>
                  <a:gd name="connsiteX4-57" fmla="*/ 1334 w 10000"/>
                  <a:gd name="connsiteY4-58" fmla="*/ 12676 h 12676"/>
                  <a:gd name="connsiteX0-59" fmla="*/ 434 w 10000"/>
                  <a:gd name="connsiteY0-60" fmla="*/ 14237 h 14237"/>
                  <a:gd name="connsiteX1-61" fmla="*/ 51 w 10000"/>
                  <a:gd name="connsiteY1-62" fmla="*/ 7461 h 14237"/>
                  <a:gd name="connsiteX2-63" fmla="*/ 30 w 10000"/>
                  <a:gd name="connsiteY2-64" fmla="*/ 0 h 14237"/>
                  <a:gd name="connsiteX3-65" fmla="*/ 10000 w 10000"/>
                  <a:gd name="connsiteY3-66" fmla="*/ 6 h 14237"/>
                  <a:gd name="connsiteX4-67" fmla="*/ 434 w 10000"/>
                  <a:gd name="connsiteY4-68" fmla="*/ 14237 h 14237"/>
                  <a:gd name="connsiteX0-69" fmla="*/ 434 w 12908"/>
                  <a:gd name="connsiteY0-70" fmla="*/ 14237 h 14237"/>
                  <a:gd name="connsiteX1-71" fmla="*/ 51 w 12908"/>
                  <a:gd name="connsiteY1-72" fmla="*/ 7461 h 14237"/>
                  <a:gd name="connsiteX2-73" fmla="*/ 30 w 12908"/>
                  <a:gd name="connsiteY2-74" fmla="*/ 0 h 14237"/>
                  <a:gd name="connsiteX3-75" fmla="*/ 12908 w 12908"/>
                  <a:gd name="connsiteY3-76" fmla="*/ 3797 h 14237"/>
                  <a:gd name="connsiteX4-77" fmla="*/ 434 w 12908"/>
                  <a:gd name="connsiteY4-78" fmla="*/ 14237 h 14237"/>
                  <a:gd name="connsiteX0-79" fmla="*/ 391 w 12865"/>
                  <a:gd name="connsiteY0-80" fmla="*/ 10892 h 10892"/>
                  <a:gd name="connsiteX1-81" fmla="*/ 8 w 12865"/>
                  <a:gd name="connsiteY1-82" fmla="*/ 4116 h 10892"/>
                  <a:gd name="connsiteX2-83" fmla="*/ 2479 w 12865"/>
                  <a:gd name="connsiteY2-84" fmla="*/ 0 h 10892"/>
                  <a:gd name="connsiteX3-85" fmla="*/ 12865 w 12865"/>
                  <a:gd name="connsiteY3-86" fmla="*/ 452 h 10892"/>
                  <a:gd name="connsiteX4-87" fmla="*/ 391 w 12865"/>
                  <a:gd name="connsiteY4-88" fmla="*/ 10892 h 10892"/>
                  <a:gd name="connsiteX0-89" fmla="*/ 183 w 12657"/>
                  <a:gd name="connsiteY0-90" fmla="*/ 10892 h 10892"/>
                  <a:gd name="connsiteX1-91" fmla="*/ 8 w 12657"/>
                  <a:gd name="connsiteY1-92" fmla="*/ 7238 h 10892"/>
                  <a:gd name="connsiteX2-93" fmla="*/ 2271 w 12657"/>
                  <a:gd name="connsiteY2-94" fmla="*/ 0 h 10892"/>
                  <a:gd name="connsiteX3-95" fmla="*/ 12657 w 12657"/>
                  <a:gd name="connsiteY3-96" fmla="*/ 452 h 10892"/>
                  <a:gd name="connsiteX4-97" fmla="*/ 183 w 12657"/>
                  <a:gd name="connsiteY4-98" fmla="*/ 10892 h 10892"/>
                  <a:gd name="connsiteX0-99" fmla="*/ 175 w 12649"/>
                  <a:gd name="connsiteY0-100" fmla="*/ 10892 h 10892"/>
                  <a:gd name="connsiteX1-101" fmla="*/ 0 w 12649"/>
                  <a:gd name="connsiteY1-102" fmla="*/ 7238 h 10892"/>
                  <a:gd name="connsiteX2-103" fmla="*/ 2263 w 12649"/>
                  <a:gd name="connsiteY2-104" fmla="*/ 0 h 10892"/>
                  <a:gd name="connsiteX3-105" fmla="*/ 12649 w 12649"/>
                  <a:gd name="connsiteY3-106" fmla="*/ 452 h 10892"/>
                  <a:gd name="connsiteX4-107" fmla="*/ 175 w 12649"/>
                  <a:gd name="connsiteY4-108" fmla="*/ 10892 h 10892"/>
                  <a:gd name="connsiteX0-109" fmla="*/ 175 w 12649"/>
                  <a:gd name="connsiteY0-110" fmla="*/ 10892 h 10892"/>
                  <a:gd name="connsiteX1-111" fmla="*/ 0 w 12649"/>
                  <a:gd name="connsiteY1-112" fmla="*/ 7238 h 10892"/>
                  <a:gd name="connsiteX2-113" fmla="*/ 2263 w 12649"/>
                  <a:gd name="connsiteY2-114" fmla="*/ 0 h 10892"/>
                  <a:gd name="connsiteX3-115" fmla="*/ 12649 w 12649"/>
                  <a:gd name="connsiteY3-116" fmla="*/ 452 h 10892"/>
                  <a:gd name="connsiteX4-117" fmla="*/ 175 w 12649"/>
                  <a:gd name="connsiteY4-118" fmla="*/ 10892 h 10892"/>
                  <a:gd name="connsiteX0-119" fmla="*/ 175 w 12649"/>
                  <a:gd name="connsiteY0-120" fmla="*/ 10440 h 10440"/>
                  <a:gd name="connsiteX1-121" fmla="*/ 0 w 12649"/>
                  <a:gd name="connsiteY1-122" fmla="*/ 6786 h 10440"/>
                  <a:gd name="connsiteX2-123" fmla="*/ 2263 w 12649"/>
                  <a:gd name="connsiteY2-124" fmla="*/ 217 h 10440"/>
                  <a:gd name="connsiteX3-125" fmla="*/ 12649 w 12649"/>
                  <a:gd name="connsiteY3-126" fmla="*/ 0 h 10440"/>
                  <a:gd name="connsiteX4-127" fmla="*/ 175 w 12649"/>
                  <a:gd name="connsiteY4-128" fmla="*/ 10440 h 10440"/>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649" h="10440">
                    <a:moveTo>
                      <a:pt x="175" y="10440"/>
                    </a:moveTo>
                    <a:cubicBezTo>
                      <a:pt x="47" y="8181"/>
                      <a:pt x="128" y="9045"/>
                      <a:pt x="0" y="6786"/>
                    </a:cubicBezTo>
                    <a:cubicBezTo>
                      <a:pt x="1563" y="2515"/>
                      <a:pt x="1463" y="3373"/>
                      <a:pt x="2263" y="217"/>
                    </a:cubicBezTo>
                    <a:lnTo>
                      <a:pt x="12649" y="0"/>
                    </a:lnTo>
                    <a:lnTo>
                      <a:pt x="175" y="1044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61" name="Group 560"/>
              <p:cNvGrpSpPr/>
              <p:nvPr/>
            </p:nvGrpSpPr>
            <p:grpSpPr>
              <a:xfrm>
                <a:off x="10210705" y="4577638"/>
                <a:ext cx="571917" cy="461666"/>
                <a:chOff x="9980560" y="726571"/>
                <a:chExt cx="659732" cy="461666"/>
              </a:xfrm>
            </p:grpSpPr>
            <p:sp>
              <p:nvSpPr>
                <p:cNvPr id="562" name="Rectangle 228"/>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63" name="Rectangle 229"/>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64" name="Text Box 230"/>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MS PGothic"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cxnSp>
              <p:nvCxnSpPr>
                <p:cNvPr id="565" name="Straight Connector 564"/>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05" name="Group 104"/>
          <p:cNvGrpSpPr/>
          <p:nvPr/>
        </p:nvGrpSpPr>
        <p:grpSpPr>
          <a:xfrm>
            <a:off x="9783558" y="4989983"/>
            <a:ext cx="393760" cy="218578"/>
            <a:chOff x="7493876" y="2774731"/>
            <a:chExt cx="1481958" cy="894622"/>
          </a:xfrm>
        </p:grpSpPr>
        <p:sp>
          <p:nvSpPr>
            <p:cNvPr id="106" name="Freeform 10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p:cNvGrpSpPr/>
            <p:nvPr/>
          </p:nvGrpSpPr>
          <p:grpSpPr>
            <a:xfrm>
              <a:off x="7713663" y="2848339"/>
              <a:ext cx="1042107" cy="425543"/>
              <a:chOff x="7786941" y="2884917"/>
              <a:chExt cx="897649" cy="353919"/>
            </a:xfrm>
          </p:grpSpPr>
          <p:sp>
            <p:nvSpPr>
              <p:cNvPr id="109" name="Freeform 10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57" name="Freeform 456"/>
          <p:cNvSpPr/>
          <p:nvPr/>
        </p:nvSpPr>
        <p:spPr>
          <a:xfrm>
            <a:off x="7288696" y="3114260"/>
            <a:ext cx="3064097" cy="2683755"/>
          </a:xfrm>
          <a:custGeom>
            <a:avLst/>
            <a:gdLst>
              <a:gd name="connsiteX0" fmla="*/ 0 w 2769704"/>
              <a:gd name="connsiteY0" fmla="*/ 0 h 2637182"/>
              <a:gd name="connsiteX1" fmla="*/ 980661 w 2769704"/>
              <a:gd name="connsiteY1" fmla="*/ 1007165 h 2637182"/>
              <a:gd name="connsiteX2" fmla="*/ 2014330 w 2769704"/>
              <a:gd name="connsiteY2" fmla="*/ 993913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1" fmla="*/ 0 w 2769704"/>
              <a:gd name="connsiteY0-2" fmla="*/ 0 h 2637182"/>
              <a:gd name="connsiteX1-3" fmla="*/ 980661 w 2769704"/>
              <a:gd name="connsiteY1-4" fmla="*/ 1007165 h 2637182"/>
              <a:gd name="connsiteX2-5" fmla="*/ 2014330 w 2769704"/>
              <a:gd name="connsiteY2-6" fmla="*/ 1016216 h 2637182"/>
              <a:gd name="connsiteX3-7" fmla="*/ 2478156 w 2769704"/>
              <a:gd name="connsiteY3-8" fmla="*/ 1007165 h 2637182"/>
              <a:gd name="connsiteX4-9" fmla="*/ 2054087 w 2769704"/>
              <a:gd name="connsiteY4-10" fmla="*/ 1709530 h 2637182"/>
              <a:gd name="connsiteX5-11" fmla="*/ 2650434 w 2769704"/>
              <a:gd name="connsiteY5-12" fmla="*/ 2001078 h 2637182"/>
              <a:gd name="connsiteX6-13" fmla="*/ 2769704 w 2769704"/>
              <a:gd name="connsiteY6-14" fmla="*/ 2637182 h 2637182"/>
              <a:gd name="connsiteX0-15" fmla="*/ 0 w 2769704"/>
              <a:gd name="connsiteY0-16" fmla="*/ 0 h 2637182"/>
              <a:gd name="connsiteX1-17" fmla="*/ 980661 w 2769704"/>
              <a:gd name="connsiteY1-18" fmla="*/ 1007165 h 2637182"/>
              <a:gd name="connsiteX2-19" fmla="*/ 2014330 w 2769704"/>
              <a:gd name="connsiteY2-20" fmla="*/ 998374 h 2637182"/>
              <a:gd name="connsiteX3-21" fmla="*/ 2478156 w 2769704"/>
              <a:gd name="connsiteY3-22" fmla="*/ 1007165 h 2637182"/>
              <a:gd name="connsiteX4-23" fmla="*/ 2054087 w 2769704"/>
              <a:gd name="connsiteY4-24" fmla="*/ 1709530 h 2637182"/>
              <a:gd name="connsiteX5-25" fmla="*/ 2650434 w 2769704"/>
              <a:gd name="connsiteY5-26" fmla="*/ 2001078 h 2637182"/>
              <a:gd name="connsiteX6-27" fmla="*/ 2769704 w 2769704"/>
              <a:gd name="connsiteY6-28" fmla="*/ 2637182 h 2637182"/>
              <a:gd name="connsiteX0-29" fmla="*/ 0 w 2769704"/>
              <a:gd name="connsiteY0-30" fmla="*/ 0 h 2637182"/>
              <a:gd name="connsiteX1-31" fmla="*/ 980661 w 2769704"/>
              <a:gd name="connsiteY1-32" fmla="*/ 1007165 h 2637182"/>
              <a:gd name="connsiteX2-33" fmla="*/ 2014330 w 2769704"/>
              <a:gd name="connsiteY2-34" fmla="*/ 1011756 h 2637182"/>
              <a:gd name="connsiteX3-35" fmla="*/ 2478156 w 2769704"/>
              <a:gd name="connsiteY3-36" fmla="*/ 1007165 h 2637182"/>
              <a:gd name="connsiteX4-37" fmla="*/ 2054087 w 2769704"/>
              <a:gd name="connsiteY4-38" fmla="*/ 1709530 h 2637182"/>
              <a:gd name="connsiteX5-39" fmla="*/ 2650434 w 2769704"/>
              <a:gd name="connsiteY5-40" fmla="*/ 2001078 h 2637182"/>
              <a:gd name="connsiteX6-41" fmla="*/ 2769704 w 2769704"/>
              <a:gd name="connsiteY6-42" fmla="*/ 2637182 h 2637182"/>
              <a:gd name="connsiteX0-43" fmla="*/ 0 w 2769704"/>
              <a:gd name="connsiteY0-44" fmla="*/ 0 h 2637182"/>
              <a:gd name="connsiteX1-45" fmla="*/ 980661 w 2769704"/>
              <a:gd name="connsiteY1-46" fmla="*/ 1007165 h 2637182"/>
              <a:gd name="connsiteX2-47" fmla="*/ 2014330 w 2769704"/>
              <a:gd name="connsiteY2-48" fmla="*/ 1011756 h 2637182"/>
              <a:gd name="connsiteX3-49" fmla="*/ 2478156 w 2769704"/>
              <a:gd name="connsiteY3-50" fmla="*/ 1007165 h 2637182"/>
              <a:gd name="connsiteX4-51" fmla="*/ 2054087 w 2769704"/>
              <a:gd name="connsiteY4-52" fmla="*/ 1709530 h 2637182"/>
              <a:gd name="connsiteX5-53" fmla="*/ 2753026 w 2769704"/>
              <a:gd name="connsiteY5-54" fmla="*/ 2050143 h 2637182"/>
              <a:gd name="connsiteX6-55" fmla="*/ 2769704 w 2769704"/>
              <a:gd name="connsiteY6-56" fmla="*/ 2637182 h 2637182"/>
              <a:gd name="connsiteX0-57" fmla="*/ 0 w 2753026"/>
              <a:gd name="connsiteY0-58" fmla="*/ 0 h 2628261"/>
              <a:gd name="connsiteX1-59" fmla="*/ 980661 w 2753026"/>
              <a:gd name="connsiteY1-60" fmla="*/ 1007165 h 2628261"/>
              <a:gd name="connsiteX2-61" fmla="*/ 2014330 w 2753026"/>
              <a:gd name="connsiteY2-62" fmla="*/ 1011756 h 2628261"/>
              <a:gd name="connsiteX3-63" fmla="*/ 2478156 w 2753026"/>
              <a:gd name="connsiteY3-64" fmla="*/ 1007165 h 2628261"/>
              <a:gd name="connsiteX4-65" fmla="*/ 2054087 w 2753026"/>
              <a:gd name="connsiteY4-66" fmla="*/ 1709530 h 2628261"/>
              <a:gd name="connsiteX5-67" fmla="*/ 2753026 w 2753026"/>
              <a:gd name="connsiteY5-68" fmla="*/ 2050143 h 2628261"/>
              <a:gd name="connsiteX6-69" fmla="*/ 2742942 w 2753026"/>
              <a:gd name="connsiteY6-70" fmla="*/ 2628261 h 2628261"/>
              <a:gd name="connsiteX0-71" fmla="*/ 0 w 2760784"/>
              <a:gd name="connsiteY0-72" fmla="*/ 0 h 2820062"/>
              <a:gd name="connsiteX1-73" fmla="*/ 980661 w 2760784"/>
              <a:gd name="connsiteY1-74" fmla="*/ 1007165 h 2820062"/>
              <a:gd name="connsiteX2-75" fmla="*/ 2014330 w 2760784"/>
              <a:gd name="connsiteY2-76" fmla="*/ 1011756 h 2820062"/>
              <a:gd name="connsiteX3-77" fmla="*/ 2478156 w 2760784"/>
              <a:gd name="connsiteY3-78" fmla="*/ 1007165 h 2820062"/>
              <a:gd name="connsiteX4-79" fmla="*/ 2054087 w 2760784"/>
              <a:gd name="connsiteY4-80" fmla="*/ 1709530 h 2820062"/>
              <a:gd name="connsiteX5-81" fmla="*/ 2753026 w 2760784"/>
              <a:gd name="connsiteY5-82" fmla="*/ 2050143 h 2820062"/>
              <a:gd name="connsiteX6-83" fmla="*/ 2760784 w 2760784"/>
              <a:gd name="connsiteY6-84" fmla="*/ 2820062 h 2820062"/>
              <a:gd name="connsiteX0-85" fmla="*/ 0 w 2760784"/>
              <a:gd name="connsiteY0-86" fmla="*/ 0 h 2820062"/>
              <a:gd name="connsiteX1-87" fmla="*/ 980661 w 2760784"/>
              <a:gd name="connsiteY1-88" fmla="*/ 1007165 h 2820062"/>
              <a:gd name="connsiteX2-89" fmla="*/ 2014330 w 2760784"/>
              <a:gd name="connsiteY2-90" fmla="*/ 1011756 h 2820062"/>
              <a:gd name="connsiteX3-91" fmla="*/ 2478156 w 2760784"/>
              <a:gd name="connsiteY3-92" fmla="*/ 1007165 h 2820062"/>
              <a:gd name="connsiteX4-93" fmla="*/ 2054087 w 2760784"/>
              <a:gd name="connsiteY4-94" fmla="*/ 1709530 h 2820062"/>
              <a:gd name="connsiteX5-95" fmla="*/ 2753026 w 2760784"/>
              <a:gd name="connsiteY5-96" fmla="*/ 2050143 h 2820062"/>
              <a:gd name="connsiteX6-97" fmla="*/ 2760783 w 2760784"/>
              <a:gd name="connsiteY6-98" fmla="*/ 2639768 h 2820062"/>
              <a:gd name="connsiteX7" fmla="*/ 2760784 w 2760784"/>
              <a:gd name="connsiteY7" fmla="*/ 2820062 h 2820062"/>
              <a:gd name="connsiteX0-99" fmla="*/ 0 w 3188991"/>
              <a:gd name="connsiteY0-100" fmla="*/ 0 h 2681787"/>
              <a:gd name="connsiteX1-101" fmla="*/ 980661 w 3188991"/>
              <a:gd name="connsiteY1-102" fmla="*/ 1007165 h 2681787"/>
              <a:gd name="connsiteX2-103" fmla="*/ 2014330 w 3188991"/>
              <a:gd name="connsiteY2-104" fmla="*/ 1011756 h 2681787"/>
              <a:gd name="connsiteX3-105" fmla="*/ 2478156 w 3188991"/>
              <a:gd name="connsiteY3-106" fmla="*/ 1007165 h 2681787"/>
              <a:gd name="connsiteX4-107" fmla="*/ 2054087 w 3188991"/>
              <a:gd name="connsiteY4-108" fmla="*/ 1709530 h 2681787"/>
              <a:gd name="connsiteX5-109" fmla="*/ 2753026 w 3188991"/>
              <a:gd name="connsiteY5-110" fmla="*/ 2050143 h 2681787"/>
              <a:gd name="connsiteX6-111" fmla="*/ 2760783 w 3188991"/>
              <a:gd name="connsiteY6-112" fmla="*/ 2639768 h 2681787"/>
              <a:gd name="connsiteX7-113" fmla="*/ 3188991 w 3188991"/>
              <a:gd name="connsiteY7-114" fmla="*/ 2681787 h 2681787"/>
              <a:gd name="connsiteX0-115" fmla="*/ 0 w 3188991"/>
              <a:gd name="connsiteY0-116" fmla="*/ 0 h 2691285"/>
              <a:gd name="connsiteX1-117" fmla="*/ 980661 w 3188991"/>
              <a:gd name="connsiteY1-118" fmla="*/ 1007165 h 2691285"/>
              <a:gd name="connsiteX2-119" fmla="*/ 2014330 w 3188991"/>
              <a:gd name="connsiteY2-120" fmla="*/ 1011756 h 2691285"/>
              <a:gd name="connsiteX3-121" fmla="*/ 2478156 w 3188991"/>
              <a:gd name="connsiteY3-122" fmla="*/ 1007165 h 2691285"/>
              <a:gd name="connsiteX4-123" fmla="*/ 2054087 w 3188991"/>
              <a:gd name="connsiteY4-124" fmla="*/ 1709530 h 2691285"/>
              <a:gd name="connsiteX5-125" fmla="*/ 2753026 w 3188991"/>
              <a:gd name="connsiteY5-126" fmla="*/ 2050143 h 2691285"/>
              <a:gd name="connsiteX6-127" fmla="*/ 2760783 w 3188991"/>
              <a:gd name="connsiteY6-128" fmla="*/ 2639768 h 2691285"/>
              <a:gd name="connsiteX7-129" fmla="*/ 3188991 w 3188991"/>
              <a:gd name="connsiteY7-130" fmla="*/ 2681787 h 2691285"/>
              <a:gd name="connsiteX0-131" fmla="*/ 0 w 3188991"/>
              <a:gd name="connsiteY0-132" fmla="*/ 0 h 2700394"/>
              <a:gd name="connsiteX1-133" fmla="*/ 980661 w 3188991"/>
              <a:gd name="connsiteY1-134" fmla="*/ 1007165 h 2700394"/>
              <a:gd name="connsiteX2-135" fmla="*/ 2014330 w 3188991"/>
              <a:gd name="connsiteY2-136" fmla="*/ 1011756 h 2700394"/>
              <a:gd name="connsiteX3-137" fmla="*/ 2478156 w 3188991"/>
              <a:gd name="connsiteY3-138" fmla="*/ 1007165 h 2700394"/>
              <a:gd name="connsiteX4-139" fmla="*/ 2054087 w 3188991"/>
              <a:gd name="connsiteY4-140" fmla="*/ 1709530 h 2700394"/>
              <a:gd name="connsiteX5-141" fmla="*/ 2753026 w 3188991"/>
              <a:gd name="connsiteY5-142" fmla="*/ 2050143 h 2700394"/>
              <a:gd name="connsiteX6-143" fmla="*/ 2765243 w 3188991"/>
              <a:gd name="connsiteY6-144" fmla="*/ 2662071 h 2700394"/>
              <a:gd name="connsiteX7-145" fmla="*/ 3188991 w 3188991"/>
              <a:gd name="connsiteY7-146" fmla="*/ 2681787 h 2700394"/>
              <a:gd name="connsiteX0-147" fmla="*/ 0 w 3188991"/>
              <a:gd name="connsiteY0-148" fmla="*/ 0 h 2686921"/>
              <a:gd name="connsiteX1-149" fmla="*/ 980661 w 3188991"/>
              <a:gd name="connsiteY1-150" fmla="*/ 1007165 h 2686921"/>
              <a:gd name="connsiteX2-151" fmla="*/ 2014330 w 3188991"/>
              <a:gd name="connsiteY2-152" fmla="*/ 1011756 h 2686921"/>
              <a:gd name="connsiteX3-153" fmla="*/ 2478156 w 3188991"/>
              <a:gd name="connsiteY3-154" fmla="*/ 1007165 h 2686921"/>
              <a:gd name="connsiteX4-155" fmla="*/ 2054087 w 3188991"/>
              <a:gd name="connsiteY4-156" fmla="*/ 1709530 h 2686921"/>
              <a:gd name="connsiteX5-157" fmla="*/ 2753026 w 3188991"/>
              <a:gd name="connsiteY5-158" fmla="*/ 2050143 h 2686921"/>
              <a:gd name="connsiteX6-159" fmla="*/ 2765243 w 3188991"/>
              <a:gd name="connsiteY6-160" fmla="*/ 2662071 h 2686921"/>
              <a:gd name="connsiteX7-161" fmla="*/ 3188991 w 3188991"/>
              <a:gd name="connsiteY7-162" fmla="*/ 2681787 h 2686921"/>
              <a:gd name="connsiteX0-163" fmla="*/ 0 w 3188991"/>
              <a:gd name="connsiteY0-164" fmla="*/ 0 h 2689619"/>
              <a:gd name="connsiteX1-165" fmla="*/ 980661 w 3188991"/>
              <a:gd name="connsiteY1-166" fmla="*/ 1007165 h 2689619"/>
              <a:gd name="connsiteX2-167" fmla="*/ 2014330 w 3188991"/>
              <a:gd name="connsiteY2-168" fmla="*/ 1011756 h 2689619"/>
              <a:gd name="connsiteX3-169" fmla="*/ 2478156 w 3188991"/>
              <a:gd name="connsiteY3-170" fmla="*/ 1007165 h 2689619"/>
              <a:gd name="connsiteX4-171" fmla="*/ 2054087 w 3188991"/>
              <a:gd name="connsiteY4-172" fmla="*/ 1709530 h 2689619"/>
              <a:gd name="connsiteX5-173" fmla="*/ 2753026 w 3188991"/>
              <a:gd name="connsiteY5-174" fmla="*/ 2050143 h 2689619"/>
              <a:gd name="connsiteX6-175" fmla="*/ 2769703 w 3188991"/>
              <a:gd name="connsiteY6-176" fmla="*/ 2675452 h 2689619"/>
              <a:gd name="connsiteX7-177" fmla="*/ 3188991 w 3188991"/>
              <a:gd name="connsiteY7-178" fmla="*/ 2681787 h 2689619"/>
              <a:gd name="connsiteX0-179" fmla="*/ 0 w 3188991"/>
              <a:gd name="connsiteY0-180" fmla="*/ 0 h 2681967"/>
              <a:gd name="connsiteX1-181" fmla="*/ 980661 w 3188991"/>
              <a:gd name="connsiteY1-182" fmla="*/ 1007165 h 2681967"/>
              <a:gd name="connsiteX2-183" fmla="*/ 2014330 w 3188991"/>
              <a:gd name="connsiteY2-184" fmla="*/ 1011756 h 2681967"/>
              <a:gd name="connsiteX3-185" fmla="*/ 2478156 w 3188991"/>
              <a:gd name="connsiteY3-186" fmla="*/ 1007165 h 2681967"/>
              <a:gd name="connsiteX4-187" fmla="*/ 2054087 w 3188991"/>
              <a:gd name="connsiteY4-188" fmla="*/ 1709530 h 2681967"/>
              <a:gd name="connsiteX5-189" fmla="*/ 2753026 w 3188991"/>
              <a:gd name="connsiteY5-190" fmla="*/ 2050143 h 2681967"/>
              <a:gd name="connsiteX6-191" fmla="*/ 2769703 w 3188991"/>
              <a:gd name="connsiteY6-192" fmla="*/ 2675452 h 2681967"/>
              <a:gd name="connsiteX7-193" fmla="*/ 3188991 w 3188991"/>
              <a:gd name="connsiteY7-194" fmla="*/ 2681787 h 2681967"/>
              <a:gd name="connsiteX0-195" fmla="*/ 0 w 3188991"/>
              <a:gd name="connsiteY0-196" fmla="*/ 0 h 2687647"/>
              <a:gd name="connsiteX1-197" fmla="*/ 980661 w 3188991"/>
              <a:gd name="connsiteY1-198" fmla="*/ 1007165 h 2687647"/>
              <a:gd name="connsiteX2-199" fmla="*/ 2014330 w 3188991"/>
              <a:gd name="connsiteY2-200" fmla="*/ 1011756 h 2687647"/>
              <a:gd name="connsiteX3-201" fmla="*/ 2478156 w 3188991"/>
              <a:gd name="connsiteY3-202" fmla="*/ 1007165 h 2687647"/>
              <a:gd name="connsiteX4-203" fmla="*/ 2054087 w 3188991"/>
              <a:gd name="connsiteY4-204" fmla="*/ 1709530 h 2687647"/>
              <a:gd name="connsiteX5-205" fmla="*/ 2753026 w 3188991"/>
              <a:gd name="connsiteY5-206" fmla="*/ 2050143 h 2687647"/>
              <a:gd name="connsiteX6-207" fmla="*/ 2769703 w 3188991"/>
              <a:gd name="connsiteY6-208" fmla="*/ 2675452 h 2687647"/>
              <a:gd name="connsiteX7-209" fmla="*/ 3188991 w 3188991"/>
              <a:gd name="connsiteY7-210" fmla="*/ 2681787 h 2687647"/>
              <a:gd name="connsiteX0-211" fmla="*/ 0 w 3064097"/>
              <a:gd name="connsiteY0-212" fmla="*/ 0 h 2687647"/>
              <a:gd name="connsiteX1-213" fmla="*/ 980661 w 3064097"/>
              <a:gd name="connsiteY1-214" fmla="*/ 1007165 h 2687647"/>
              <a:gd name="connsiteX2-215" fmla="*/ 2014330 w 3064097"/>
              <a:gd name="connsiteY2-216" fmla="*/ 1011756 h 2687647"/>
              <a:gd name="connsiteX3-217" fmla="*/ 2478156 w 3064097"/>
              <a:gd name="connsiteY3-218" fmla="*/ 1007165 h 2687647"/>
              <a:gd name="connsiteX4-219" fmla="*/ 2054087 w 3064097"/>
              <a:gd name="connsiteY4-220" fmla="*/ 1709530 h 2687647"/>
              <a:gd name="connsiteX5-221" fmla="*/ 2753026 w 3064097"/>
              <a:gd name="connsiteY5-222" fmla="*/ 2050143 h 2687647"/>
              <a:gd name="connsiteX6-223" fmla="*/ 2769703 w 3064097"/>
              <a:gd name="connsiteY6-224" fmla="*/ 2675452 h 2687647"/>
              <a:gd name="connsiteX7-225" fmla="*/ 3064097 w 3064097"/>
              <a:gd name="connsiteY7-226" fmla="*/ 2681787 h 2687647"/>
              <a:gd name="connsiteX0-227" fmla="*/ 0 w 3064097"/>
              <a:gd name="connsiteY0-228" fmla="*/ 0 h 2683755"/>
              <a:gd name="connsiteX1-229" fmla="*/ 980661 w 3064097"/>
              <a:gd name="connsiteY1-230" fmla="*/ 1007165 h 2683755"/>
              <a:gd name="connsiteX2-231" fmla="*/ 2014330 w 3064097"/>
              <a:gd name="connsiteY2-232" fmla="*/ 1011756 h 2683755"/>
              <a:gd name="connsiteX3-233" fmla="*/ 2478156 w 3064097"/>
              <a:gd name="connsiteY3-234" fmla="*/ 1007165 h 2683755"/>
              <a:gd name="connsiteX4-235" fmla="*/ 2054087 w 3064097"/>
              <a:gd name="connsiteY4-236" fmla="*/ 1709530 h 2683755"/>
              <a:gd name="connsiteX5-237" fmla="*/ 2753026 w 3064097"/>
              <a:gd name="connsiteY5-238" fmla="*/ 2050143 h 2683755"/>
              <a:gd name="connsiteX6-239" fmla="*/ 2769703 w 3064097"/>
              <a:gd name="connsiteY6-240" fmla="*/ 2675452 h 2683755"/>
              <a:gd name="connsiteX7-241" fmla="*/ 3064097 w 3064097"/>
              <a:gd name="connsiteY7-242" fmla="*/ 2681787 h 2683755"/>
              <a:gd name="connsiteX0-243" fmla="*/ 0 w 3064097"/>
              <a:gd name="connsiteY0-244" fmla="*/ 0 h 2683755"/>
              <a:gd name="connsiteX1-245" fmla="*/ 980661 w 3064097"/>
              <a:gd name="connsiteY1-246" fmla="*/ 1007165 h 2683755"/>
              <a:gd name="connsiteX2-247" fmla="*/ 2014330 w 3064097"/>
              <a:gd name="connsiteY2-248" fmla="*/ 1011756 h 2683755"/>
              <a:gd name="connsiteX3-249" fmla="*/ 2478156 w 3064097"/>
              <a:gd name="connsiteY3-250" fmla="*/ 1007165 h 2683755"/>
              <a:gd name="connsiteX4-251" fmla="*/ 2054087 w 3064097"/>
              <a:gd name="connsiteY4-252" fmla="*/ 1709530 h 2683755"/>
              <a:gd name="connsiteX5-253" fmla="*/ 2753026 w 3064097"/>
              <a:gd name="connsiteY5-254" fmla="*/ 2050143 h 2683755"/>
              <a:gd name="connsiteX6-255" fmla="*/ 2769703 w 3064097"/>
              <a:gd name="connsiteY6-256" fmla="*/ 2675452 h 2683755"/>
              <a:gd name="connsiteX7-257" fmla="*/ 3064097 w 3064097"/>
              <a:gd name="connsiteY7-258" fmla="*/ 2681787 h 26837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13" y="connsiteY7-114"/>
              </a:cxn>
            </a:cxnLst>
            <a:rect l="l" t="t" r="r" b="b"/>
            <a:pathLst>
              <a:path w="3064097" h="2683755">
                <a:moveTo>
                  <a:pt x="0" y="0"/>
                </a:moveTo>
                <a:lnTo>
                  <a:pt x="980661" y="1007165"/>
                </a:lnTo>
                <a:lnTo>
                  <a:pt x="2014330" y="1011756"/>
                </a:lnTo>
                <a:lnTo>
                  <a:pt x="2478156" y="1007165"/>
                </a:lnTo>
                <a:lnTo>
                  <a:pt x="2054087" y="1709530"/>
                </a:lnTo>
                <a:lnTo>
                  <a:pt x="2753026" y="2050143"/>
                </a:lnTo>
                <a:lnTo>
                  <a:pt x="2769703" y="2675452"/>
                </a:lnTo>
                <a:cubicBezTo>
                  <a:pt x="2903519" y="2686485"/>
                  <a:pt x="2930284" y="2684136"/>
                  <a:pt x="3064097" y="2681787"/>
                </a:cubicBezTo>
              </a:path>
            </a:pathLst>
          </a:custGeom>
          <a:noFill/>
          <a:ln w="31750">
            <a:solidFill>
              <a:srgbClr val="C0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p:cNvGrpSpPr/>
          <p:nvPr/>
        </p:nvGrpSpPr>
        <p:grpSpPr>
          <a:xfrm>
            <a:off x="6543892" y="2922262"/>
            <a:ext cx="3175" cy="379738"/>
            <a:chOff x="6543892" y="2922262"/>
            <a:chExt cx="3175" cy="379738"/>
          </a:xfrm>
        </p:grpSpPr>
        <p:cxnSp>
          <p:nvCxnSpPr>
            <p:cNvPr id="4" name="Straight Arrow Connector 3"/>
            <p:cNvCxnSpPr/>
            <p:nvPr/>
          </p:nvCxnSpPr>
          <p:spPr>
            <a:xfrm flipV="1">
              <a:off x="6543892" y="2922262"/>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Straight Arrow Connector 538"/>
            <p:cNvCxnSpPr/>
            <p:nvPr/>
          </p:nvCxnSpPr>
          <p:spPr>
            <a:xfrm>
              <a:off x="6547067" y="3154037"/>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1" name="Group 540"/>
          <p:cNvGrpSpPr/>
          <p:nvPr/>
        </p:nvGrpSpPr>
        <p:grpSpPr>
          <a:xfrm>
            <a:off x="11233367" y="5608312"/>
            <a:ext cx="3175" cy="379738"/>
            <a:chOff x="6543892" y="2922262"/>
            <a:chExt cx="3175" cy="379738"/>
          </a:xfrm>
        </p:grpSpPr>
        <p:cxnSp>
          <p:nvCxnSpPr>
            <p:cNvPr id="542" name="Straight Arrow Connector 541"/>
            <p:cNvCxnSpPr/>
            <p:nvPr/>
          </p:nvCxnSpPr>
          <p:spPr>
            <a:xfrm flipV="1">
              <a:off x="6543892" y="2922262"/>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3" name="Straight Arrow Connector 542"/>
            <p:cNvCxnSpPr/>
            <p:nvPr/>
          </p:nvCxnSpPr>
          <p:spPr>
            <a:xfrm>
              <a:off x="6547067" y="3154037"/>
              <a:ext cx="0" cy="1479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44"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4</a:t>
            </a:fld>
            <a:endParaRPr lang="en-US" dirty="0"/>
          </a:p>
        </p:txBody>
      </p:sp>
      <p:grpSp>
        <p:nvGrpSpPr>
          <p:cNvPr id="8" name="组合 7">
            <a:extLst>
              <a:ext uri="{FF2B5EF4-FFF2-40B4-BE49-F238E27FC236}">
                <a16:creationId xmlns:a16="http://schemas.microsoft.com/office/drawing/2014/main" id="{ACF79867-0555-4F17-A729-3A12EAD2B6E0}"/>
              </a:ext>
            </a:extLst>
          </p:cNvPr>
          <p:cNvGrpSpPr/>
          <p:nvPr/>
        </p:nvGrpSpPr>
        <p:grpSpPr>
          <a:xfrm>
            <a:off x="5991726" y="5192222"/>
            <a:ext cx="4553846" cy="1518279"/>
            <a:chOff x="5991726" y="5192222"/>
            <a:chExt cx="4553846" cy="1518279"/>
          </a:xfrm>
        </p:grpSpPr>
        <p:sp>
          <p:nvSpPr>
            <p:cNvPr id="545" name="矩形: 圆角 544">
              <a:extLst>
                <a:ext uri="{FF2B5EF4-FFF2-40B4-BE49-F238E27FC236}">
                  <a16:creationId xmlns:a16="http://schemas.microsoft.com/office/drawing/2014/main" id="{05BBA9FF-3F29-48CD-B0FF-BC1DF0806BE0}"/>
                </a:ext>
              </a:extLst>
            </p:cNvPr>
            <p:cNvSpPr/>
            <p:nvPr/>
          </p:nvSpPr>
          <p:spPr>
            <a:xfrm>
              <a:off x="6431890" y="5192222"/>
              <a:ext cx="4113682" cy="1518279"/>
            </a:xfrm>
            <a:prstGeom prst="roundRect">
              <a:avLst>
                <a:gd name="adj" fmla="val 97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rPr>
                <a:t>从</a:t>
              </a:r>
              <a:r>
                <a:rPr lang="zh-CN" altLang="en-US" sz="2400" b="1" dirty="0">
                  <a:solidFill>
                    <a:srgbClr val="C00000"/>
                  </a:solidFill>
                </a:rPr>
                <a:t>发送端</a:t>
              </a:r>
              <a:r>
                <a:rPr lang="zh-CN" altLang="en-US" sz="2400" dirty="0">
                  <a:solidFill>
                    <a:schemeClr val="tx1"/>
                  </a:solidFill>
                </a:rPr>
                <a:t>系统到</a:t>
              </a:r>
              <a:r>
                <a:rPr lang="zh-CN" altLang="en-US" sz="2400" b="1" dirty="0">
                  <a:solidFill>
                    <a:srgbClr val="C00000"/>
                  </a:solidFill>
                </a:rPr>
                <a:t>接收端</a:t>
              </a:r>
              <a:r>
                <a:rPr lang="zh-CN" altLang="en-US" sz="2400" dirty="0">
                  <a:solidFill>
                    <a:schemeClr val="tx1"/>
                  </a:solidFill>
                </a:rPr>
                <a:t>系统，一个分组所经历的</a:t>
              </a:r>
              <a:r>
                <a:rPr lang="zh-CN" altLang="en-US" sz="2400" b="1" dirty="0">
                  <a:solidFill>
                    <a:schemeClr val="tx1"/>
                  </a:solidFill>
                </a:rPr>
                <a:t>一系列通信链路和分组交换机</a:t>
              </a:r>
              <a:r>
                <a:rPr lang="zh-CN" altLang="en-US" sz="2400" dirty="0">
                  <a:solidFill>
                    <a:schemeClr val="tx1"/>
                  </a:solidFill>
                </a:rPr>
                <a:t>称为通过该网络的</a:t>
              </a:r>
              <a:r>
                <a:rPr lang="zh-CN" altLang="en-US" sz="2400" b="1" dirty="0">
                  <a:solidFill>
                    <a:schemeClr val="tx1"/>
                  </a:solidFill>
                </a:rPr>
                <a:t>路径</a:t>
              </a:r>
              <a:r>
                <a:rPr lang="zh-CN" altLang="en-US" sz="2400" dirty="0">
                  <a:solidFill>
                    <a:schemeClr val="tx1"/>
                  </a:solidFill>
                </a:rPr>
                <a:t>。</a:t>
              </a:r>
            </a:p>
          </p:txBody>
        </p:sp>
        <p:cxnSp>
          <p:nvCxnSpPr>
            <p:cNvPr id="5" name="直接箭头连接符 4">
              <a:extLst>
                <a:ext uri="{FF2B5EF4-FFF2-40B4-BE49-F238E27FC236}">
                  <a16:creationId xmlns:a16="http://schemas.microsoft.com/office/drawing/2014/main" id="{052FDD99-EF7D-42A5-8B5C-684BFD81592A}"/>
                </a:ext>
              </a:extLst>
            </p:cNvPr>
            <p:cNvCxnSpPr>
              <a:cxnSpLocks/>
              <a:stCxn id="545" idx="1"/>
            </p:cNvCxnSpPr>
            <p:nvPr/>
          </p:nvCxnSpPr>
          <p:spPr>
            <a:xfrm flipH="1" flipV="1">
              <a:off x="5991726" y="5524232"/>
              <a:ext cx="440164" cy="4271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22" presetClass="entr" presetSubtype="2" fill="hold" nodeType="withEffect">
                                  <p:stCondLst>
                                    <p:cond delay="0"/>
                                  </p:stCondLst>
                                  <p:childTnLst>
                                    <p:set>
                                      <p:cBhvr>
                                        <p:cTn id="9" dur="1" fill="hold">
                                          <p:stCondLst>
                                            <p:cond delay="0"/>
                                          </p:stCondLst>
                                        </p:cTn>
                                        <p:tgtEl>
                                          <p:spTgt spid="474"/>
                                        </p:tgtEl>
                                        <p:attrNameLst>
                                          <p:attrName>style.visibility</p:attrName>
                                        </p:attrNameLst>
                                      </p:cBhvr>
                                      <p:to>
                                        <p:strVal val="visible"/>
                                      </p:to>
                                    </p:set>
                                    <p:animEffect transition="in" filter="wipe(right)">
                                      <p:cBhvr>
                                        <p:cTn id="10" dur="500"/>
                                        <p:tgtEl>
                                          <p:spTgt spid="474"/>
                                        </p:tgtEl>
                                      </p:cBhvr>
                                    </p:animEffect>
                                  </p:childTnLst>
                                </p:cTn>
                              </p:par>
                              <p:par>
                                <p:cTn id="11" presetID="22" presetClass="entr" presetSubtype="8" fill="hold" nodeType="withEffect">
                                  <p:stCondLst>
                                    <p:cond delay="0"/>
                                  </p:stCondLst>
                                  <p:childTnLst>
                                    <p:set>
                                      <p:cBhvr>
                                        <p:cTn id="12" dur="1" fill="hold">
                                          <p:stCondLst>
                                            <p:cond delay="0"/>
                                          </p:stCondLst>
                                        </p:cTn>
                                        <p:tgtEl>
                                          <p:spTgt spid="464"/>
                                        </p:tgtEl>
                                        <p:attrNameLst>
                                          <p:attrName>style.visibility</p:attrName>
                                        </p:attrNameLst>
                                      </p:cBhvr>
                                      <p:to>
                                        <p:strVal val="visible"/>
                                      </p:to>
                                    </p:set>
                                    <p:animEffect transition="in" filter="wipe(left)">
                                      <p:cBhvr>
                                        <p:cTn id="13" dur="500"/>
                                        <p:tgtEl>
                                          <p:spTgt spid="464"/>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dissolve">
                                      <p:cBhvr>
                                        <p:cTn id="16" dur="500"/>
                                        <p:tgtEl>
                                          <p:spTgt spid="6">
                                            <p:txEl>
                                              <p:pRg st="1" end="1"/>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dissolve">
                                      <p:cBhvr>
                                        <p:cTn id="19" dur="500"/>
                                        <p:tgtEl>
                                          <p:spTgt spid="6">
                                            <p:txEl>
                                              <p:pRg st="2" end="2"/>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nodeType="withEffect">
                                  <p:stCondLst>
                                    <p:cond delay="0"/>
                                  </p:stCondLst>
                                  <p:childTnLst>
                                    <p:set>
                                      <p:cBhvr>
                                        <p:cTn id="24" dur="1" fill="hold">
                                          <p:stCondLst>
                                            <p:cond delay="0"/>
                                          </p:stCondLst>
                                        </p:cTn>
                                        <p:tgtEl>
                                          <p:spTgt spid="541"/>
                                        </p:tgtEl>
                                        <p:attrNameLst>
                                          <p:attrName>style.visibility</p:attrName>
                                        </p:attrNameLst>
                                      </p:cBhvr>
                                      <p:to>
                                        <p:strVal val="visible"/>
                                      </p:to>
                                    </p:set>
                                    <p:animEffect transition="in" filter="dissolve">
                                      <p:cBhvr>
                                        <p:cTn id="25" dur="500"/>
                                        <p:tgtEl>
                                          <p:spTgt spid="54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dissolve">
                                      <p:cBhvr>
                                        <p:cTn id="30" dur="500"/>
                                        <p:tgtEl>
                                          <p:spTgt spid="6">
                                            <p:txEl>
                                              <p:pRg st="3" end="3"/>
                                            </p:txEl>
                                          </p:spTgt>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473"/>
                                        </p:tgtEl>
                                        <p:attrNameLst>
                                          <p:attrName>style.visibility</p:attrName>
                                        </p:attrNameLst>
                                      </p:cBhvr>
                                      <p:to>
                                        <p:strVal val="visible"/>
                                      </p:to>
                                    </p:set>
                                    <p:animEffect transition="in" filter="dissolve">
                                      <p:cBhvr>
                                        <p:cTn id="34" dur="1000"/>
                                        <p:tgtEl>
                                          <p:spTgt spid="47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dissolve">
                                      <p:cBhvr>
                                        <p:cTn id="39" dur="500"/>
                                        <p:tgtEl>
                                          <p:spTgt spid="6">
                                            <p:txEl>
                                              <p:pRg st="4" end="4"/>
                                            </p:txEl>
                                          </p:spTgt>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457"/>
                                        </p:tgtEl>
                                        <p:attrNameLst>
                                          <p:attrName>style.visibility</p:attrName>
                                        </p:attrNameLst>
                                      </p:cBhvr>
                                      <p:to>
                                        <p:strVal val="visible"/>
                                      </p:to>
                                    </p:set>
                                    <p:animEffect transition="in" filter="dissolve">
                                      <p:cBhvr>
                                        <p:cTn id="43" dur="1000"/>
                                        <p:tgtEl>
                                          <p:spTgt spid="457"/>
                                        </p:tgtEl>
                                      </p:cBhvr>
                                    </p:animEffect>
                                  </p:childTnLst>
                                </p:cTn>
                              </p:par>
                              <p:par>
                                <p:cTn id="44" presetID="9" presetClass="entr" presetSubtype="0" fill="hold"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dissolve">
                                      <p:cBhvr>
                                        <p:cTn id="46" dur="500"/>
                                        <p:tgtEl>
                                          <p:spTgt spid="6">
                                            <p:txEl>
                                              <p:pRg st="5" end="5"/>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dissolve">
                                      <p:cBhvr>
                                        <p:cTn id="49" dur="500"/>
                                        <p:tgtEl>
                                          <p:spTgt spid="6">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22890" y="1409359"/>
            <a:ext cx="5155396" cy="2513284"/>
          </a:xfrm>
        </p:spPr>
        <p:txBody>
          <a:bodyPr>
            <a:normAutofit fontScale="92500"/>
          </a:bodyPr>
          <a:lstStyle/>
          <a:p>
            <a:pPr>
              <a:buNone/>
            </a:pPr>
            <a:r>
              <a:rPr lang="en-US" altLang="en-US" sz="3200" dirty="0">
                <a:solidFill>
                  <a:srgbClr val="CC0000"/>
                </a:solidFill>
                <a:latin typeface="Times New Roman" panose="02020603050405020304" pitchFamily="18" charset="0"/>
                <a:cs typeface="Times New Roman" panose="02020603050405020304" pitchFamily="18" charset="0"/>
              </a:rPr>
              <a:t>Round Robin (RR) scheduling</a:t>
            </a:r>
          </a:p>
          <a:p>
            <a:pPr>
              <a:buNone/>
            </a:pPr>
            <a:r>
              <a:rPr lang="zh-CN" altLang="en-US" sz="3200" dirty="0">
                <a:solidFill>
                  <a:srgbClr val="CC0000"/>
                </a:solidFill>
                <a:latin typeface="Times New Roman" panose="02020603050405020304" pitchFamily="18" charset="0"/>
                <a:cs typeface="Times New Roman" panose="02020603050405020304" pitchFamily="18" charset="0"/>
              </a:rPr>
              <a:t>循环排队</a:t>
            </a:r>
            <a:r>
              <a:rPr lang="en-US" altLang="en-US" sz="3200" dirty="0">
                <a:solidFill>
                  <a:srgbClr val="CC0000"/>
                </a:solidFill>
                <a:latin typeface="Times New Roman" panose="02020603050405020304" pitchFamily="18" charset="0"/>
                <a:cs typeface="Times New Roman" panose="02020603050405020304" pitchFamily="18" charset="0"/>
              </a:rPr>
              <a:t>:</a:t>
            </a:r>
          </a:p>
          <a:p>
            <a:pPr marL="462280" indent="-224155"/>
            <a:r>
              <a:rPr lang="zh-CN" altLang="en-US" sz="3200" dirty="0">
                <a:latin typeface="Times New Roman" panose="02020603050405020304" pitchFamily="18" charset="0"/>
                <a:cs typeface="Times New Roman" panose="02020603050405020304" pitchFamily="18" charset="0"/>
              </a:rPr>
              <a:t>分组被分类，但不存在严格的服务优先权</a:t>
            </a:r>
            <a:endParaRPr lang="en-US" altLang="en-US" sz="3200" dirty="0">
              <a:latin typeface="Times New Roman" panose="02020603050405020304" pitchFamily="18" charset="0"/>
              <a:cs typeface="Times New Roman" panose="02020603050405020304" pitchFamily="18" charset="0"/>
            </a:endParaRPr>
          </a:p>
          <a:p>
            <a:pPr marL="805180" lvl="1" indent="-224155"/>
            <a:r>
              <a:rPr lang="zh-CN" altLang="en-US" sz="2800" dirty="0">
                <a:latin typeface="Times New Roman" panose="02020603050405020304" pitchFamily="18" charset="0"/>
                <a:cs typeface="Times New Roman" panose="02020603050405020304" pitchFamily="18" charset="0"/>
              </a:rPr>
              <a:t>任何</a:t>
            </a:r>
            <a:r>
              <a:rPr lang="zh-CN" altLang="en-US" sz="2800" b="1" u="sng" dirty="0">
                <a:latin typeface="Times New Roman" panose="02020603050405020304" pitchFamily="18" charset="0"/>
                <a:cs typeface="Times New Roman" panose="02020603050405020304" pitchFamily="18" charset="0"/>
              </a:rPr>
              <a:t>首部字段</a:t>
            </a:r>
            <a:r>
              <a:rPr lang="zh-CN" altLang="en-US" sz="2800" dirty="0">
                <a:latin typeface="Times New Roman" panose="02020603050405020304" pitchFamily="18" charset="0"/>
                <a:cs typeface="Times New Roman" panose="02020603050405020304" pitchFamily="18" charset="0"/>
              </a:rPr>
              <a:t>可用于分类</a:t>
            </a:r>
            <a:endParaRPr lang="en-US" altLang="en-US" sz="2800" dirty="0">
              <a:latin typeface="Times New Roman" panose="02020603050405020304" pitchFamily="18" charset="0"/>
              <a:cs typeface="Times New Roman" panose="02020603050405020304" pitchFamily="18" charset="0"/>
            </a:endParaRPr>
          </a:p>
          <a:p>
            <a:pPr marL="805180" lvl="1" indent="-224155"/>
            <a:endParaRPr lang="en-US" altLang="en-US" sz="2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838200" y="311144"/>
            <a:ext cx="10515600" cy="894622"/>
          </a:xfrm>
        </p:spPr>
        <p:txBody>
          <a:bodyPr/>
          <a:lstStyle/>
          <a:p>
            <a:r>
              <a:rPr lang="zh-CN" altLang="en-US" dirty="0"/>
              <a:t>分组调度</a:t>
            </a:r>
            <a:endParaRPr lang="en-US" dirty="0"/>
          </a:p>
        </p:txBody>
      </p:sp>
      <p:cxnSp>
        <p:nvCxnSpPr>
          <p:cNvPr id="84" name="Straight Connector 83"/>
          <p:cNvCxnSpPr/>
          <p:nvPr/>
        </p:nvCxnSpPr>
        <p:spPr>
          <a:xfrm>
            <a:off x="10755082" y="4071258"/>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9" name="Group 25"/>
          <p:cNvGrpSpPr/>
          <p:nvPr/>
        </p:nvGrpSpPr>
        <p:grpSpPr bwMode="auto">
          <a:xfrm>
            <a:off x="7990116" y="2719344"/>
            <a:ext cx="1274199" cy="760001"/>
            <a:chOff x="1670312" y="2562997"/>
            <a:chExt cx="940317" cy="565219"/>
          </a:xfrm>
        </p:grpSpPr>
        <p:grpSp>
          <p:nvGrpSpPr>
            <p:cNvPr id="142" name="Group 28"/>
            <p:cNvGrpSpPr/>
            <p:nvPr/>
          </p:nvGrpSpPr>
          <p:grpSpPr bwMode="auto">
            <a:xfrm>
              <a:off x="1670312" y="2562997"/>
              <a:ext cx="929822" cy="565219"/>
              <a:chOff x="1670312" y="2562997"/>
              <a:chExt cx="929822" cy="565219"/>
            </a:xfrm>
          </p:grpSpPr>
          <p:sp>
            <p:nvSpPr>
              <p:cNvPr id="144" name="Rectangle 30"/>
              <p:cNvSpPr>
                <a:spLocks noChangeArrowheads="1"/>
              </p:cNvSpPr>
              <p:nvPr/>
            </p:nvSpPr>
            <p:spPr bwMode="auto">
              <a:xfrm>
                <a:off x="1670312" y="2562997"/>
                <a:ext cx="929822" cy="563157"/>
              </a:xfrm>
              <a:prstGeom prst="rect">
                <a:avLst/>
              </a:prstGeom>
              <a:noFill/>
              <a:ln w="19050">
                <a:solidFill>
                  <a:schemeClr val="tx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145"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3" name="Rectangle 29"/>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120" name="Group 25"/>
          <p:cNvGrpSpPr/>
          <p:nvPr/>
        </p:nvGrpSpPr>
        <p:grpSpPr bwMode="auto">
          <a:xfrm>
            <a:off x="8007879" y="3655287"/>
            <a:ext cx="1292387" cy="763274"/>
            <a:chOff x="1670312" y="2562997"/>
            <a:chExt cx="940318" cy="565219"/>
          </a:xfrm>
        </p:grpSpPr>
        <p:grpSp>
          <p:nvGrpSpPr>
            <p:cNvPr id="132" name="Group 131"/>
            <p:cNvGrpSpPr/>
            <p:nvPr/>
          </p:nvGrpSpPr>
          <p:grpSpPr bwMode="auto">
            <a:xfrm>
              <a:off x="1670312" y="2562997"/>
              <a:ext cx="929822" cy="565219"/>
              <a:chOff x="1670312" y="2562997"/>
              <a:chExt cx="929822" cy="565219"/>
            </a:xfrm>
          </p:grpSpPr>
          <p:sp>
            <p:nvSpPr>
              <p:cNvPr id="134" name="Rectangle 133"/>
              <p:cNvSpPr>
                <a:spLocks noChangeArrowheads="1"/>
              </p:cNvSpPr>
              <p:nvPr/>
            </p:nvSpPr>
            <p:spPr bwMode="auto">
              <a:xfrm>
                <a:off x="1670312" y="2562997"/>
                <a:ext cx="929822" cy="563157"/>
              </a:xfrm>
              <a:prstGeom prst="rect">
                <a:avLst/>
              </a:prstGeom>
              <a:noFill/>
              <a:ln w="19050">
                <a:solidFill>
                  <a:schemeClr val="tx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135" name="Straight Connector 134"/>
              <p:cNvCxnSpPr>
                <a:cxnSpLocks noChangeShapeType="1"/>
              </p:cNvCxnSpPr>
              <p:nvPr/>
            </p:nvCxnSpPr>
            <p:spPr bwMode="auto">
              <a:xfrm flipH="1">
                <a:off x="1786358" y="256753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Straight Connector 135"/>
              <p:cNvCxnSpPr>
                <a:cxnSpLocks noChangeShapeType="1"/>
              </p:cNvCxnSpPr>
              <p:nvPr/>
            </p:nvCxnSpPr>
            <p:spPr bwMode="auto">
              <a:xfrm flipH="1">
                <a:off x="1911544" y="2566974"/>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p:cNvCxnSpPr>
                <a:cxnSpLocks noChangeShapeType="1"/>
              </p:cNvCxnSpPr>
              <p:nvPr/>
            </p:nvCxnSpPr>
            <p:spPr bwMode="auto">
              <a:xfrm flipH="1">
                <a:off x="2027659" y="257032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Straight Connector 137"/>
              <p:cNvCxnSpPr>
                <a:cxnSpLocks noChangeShapeType="1"/>
              </p:cNvCxnSpPr>
              <p:nvPr/>
            </p:nvCxnSpPr>
            <p:spPr bwMode="auto">
              <a:xfrm flipH="1">
                <a:off x="2134843" y="2564600"/>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Straight Connector 138"/>
              <p:cNvCxnSpPr>
                <a:cxnSpLocks noChangeShapeType="1"/>
              </p:cNvCxnSpPr>
              <p:nvPr/>
            </p:nvCxnSpPr>
            <p:spPr bwMode="auto">
              <a:xfrm flipH="1">
                <a:off x="2244397" y="256669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Straight Connector 139"/>
              <p:cNvCxnSpPr>
                <a:cxnSpLocks noChangeShapeType="1"/>
              </p:cNvCxnSpPr>
              <p:nvPr/>
            </p:nvCxnSpPr>
            <p:spPr bwMode="auto">
              <a:xfrm flipH="1">
                <a:off x="2365675" y="2568786"/>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Straight Connector 140"/>
              <p:cNvCxnSpPr>
                <a:cxnSpLocks noChangeShapeType="1"/>
              </p:cNvCxnSpPr>
              <p:nvPr/>
            </p:nvCxnSpPr>
            <p:spPr bwMode="auto">
              <a:xfrm flipH="1">
                <a:off x="2483045" y="2566971"/>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3" name="Rectangle 132"/>
            <p:cNvSpPr>
              <a:spLocks noChangeArrowheads="1"/>
            </p:cNvSpPr>
            <p:nvPr/>
          </p:nvSpPr>
          <p:spPr bwMode="auto">
            <a:xfrm>
              <a:off x="2235418" y="2571262"/>
              <a:ext cx="375212" cy="552560"/>
            </a:xfrm>
            <a:prstGeom prst="rect">
              <a:avLst/>
            </a:prstGeom>
            <a:solidFill>
              <a:srgbClr val="00B05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121" name="Group 25"/>
          <p:cNvGrpSpPr/>
          <p:nvPr/>
        </p:nvGrpSpPr>
        <p:grpSpPr bwMode="auto">
          <a:xfrm>
            <a:off x="8004017" y="4563481"/>
            <a:ext cx="1292385" cy="721744"/>
            <a:chOff x="1670312" y="2562997"/>
            <a:chExt cx="940317" cy="565219"/>
          </a:xfrm>
        </p:grpSpPr>
        <p:grpSp>
          <p:nvGrpSpPr>
            <p:cNvPr id="122" name="Group 121"/>
            <p:cNvGrpSpPr/>
            <p:nvPr/>
          </p:nvGrpSpPr>
          <p:grpSpPr bwMode="auto">
            <a:xfrm>
              <a:off x="1670312" y="2562997"/>
              <a:ext cx="929822" cy="565219"/>
              <a:chOff x="1670312" y="2562997"/>
              <a:chExt cx="929822" cy="565219"/>
            </a:xfrm>
          </p:grpSpPr>
          <p:sp>
            <p:nvSpPr>
              <p:cNvPr id="124" name="Rectangle 123"/>
              <p:cNvSpPr>
                <a:spLocks noChangeArrowheads="1"/>
              </p:cNvSpPr>
              <p:nvPr/>
            </p:nvSpPr>
            <p:spPr bwMode="auto">
              <a:xfrm>
                <a:off x="1670312" y="2562997"/>
                <a:ext cx="929822" cy="563157"/>
              </a:xfrm>
              <a:prstGeom prst="rect">
                <a:avLst/>
              </a:prstGeom>
              <a:noFill/>
              <a:ln w="19050">
                <a:solidFill>
                  <a:schemeClr val="tx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125" name="Straight Connector 124"/>
              <p:cNvCxnSpPr>
                <a:cxnSpLocks noChangeShapeType="1"/>
              </p:cNvCxnSpPr>
              <p:nvPr/>
            </p:nvCxnSpPr>
            <p:spPr bwMode="auto">
              <a:xfrm flipH="1">
                <a:off x="1786358" y="256753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Straight Connector 125"/>
              <p:cNvCxnSpPr>
                <a:cxnSpLocks noChangeShapeType="1"/>
              </p:cNvCxnSpPr>
              <p:nvPr/>
            </p:nvCxnSpPr>
            <p:spPr bwMode="auto">
              <a:xfrm flipH="1">
                <a:off x="1911544" y="2566974"/>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Straight Connector 126"/>
              <p:cNvCxnSpPr>
                <a:cxnSpLocks noChangeShapeType="1"/>
              </p:cNvCxnSpPr>
              <p:nvPr/>
            </p:nvCxnSpPr>
            <p:spPr bwMode="auto">
              <a:xfrm flipH="1">
                <a:off x="2027659" y="257032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Straight Connector 127"/>
              <p:cNvCxnSpPr>
                <a:cxnSpLocks noChangeShapeType="1"/>
              </p:cNvCxnSpPr>
              <p:nvPr/>
            </p:nvCxnSpPr>
            <p:spPr bwMode="auto">
              <a:xfrm flipH="1">
                <a:off x="2134843" y="2564600"/>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Straight Connector 128"/>
              <p:cNvCxnSpPr>
                <a:cxnSpLocks noChangeShapeType="1"/>
              </p:cNvCxnSpPr>
              <p:nvPr/>
            </p:nvCxnSpPr>
            <p:spPr bwMode="auto">
              <a:xfrm flipH="1">
                <a:off x="2244397" y="256669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Connector 129"/>
              <p:cNvCxnSpPr>
                <a:cxnSpLocks noChangeShapeType="1"/>
              </p:cNvCxnSpPr>
              <p:nvPr/>
            </p:nvCxnSpPr>
            <p:spPr bwMode="auto">
              <a:xfrm flipH="1">
                <a:off x="2365675" y="2568786"/>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Connector 130"/>
              <p:cNvCxnSpPr>
                <a:cxnSpLocks noChangeShapeType="1"/>
              </p:cNvCxnSpPr>
              <p:nvPr/>
            </p:nvCxnSpPr>
            <p:spPr bwMode="auto">
              <a:xfrm flipH="1">
                <a:off x="2483045" y="2566971"/>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3" name="Rectangle 122"/>
            <p:cNvSpPr>
              <a:spLocks noChangeArrowheads="1"/>
            </p:cNvSpPr>
            <p:nvPr/>
          </p:nvSpPr>
          <p:spPr bwMode="auto">
            <a:xfrm>
              <a:off x="2131937" y="2571262"/>
              <a:ext cx="478692" cy="552560"/>
            </a:xfrm>
            <a:prstGeom prst="rect">
              <a:avLst/>
            </a:prstGeom>
            <a:solidFill>
              <a:srgbClr val="3333CC">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86" name="Triangle 85"/>
          <p:cNvSpPr/>
          <p:nvPr/>
        </p:nvSpPr>
        <p:spPr>
          <a:xfrm rot="5400000">
            <a:off x="6881445" y="3717354"/>
            <a:ext cx="811706" cy="665402"/>
          </a:xfrm>
          <a:prstGeom prst="triangle">
            <a:avLst/>
          </a:prstGeom>
          <a:solidFill>
            <a:schemeClr val="bg1"/>
          </a:solidFill>
          <a:ln w="317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7" name="Group 86"/>
          <p:cNvGrpSpPr/>
          <p:nvPr/>
        </p:nvGrpSpPr>
        <p:grpSpPr>
          <a:xfrm>
            <a:off x="6303665" y="3871966"/>
            <a:ext cx="567187" cy="339970"/>
            <a:chOff x="9460523" y="6049108"/>
            <a:chExt cx="567187" cy="339970"/>
          </a:xfrm>
        </p:grpSpPr>
        <p:cxnSp>
          <p:nvCxnSpPr>
            <p:cNvPr id="116" name="Straight Arrow Connector 115"/>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11245773" y="3893738"/>
            <a:ext cx="567187" cy="339970"/>
            <a:chOff x="9460523" y="6049108"/>
            <a:chExt cx="567187" cy="339970"/>
          </a:xfrm>
        </p:grpSpPr>
        <p:cxnSp>
          <p:nvCxnSpPr>
            <p:cNvPr id="113" name="Straight Arrow Connector 112"/>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TextBox 88"/>
          <p:cNvSpPr txBox="1"/>
          <p:nvPr/>
        </p:nvSpPr>
        <p:spPr>
          <a:xfrm>
            <a:off x="6576771" y="4550229"/>
            <a:ext cx="990656" cy="590931"/>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a:t>
            </a:r>
          </a:p>
          <a:p>
            <a:pPr marL="0" marR="0" lvl="0" indent="0" algn="ctr" defTabSz="91440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arrivals</a:t>
            </a:r>
          </a:p>
        </p:txBody>
      </p:sp>
      <p:sp>
        <p:nvSpPr>
          <p:cNvPr id="90" name="TextBox 89"/>
          <p:cNvSpPr txBox="1"/>
          <p:nvPr/>
        </p:nvSpPr>
        <p:spPr>
          <a:xfrm>
            <a:off x="10609189" y="4515922"/>
            <a:ext cx="1332224"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departures</a:t>
            </a:r>
          </a:p>
        </p:txBody>
      </p:sp>
      <p:cxnSp>
        <p:nvCxnSpPr>
          <p:cNvPr id="91" name="Straight Arrow Connector 90"/>
          <p:cNvCxnSpPr>
            <a:stCxn id="86" idx="0"/>
          </p:cNvCxnSpPr>
          <p:nvPr/>
        </p:nvCxnSpPr>
        <p:spPr>
          <a:xfrm flipV="1">
            <a:off x="7619999" y="3067495"/>
            <a:ext cx="682573" cy="98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7635460" y="4051945"/>
            <a:ext cx="6965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6" idx="0"/>
          </p:cNvCxnSpPr>
          <p:nvPr/>
        </p:nvCxnSpPr>
        <p:spPr>
          <a:xfrm>
            <a:off x="7619999" y="4050055"/>
            <a:ext cx="682055" cy="871416"/>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44" idx="3"/>
            <a:endCxn id="110" idx="2"/>
          </p:cNvCxnSpPr>
          <p:nvPr/>
        </p:nvCxnSpPr>
        <p:spPr>
          <a:xfrm>
            <a:off x="9250091" y="3097958"/>
            <a:ext cx="664252" cy="94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24" idx="3"/>
            <a:endCxn id="110" idx="2"/>
          </p:cNvCxnSpPr>
          <p:nvPr/>
        </p:nvCxnSpPr>
        <p:spPr>
          <a:xfrm flipV="1">
            <a:off x="9281976" y="4040658"/>
            <a:ext cx="632367" cy="882379"/>
          </a:xfrm>
          <a:prstGeom prst="line">
            <a:avLst/>
          </a:prstGeom>
          <a:ln w="38100">
            <a:solidFill>
              <a:srgbClr val="3333CC"/>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33" idx="3"/>
            <a:endCxn id="110" idx="2"/>
          </p:cNvCxnSpPr>
          <p:nvPr/>
        </p:nvCxnSpPr>
        <p:spPr>
          <a:xfrm>
            <a:off x="9300262" y="4039538"/>
            <a:ext cx="614081" cy="11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9914343" y="3604072"/>
            <a:ext cx="877582" cy="1252645"/>
            <a:chOff x="9827263" y="3125100"/>
            <a:chExt cx="877582" cy="1252645"/>
          </a:xfrm>
        </p:grpSpPr>
        <p:sp>
          <p:nvSpPr>
            <p:cNvPr id="110" name="Oval 27"/>
            <p:cNvSpPr>
              <a:spLocks noChangeArrowheads="1"/>
            </p:cNvSpPr>
            <p:nvPr/>
          </p:nvSpPr>
          <p:spPr bwMode="auto">
            <a:xfrm>
              <a:off x="9827263" y="3125100"/>
              <a:ext cx="877582" cy="873172"/>
            </a:xfrm>
            <a:prstGeom prst="ellipse">
              <a:avLst/>
            </a:prstGeom>
            <a:solidFill>
              <a:srgbClr val="FFFFFF"/>
            </a:solidFill>
            <a:ln w="28575">
              <a:solidFill>
                <a:schemeClr val="tx1"/>
              </a:solidFill>
              <a:rou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1" name="TextBox 110"/>
            <p:cNvSpPr txBox="1"/>
            <p:nvPr/>
          </p:nvSpPr>
          <p:spPr>
            <a:xfrm>
              <a:off x="9952468" y="4033035"/>
              <a:ext cx="554960"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link</a:t>
              </a:r>
            </a:p>
          </p:txBody>
        </p:sp>
        <p:sp>
          <p:nvSpPr>
            <p:cNvPr id="112" name="TextBox 111"/>
            <p:cNvSpPr txBox="1"/>
            <p:nvPr/>
          </p:nvSpPr>
          <p:spPr>
            <a:xfrm>
              <a:off x="10086588" y="3391108"/>
              <a:ext cx="351378" cy="395173"/>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sp>
        <p:nvSpPr>
          <p:cNvPr id="98" name="Oval 97"/>
          <p:cNvSpPr/>
          <p:nvPr/>
        </p:nvSpPr>
        <p:spPr>
          <a:xfrm>
            <a:off x="9470570" y="2939143"/>
            <a:ext cx="348343" cy="2177143"/>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9716218" y="3095651"/>
            <a:ext cx="195532" cy="58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0" name="Straight Arrow Connector 99"/>
          <p:cNvCxnSpPr/>
          <p:nvPr/>
        </p:nvCxnSpPr>
        <p:spPr>
          <a:xfrm flipV="1">
            <a:off x="9812751" y="3556958"/>
            <a:ext cx="0" cy="2612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Content Placeholder 1"/>
          <p:cNvSpPr txBox="1"/>
          <p:nvPr/>
        </p:nvSpPr>
        <p:spPr>
          <a:xfrm>
            <a:off x="703011" y="3920647"/>
            <a:ext cx="5155396" cy="234763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2280" lvl="0" indent="-224155">
              <a:defRPr/>
            </a:pPr>
            <a:r>
              <a:rPr lang="zh-CN" altLang="en-US" sz="3200" dirty="0">
                <a:solidFill>
                  <a:prstClr val="black"/>
                </a:solidFill>
                <a:latin typeface="Times New Roman" panose="02020603050405020304" pitchFamily="18" charset="0"/>
                <a:cs typeface="Times New Roman" panose="02020603050405020304" pitchFamily="18" charset="0"/>
              </a:rPr>
              <a:t>循环调度器在这些类之间轮流提供服务</a:t>
            </a:r>
            <a:endParaRPr lang="en-US" altLang="zh-CN" sz="3200" dirty="0">
              <a:solidFill>
                <a:prstClr val="black"/>
              </a:solidFill>
              <a:latin typeface="Times New Roman" panose="02020603050405020304" pitchFamily="18" charset="0"/>
              <a:cs typeface="Times New Roman" panose="02020603050405020304" pitchFamily="18" charset="0"/>
            </a:endParaRPr>
          </a:p>
          <a:p>
            <a:pPr marL="462280" lvl="0" indent="-224155">
              <a:defRPr/>
            </a:pPr>
            <a:r>
              <a:rPr lang="zh-CN" altLang="en-US" sz="3200" b="1" u="sng" dirty="0">
                <a:solidFill>
                  <a:prstClr val="black"/>
                </a:solidFill>
                <a:latin typeface="Times New Roman" panose="02020603050405020304" pitchFamily="18" charset="0"/>
                <a:cs typeface="Times New Roman" panose="02020603050405020304" pitchFamily="18" charset="0"/>
              </a:rPr>
              <a:t>保持工作队列</a:t>
            </a:r>
            <a:r>
              <a:rPr lang="zh-CN" altLang="en-US" sz="3200" dirty="0">
                <a:solidFill>
                  <a:prstClr val="black"/>
                </a:solidFill>
                <a:latin typeface="Times New Roman" panose="02020603050405020304" pitchFamily="18" charset="0"/>
                <a:cs typeface="Times New Roman" panose="02020603050405020304" pitchFamily="18" charset="0"/>
              </a:rPr>
              <a:t>规则：不允许链路保持空闲。</a:t>
            </a:r>
            <a:endPar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4"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40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dissolve">
                                      <p:cBhvr>
                                        <p:cTn id="7" dur="500"/>
                                        <p:tgtEl>
                                          <p:spTgt spid="15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dissolve">
                                      <p:cBhvr>
                                        <p:cTn id="11" dur="500"/>
                                        <p:tgtEl>
                                          <p:spTgt spid="98"/>
                                        </p:tgtEl>
                                      </p:cBhvr>
                                    </p:animEffect>
                                  </p:childTnLst>
                                </p:cTn>
                              </p:par>
                              <p:par>
                                <p:cTn id="12" presetID="9" presetClass="entr" presetSubtype="0" fill="hold" nodeType="with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dissolve">
                                      <p:cBhvr>
                                        <p:cTn id="1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8205" y="1330212"/>
            <a:ext cx="6166392" cy="1736612"/>
          </a:xfrm>
        </p:spPr>
        <p:txBody>
          <a:bodyPr>
            <a:normAutofit/>
          </a:bodyPr>
          <a:lstStyle/>
          <a:p>
            <a:pPr>
              <a:buNone/>
            </a:pPr>
            <a:r>
              <a:rPr lang="en-US" altLang="en-US" sz="3200" dirty="0">
                <a:solidFill>
                  <a:srgbClr val="CC0000"/>
                </a:solidFill>
                <a:latin typeface="Times New Roman" panose="02020603050405020304" pitchFamily="18" charset="0"/>
                <a:cs typeface="Times New Roman" panose="02020603050405020304" pitchFamily="18" charset="0"/>
              </a:rPr>
              <a:t>Weighted Fair Queuing (WFQ)</a:t>
            </a:r>
          </a:p>
          <a:p>
            <a:pPr>
              <a:buNone/>
            </a:pPr>
            <a:r>
              <a:rPr lang="zh-CN" altLang="en-US" sz="3200" dirty="0">
                <a:solidFill>
                  <a:srgbClr val="CC0000"/>
                </a:solidFill>
                <a:latin typeface="Times New Roman" panose="02020603050405020304" pitchFamily="18" charset="0"/>
                <a:cs typeface="Times New Roman" panose="02020603050405020304" pitchFamily="18" charset="0"/>
              </a:rPr>
              <a:t>加权公平排队</a:t>
            </a:r>
            <a:r>
              <a:rPr lang="en-US" altLang="en-US" sz="3200" dirty="0">
                <a:solidFill>
                  <a:srgbClr val="CC0000"/>
                </a:solidFill>
                <a:latin typeface="Times New Roman" panose="02020603050405020304" pitchFamily="18" charset="0"/>
                <a:cs typeface="Times New Roman" panose="02020603050405020304" pitchFamily="18" charset="0"/>
              </a:rPr>
              <a:t>: </a:t>
            </a:r>
          </a:p>
        </p:txBody>
      </p:sp>
      <p:sp>
        <p:nvSpPr>
          <p:cNvPr id="3" name="Title 2"/>
          <p:cNvSpPr>
            <a:spLocks noGrp="1"/>
          </p:cNvSpPr>
          <p:nvPr>
            <p:ph type="title"/>
          </p:nvPr>
        </p:nvSpPr>
        <p:spPr>
          <a:xfrm>
            <a:off x="838200" y="311144"/>
            <a:ext cx="10515600" cy="894622"/>
          </a:xfrm>
        </p:spPr>
        <p:txBody>
          <a:bodyPr/>
          <a:lstStyle/>
          <a:p>
            <a:r>
              <a:rPr lang="zh-CN" altLang="en-US" dirty="0"/>
              <a:t>分组调度</a:t>
            </a:r>
            <a:endParaRPr lang="en-US" dirty="0"/>
          </a:p>
        </p:txBody>
      </p:sp>
      <p:cxnSp>
        <p:nvCxnSpPr>
          <p:cNvPr id="72" name="Straight Connector 71"/>
          <p:cNvCxnSpPr/>
          <p:nvPr/>
        </p:nvCxnSpPr>
        <p:spPr>
          <a:xfrm>
            <a:off x="10755082" y="4071258"/>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990116" y="2719344"/>
            <a:ext cx="1310150" cy="2565881"/>
            <a:chOff x="8117411" y="2240372"/>
            <a:chExt cx="1444110" cy="2565881"/>
          </a:xfrm>
        </p:grpSpPr>
        <p:grpSp>
          <p:nvGrpSpPr>
            <p:cNvPr id="8" name="Group 25"/>
            <p:cNvGrpSpPr/>
            <p:nvPr/>
          </p:nvGrpSpPr>
          <p:grpSpPr bwMode="auto">
            <a:xfrm>
              <a:off x="8117411" y="2240372"/>
              <a:ext cx="1404483" cy="760001"/>
              <a:chOff x="1670312" y="2562997"/>
              <a:chExt cx="940317" cy="565219"/>
            </a:xfrm>
          </p:grpSpPr>
          <p:grpSp>
            <p:nvGrpSpPr>
              <p:cNvPr id="18" name="Group 28"/>
              <p:cNvGrpSpPr/>
              <p:nvPr/>
            </p:nvGrpSpPr>
            <p:grpSpPr bwMode="auto">
              <a:xfrm>
                <a:off x="1670312" y="2562997"/>
                <a:ext cx="929822" cy="565219"/>
                <a:chOff x="1670312" y="2562997"/>
                <a:chExt cx="929822" cy="565219"/>
              </a:xfrm>
            </p:grpSpPr>
            <p:sp>
              <p:nvSpPr>
                <p:cNvPr id="20" name="Rectangle 30"/>
                <p:cNvSpPr>
                  <a:spLocks noChangeArrowheads="1"/>
                </p:cNvSpPr>
                <p:nvPr/>
              </p:nvSpPr>
              <p:spPr bwMode="auto">
                <a:xfrm>
                  <a:off x="1670312" y="2562997"/>
                  <a:ext cx="929822" cy="563157"/>
                </a:xfrm>
                <a:prstGeom prst="rect">
                  <a:avLst/>
                </a:prstGeom>
                <a:noFill/>
                <a:ln w="19050">
                  <a:solidFill>
                    <a:schemeClr val="tx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21"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9" name="Rectangle 29"/>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28" name="Group 25"/>
            <p:cNvGrpSpPr/>
            <p:nvPr/>
          </p:nvGrpSpPr>
          <p:grpSpPr bwMode="auto">
            <a:xfrm>
              <a:off x="8136990" y="3176315"/>
              <a:ext cx="1424531" cy="763274"/>
              <a:chOff x="1670312" y="2562997"/>
              <a:chExt cx="940318" cy="565219"/>
            </a:xfrm>
          </p:grpSpPr>
          <p:grpSp>
            <p:nvGrpSpPr>
              <p:cNvPr id="29" name="Group 28"/>
              <p:cNvGrpSpPr/>
              <p:nvPr/>
            </p:nvGrpSpPr>
            <p:grpSpPr bwMode="auto">
              <a:xfrm>
                <a:off x="1670312" y="2562997"/>
                <a:ext cx="929822" cy="565219"/>
                <a:chOff x="1670312" y="2562997"/>
                <a:chExt cx="929822" cy="565219"/>
              </a:xfrm>
            </p:grpSpPr>
            <p:sp>
              <p:nvSpPr>
                <p:cNvPr id="31" name="Rectangle 30"/>
                <p:cNvSpPr>
                  <a:spLocks noChangeArrowheads="1"/>
                </p:cNvSpPr>
                <p:nvPr/>
              </p:nvSpPr>
              <p:spPr bwMode="auto">
                <a:xfrm>
                  <a:off x="1670312" y="2562997"/>
                  <a:ext cx="929822" cy="563157"/>
                </a:xfrm>
                <a:prstGeom prst="rect">
                  <a:avLst/>
                </a:prstGeom>
                <a:noFill/>
                <a:ln w="19050">
                  <a:solidFill>
                    <a:schemeClr val="tx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32"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 name="Rectangle 29"/>
              <p:cNvSpPr>
                <a:spLocks noChangeArrowheads="1"/>
              </p:cNvSpPr>
              <p:nvPr/>
            </p:nvSpPr>
            <p:spPr bwMode="auto">
              <a:xfrm>
                <a:off x="2235418" y="2571262"/>
                <a:ext cx="375212" cy="552560"/>
              </a:xfrm>
              <a:prstGeom prst="rect">
                <a:avLst/>
              </a:prstGeom>
              <a:solidFill>
                <a:srgbClr val="00B05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39" name="Group 25"/>
            <p:cNvGrpSpPr/>
            <p:nvPr/>
          </p:nvGrpSpPr>
          <p:grpSpPr bwMode="auto">
            <a:xfrm>
              <a:off x="8132733" y="4084509"/>
              <a:ext cx="1424529" cy="721744"/>
              <a:chOff x="1670312" y="2562997"/>
              <a:chExt cx="940317" cy="565219"/>
            </a:xfrm>
          </p:grpSpPr>
          <p:grpSp>
            <p:nvGrpSpPr>
              <p:cNvPr id="40" name="Group 39"/>
              <p:cNvGrpSpPr/>
              <p:nvPr/>
            </p:nvGrpSpPr>
            <p:grpSpPr bwMode="auto">
              <a:xfrm>
                <a:off x="1670312" y="2562997"/>
                <a:ext cx="929822" cy="565219"/>
                <a:chOff x="1670312" y="2562997"/>
                <a:chExt cx="929822" cy="565219"/>
              </a:xfrm>
            </p:grpSpPr>
            <p:sp>
              <p:nvSpPr>
                <p:cNvPr id="42" name="Rectangle 41"/>
                <p:cNvSpPr>
                  <a:spLocks noChangeArrowheads="1"/>
                </p:cNvSpPr>
                <p:nvPr/>
              </p:nvSpPr>
              <p:spPr bwMode="auto">
                <a:xfrm>
                  <a:off x="1670312" y="2562997"/>
                  <a:ext cx="929822" cy="563157"/>
                </a:xfrm>
                <a:prstGeom prst="rect">
                  <a:avLst/>
                </a:prstGeom>
                <a:noFill/>
                <a:ln w="19050">
                  <a:solidFill>
                    <a:schemeClr val="tx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cxnSp>
              <p:nvCxnSpPr>
                <p:cNvPr id="43"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a:spLocks noChangeArrowheads="1"/>
              </p:cNvSpPr>
              <p:nvPr/>
            </p:nvSpPr>
            <p:spPr bwMode="auto">
              <a:xfrm>
                <a:off x="2131937" y="2571262"/>
                <a:ext cx="478692" cy="552560"/>
              </a:xfrm>
              <a:prstGeom prst="rect">
                <a:avLst/>
              </a:prstGeom>
              <a:solidFill>
                <a:srgbClr val="3333CC">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sp>
        <p:nvSpPr>
          <p:cNvPr id="4" name="Triangle 3"/>
          <p:cNvSpPr/>
          <p:nvPr/>
        </p:nvSpPr>
        <p:spPr>
          <a:xfrm rot="5400000">
            <a:off x="6881445" y="3717354"/>
            <a:ext cx="811706" cy="665402"/>
          </a:xfrm>
          <a:prstGeom prst="triangle">
            <a:avLst/>
          </a:prstGeom>
          <a:solidFill>
            <a:schemeClr val="bg1"/>
          </a:solidFill>
          <a:ln w="317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p:cNvGrpSpPr/>
          <p:nvPr/>
        </p:nvGrpSpPr>
        <p:grpSpPr>
          <a:xfrm>
            <a:off x="6303665" y="3871966"/>
            <a:ext cx="567187" cy="339970"/>
            <a:chOff x="9460523" y="6049108"/>
            <a:chExt cx="567187" cy="339970"/>
          </a:xfrm>
        </p:grpSpPr>
        <p:cxnSp>
          <p:nvCxnSpPr>
            <p:cNvPr id="52" name="Straight Arrow Connector 51"/>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11245773" y="3893738"/>
            <a:ext cx="567187" cy="339970"/>
            <a:chOff x="9460523" y="6049108"/>
            <a:chExt cx="567187" cy="339970"/>
          </a:xfrm>
        </p:grpSpPr>
        <p:cxnSp>
          <p:nvCxnSpPr>
            <p:cNvPr id="58" name="Straight Arrow Connector 57"/>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6576771" y="4550229"/>
            <a:ext cx="990656" cy="590931"/>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a:t>
            </a:r>
          </a:p>
          <a:p>
            <a:pPr marL="0" marR="0" lvl="0" indent="0" algn="ctr" defTabSz="91440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arrivals</a:t>
            </a:r>
          </a:p>
        </p:txBody>
      </p:sp>
      <p:sp>
        <p:nvSpPr>
          <p:cNvPr id="62" name="TextBox 61"/>
          <p:cNvSpPr txBox="1"/>
          <p:nvPr/>
        </p:nvSpPr>
        <p:spPr>
          <a:xfrm>
            <a:off x="10609189" y="4515922"/>
            <a:ext cx="1332224"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departures</a:t>
            </a:r>
          </a:p>
        </p:txBody>
      </p:sp>
      <p:cxnSp>
        <p:nvCxnSpPr>
          <p:cNvPr id="65" name="Straight Arrow Connector 64"/>
          <p:cNvCxnSpPr>
            <a:stCxn id="4" idx="0"/>
          </p:cNvCxnSpPr>
          <p:nvPr/>
        </p:nvCxnSpPr>
        <p:spPr>
          <a:xfrm flipV="1">
            <a:off x="7619999" y="3067495"/>
            <a:ext cx="682573" cy="98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7635460" y="4051945"/>
            <a:ext cx="6965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 idx="0"/>
          </p:cNvCxnSpPr>
          <p:nvPr/>
        </p:nvCxnSpPr>
        <p:spPr>
          <a:xfrm>
            <a:off x="7619999" y="4050055"/>
            <a:ext cx="682055" cy="871416"/>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0" idx="3"/>
            <a:endCxn id="9" idx="2"/>
          </p:cNvCxnSpPr>
          <p:nvPr/>
        </p:nvCxnSpPr>
        <p:spPr>
          <a:xfrm>
            <a:off x="9250091" y="3097958"/>
            <a:ext cx="664252" cy="94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2" idx="3"/>
            <a:endCxn id="9" idx="2"/>
          </p:cNvCxnSpPr>
          <p:nvPr/>
        </p:nvCxnSpPr>
        <p:spPr>
          <a:xfrm flipV="1">
            <a:off x="9281976" y="4040658"/>
            <a:ext cx="632367" cy="882379"/>
          </a:xfrm>
          <a:prstGeom prst="line">
            <a:avLst/>
          </a:prstGeom>
          <a:ln w="38100">
            <a:solidFill>
              <a:srgbClr val="3333CC"/>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30" idx="3"/>
            <a:endCxn id="9" idx="2"/>
          </p:cNvCxnSpPr>
          <p:nvPr/>
        </p:nvCxnSpPr>
        <p:spPr>
          <a:xfrm>
            <a:off x="9300262" y="4039538"/>
            <a:ext cx="614081" cy="11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9914343" y="3604072"/>
            <a:ext cx="877582" cy="1252645"/>
            <a:chOff x="9827263" y="3125100"/>
            <a:chExt cx="877582" cy="1252645"/>
          </a:xfrm>
        </p:grpSpPr>
        <p:sp>
          <p:nvSpPr>
            <p:cNvPr id="9" name="Oval 27"/>
            <p:cNvSpPr>
              <a:spLocks noChangeArrowheads="1"/>
            </p:cNvSpPr>
            <p:nvPr/>
          </p:nvSpPr>
          <p:spPr bwMode="auto">
            <a:xfrm>
              <a:off x="9827263" y="3125100"/>
              <a:ext cx="877582" cy="873172"/>
            </a:xfrm>
            <a:prstGeom prst="ellipse">
              <a:avLst/>
            </a:prstGeom>
            <a:solidFill>
              <a:srgbClr val="FFFFFF"/>
            </a:solidFill>
            <a:ln w="28575">
              <a:solidFill>
                <a:schemeClr val="tx1"/>
              </a:solidFill>
              <a:rou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3" name="TextBox 62"/>
            <p:cNvSpPr txBox="1"/>
            <p:nvPr/>
          </p:nvSpPr>
          <p:spPr>
            <a:xfrm>
              <a:off x="9952468" y="4033035"/>
              <a:ext cx="554960"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link</a:t>
              </a:r>
            </a:p>
          </p:txBody>
        </p:sp>
        <p:sp>
          <p:nvSpPr>
            <p:cNvPr id="103" name="TextBox 102"/>
            <p:cNvSpPr txBox="1"/>
            <p:nvPr/>
          </p:nvSpPr>
          <p:spPr>
            <a:xfrm>
              <a:off x="10086588" y="3391108"/>
              <a:ext cx="351378" cy="395173"/>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grpSp>
        <p:nvGrpSpPr>
          <p:cNvPr id="115" name="Group 114"/>
          <p:cNvGrpSpPr/>
          <p:nvPr/>
        </p:nvGrpSpPr>
        <p:grpSpPr>
          <a:xfrm>
            <a:off x="8807568" y="2894368"/>
            <a:ext cx="1104182" cy="2221918"/>
            <a:chOff x="8807568" y="2894368"/>
            <a:chExt cx="1104182" cy="2221918"/>
          </a:xfrm>
        </p:grpSpPr>
        <p:grpSp>
          <p:nvGrpSpPr>
            <p:cNvPr id="114" name="Group 113"/>
            <p:cNvGrpSpPr/>
            <p:nvPr/>
          </p:nvGrpSpPr>
          <p:grpSpPr>
            <a:xfrm>
              <a:off x="9470570" y="2939143"/>
              <a:ext cx="441180" cy="2177143"/>
              <a:chOff x="9470570" y="2939143"/>
              <a:chExt cx="441180" cy="2177143"/>
            </a:xfrm>
          </p:grpSpPr>
          <p:sp>
            <p:nvSpPr>
              <p:cNvPr id="85" name="Oval 84"/>
              <p:cNvSpPr/>
              <p:nvPr/>
            </p:nvSpPr>
            <p:spPr>
              <a:xfrm>
                <a:off x="9470570" y="2939143"/>
                <a:ext cx="348343" cy="2177143"/>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p:cNvSpPr/>
              <p:nvPr/>
            </p:nvSpPr>
            <p:spPr>
              <a:xfrm>
                <a:off x="9716218" y="3095651"/>
                <a:ext cx="195532" cy="58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8" name="Straight Arrow Connector 87"/>
              <p:cNvCxnSpPr/>
              <p:nvPr/>
            </p:nvCxnSpPr>
            <p:spPr>
              <a:xfrm flipV="1">
                <a:off x="9808687" y="3573214"/>
                <a:ext cx="0" cy="2612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8807568" y="2894368"/>
              <a:ext cx="457076" cy="2191108"/>
              <a:chOff x="8807568" y="2894368"/>
              <a:chExt cx="457076" cy="2191108"/>
            </a:xfrm>
          </p:grpSpPr>
          <p:grpSp>
            <p:nvGrpSpPr>
              <p:cNvPr id="93" name="Group 92"/>
              <p:cNvGrpSpPr/>
              <p:nvPr/>
            </p:nvGrpSpPr>
            <p:grpSpPr>
              <a:xfrm>
                <a:off x="8807568" y="2894368"/>
                <a:ext cx="428322" cy="385312"/>
                <a:chOff x="10311441" y="2346385"/>
                <a:chExt cx="428322" cy="385312"/>
              </a:xfrm>
            </p:grpSpPr>
            <p:sp>
              <p:nvSpPr>
                <p:cNvPr id="92" name="Oval 91"/>
                <p:cNvSpPr/>
                <p:nvPr/>
              </p:nvSpPr>
              <p:spPr>
                <a:xfrm>
                  <a:off x="10349891" y="2392393"/>
                  <a:ext cx="329610" cy="3393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p:cNvSpPr txBox="1"/>
                <p:nvPr/>
              </p:nvSpPr>
              <p:spPr>
                <a:xfrm>
                  <a:off x="10311441" y="2346385"/>
                  <a:ext cx="4283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grpSp>
          <p:grpSp>
            <p:nvGrpSpPr>
              <p:cNvPr id="94" name="Group 93"/>
              <p:cNvGrpSpPr/>
              <p:nvPr/>
            </p:nvGrpSpPr>
            <p:grpSpPr>
              <a:xfrm>
                <a:off x="8827696" y="3823145"/>
                <a:ext cx="428322" cy="385312"/>
                <a:chOff x="10311441" y="2346385"/>
                <a:chExt cx="428322" cy="385312"/>
              </a:xfrm>
            </p:grpSpPr>
            <p:sp>
              <p:nvSpPr>
                <p:cNvPr id="95" name="Oval 94"/>
                <p:cNvSpPr/>
                <p:nvPr/>
              </p:nvSpPr>
              <p:spPr>
                <a:xfrm>
                  <a:off x="10349891" y="2392393"/>
                  <a:ext cx="329610" cy="3393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0311441" y="2346385"/>
                  <a:ext cx="4283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grpSp>
          <p:grpSp>
            <p:nvGrpSpPr>
              <p:cNvPr id="97" name="Group 96"/>
              <p:cNvGrpSpPr/>
              <p:nvPr/>
            </p:nvGrpSpPr>
            <p:grpSpPr>
              <a:xfrm>
                <a:off x="8836322" y="4700164"/>
                <a:ext cx="428322" cy="385312"/>
                <a:chOff x="10311441" y="2346385"/>
                <a:chExt cx="428322" cy="385312"/>
              </a:xfrm>
            </p:grpSpPr>
            <p:sp>
              <p:nvSpPr>
                <p:cNvPr id="98" name="Oval 97"/>
                <p:cNvSpPr/>
                <p:nvPr/>
              </p:nvSpPr>
              <p:spPr>
                <a:xfrm>
                  <a:off x="10349891" y="2392393"/>
                  <a:ext cx="329610" cy="3393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p:cNvSpPr txBox="1"/>
                <p:nvPr/>
              </p:nvSpPr>
              <p:spPr>
                <a:xfrm>
                  <a:off x="10311441" y="2346385"/>
                  <a:ext cx="4283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grpSp>
        </p:grpSp>
      </p:grpSp>
      <p:grpSp>
        <p:nvGrpSpPr>
          <p:cNvPr id="108" name="Group 107"/>
          <p:cNvGrpSpPr/>
          <p:nvPr/>
        </p:nvGrpSpPr>
        <p:grpSpPr>
          <a:xfrm>
            <a:off x="2844128" y="4684362"/>
            <a:ext cx="853119" cy="1129061"/>
            <a:chOff x="6422573" y="5573486"/>
            <a:chExt cx="853119" cy="1129061"/>
          </a:xfrm>
        </p:grpSpPr>
        <p:sp>
          <p:nvSpPr>
            <p:cNvPr id="104" name="TextBox 103"/>
            <p:cNvSpPr txBox="1"/>
            <p:nvPr/>
          </p:nvSpPr>
          <p:spPr>
            <a:xfrm>
              <a:off x="6531429" y="5573486"/>
              <a:ext cx="5405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3200" b="0" i="1"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w</a:t>
              </a:r>
              <a:r>
                <a:rPr kumimoji="0" lang="en-US" altLang="en-US" sz="3200" b="0" i="1"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i</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TextBox 104"/>
            <p:cNvSpPr txBox="1"/>
            <p:nvPr/>
          </p:nvSpPr>
          <p:spPr>
            <a:xfrm>
              <a:off x="6422573" y="6117772"/>
              <a:ext cx="8531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3200" b="0" i="0" u="none" strike="noStrike" kern="1200" cap="none" spc="0" normalizeH="0" baseline="0" noProof="0" dirty="0" err="1">
                  <a:ln>
                    <a:noFill/>
                  </a:ln>
                  <a:solidFill>
                    <a:prstClr val="black"/>
                  </a:solidFill>
                  <a:effectLst/>
                  <a:uLnTx/>
                  <a:uFillTx/>
                  <a:latin typeface="Symbol" panose="05050102010706020507" pitchFamily="2" charset="2"/>
                  <a:ea typeface="MS PGothic" panose="020B0600070205080204" pitchFamily="34" charset="-128"/>
                  <a:cs typeface="MS PGothic" panose="020B0600070205080204" pitchFamily="34" charset="-128"/>
                </a:rPr>
                <a:t>S</a:t>
              </a:r>
              <a:r>
                <a:rPr kumimoji="0" lang="en-US" altLang="en-US" sz="2400" b="0" i="1"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j</a:t>
              </a:r>
              <a:r>
                <a:rPr kumimoji="0" lang="en-US" altLang="en-US" sz="3200" b="0" i="1"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w</a:t>
              </a:r>
              <a:r>
                <a:rPr kumimoji="0" lang="en-US" altLang="en-US" sz="3200" b="0" i="1"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j</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7" name="Straight Connector 106"/>
            <p:cNvCxnSpPr/>
            <p:nvPr/>
          </p:nvCxnSpPr>
          <p:spPr>
            <a:xfrm>
              <a:off x="6553200" y="6173453"/>
              <a:ext cx="4789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Content Placeholder 1"/>
          <p:cNvSpPr txBox="1"/>
          <p:nvPr/>
        </p:nvSpPr>
        <p:spPr>
          <a:xfrm>
            <a:off x="433548" y="6021449"/>
            <a:ext cx="7201912" cy="10508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82930" lvl="0" indent="-284480">
              <a:defRPr/>
            </a:pPr>
            <a:r>
              <a:rPr lang="zh-CN" altLang="en-US" sz="3200" dirty="0">
                <a:solidFill>
                  <a:prstClr val="black"/>
                </a:solidFill>
                <a:latin typeface="+mn-ea"/>
                <a:cs typeface="MS PGothic" panose="020B0600070205080204" pitchFamily="34" charset="-128"/>
              </a:rPr>
              <a:t>对于每一个类提供</a:t>
            </a:r>
            <a:r>
              <a:rPr lang="zh-CN" altLang="en-US" sz="3200" b="1" u="sng" dirty="0">
                <a:solidFill>
                  <a:prstClr val="black"/>
                </a:solidFill>
                <a:latin typeface="+mn-ea"/>
                <a:cs typeface="MS PGothic" panose="020B0600070205080204" pitchFamily="34" charset="-128"/>
              </a:rPr>
              <a:t>最小带宽</a:t>
            </a:r>
            <a:r>
              <a:rPr lang="zh-CN" altLang="en-US" sz="3200" dirty="0">
                <a:solidFill>
                  <a:prstClr val="black"/>
                </a:solidFill>
                <a:latin typeface="+mn-ea"/>
                <a:cs typeface="MS PGothic" panose="020B0600070205080204" pitchFamily="34" charset="-128"/>
              </a:rPr>
              <a:t>保障</a:t>
            </a:r>
            <a:endParaRPr kumimoji="0" lang="en-US" altLang="en-US" sz="3200" b="0" i="0" u="none" strike="noStrike" kern="1200" cap="none" spc="0" normalizeH="0" baseline="0" noProof="0" dirty="0">
              <a:ln>
                <a:noFill/>
              </a:ln>
              <a:solidFill>
                <a:prstClr val="black"/>
              </a:solidFill>
              <a:effectLst/>
              <a:uLnTx/>
              <a:uFillTx/>
              <a:latin typeface="+mn-ea"/>
              <a:cs typeface="MS PGothic" panose="020B0600070205080204" pitchFamily="34" charset="-128"/>
            </a:endParaRPr>
          </a:p>
        </p:txBody>
      </p:sp>
      <p:sp>
        <p:nvSpPr>
          <p:cNvPr id="111" name="Content Placeholder 1"/>
          <p:cNvSpPr txBox="1"/>
          <p:nvPr/>
        </p:nvSpPr>
        <p:spPr>
          <a:xfrm>
            <a:off x="470965" y="2565401"/>
            <a:ext cx="5853455" cy="2520075"/>
          </a:xfrm>
          <a:prstGeom prst="rect">
            <a:avLst/>
          </a:prstGeom>
        </p:spPr>
        <p:txBody>
          <a:bodyPr vert="horz" lIns="91440" tIns="45720" rIns="91440" bIns="45720" rtlCol="0">
            <a:normAutofit fontScale="77500" lnSpcReduction="2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82930" lvl="0" indent="-284480">
              <a:lnSpc>
                <a:spcPct val="100000"/>
              </a:lnSpc>
              <a:defRPr/>
            </a:pPr>
            <a:r>
              <a:rPr lang="zh-CN" altLang="en-US" sz="3200" dirty="0">
                <a:solidFill>
                  <a:prstClr val="black"/>
                </a:solidFill>
                <a:latin typeface="Times New Roman" panose="02020603050405020304" pitchFamily="18" charset="0"/>
                <a:cs typeface="Times New Roman" panose="02020603050405020304" pitchFamily="18" charset="0"/>
              </a:rPr>
              <a:t>每个类在任何时间间隔内可能收到不同的服务</a:t>
            </a:r>
            <a:endParaRPr lang="en-US" altLang="zh-CN" sz="3200" dirty="0">
              <a:solidFill>
                <a:prstClr val="black"/>
              </a:solidFill>
              <a:latin typeface="Times New Roman" panose="02020603050405020304" pitchFamily="18" charset="0"/>
              <a:cs typeface="Times New Roman" panose="02020603050405020304" pitchFamily="18" charset="0"/>
            </a:endParaRPr>
          </a:p>
          <a:p>
            <a:pPr marL="582930" lvl="0" indent="-284480">
              <a:lnSpc>
                <a:spcPct val="100000"/>
              </a:lnSpc>
              <a:defRPr/>
            </a:pPr>
            <a:r>
              <a:rPr lang="zh-CN" altLang="en-US" sz="3200" dirty="0">
                <a:solidFill>
                  <a:prstClr val="black"/>
                </a:solidFill>
                <a:latin typeface="Times New Roman" panose="02020603050405020304" pitchFamily="18" charset="0"/>
                <a:cs typeface="Times New Roman" panose="02020603050405020304" pitchFamily="18" charset="0"/>
              </a:rPr>
              <a:t>每一个类有一个</a:t>
            </a:r>
            <a:r>
              <a:rPr lang="zh-CN" altLang="en-US" sz="3200" b="1" u="sng" dirty="0">
                <a:solidFill>
                  <a:prstClr val="black"/>
                </a:solidFill>
                <a:latin typeface="Times New Roman" panose="02020603050405020304" pitchFamily="18" charset="0"/>
                <a:cs typeface="Times New Roman" panose="02020603050405020304" pitchFamily="18" charset="0"/>
              </a:rPr>
              <a:t>权重</a:t>
            </a:r>
            <a:r>
              <a:rPr lang="zh-CN" altLang="en-US" sz="3200" dirty="0">
                <a:solidFill>
                  <a:prstClr val="black"/>
                </a:solidFill>
                <a:latin typeface="Times New Roman" panose="02020603050405020304" pitchFamily="18" charset="0"/>
                <a:cs typeface="Times New Roman" panose="02020603050405020304" pitchFamily="18" charset="0"/>
              </a:rPr>
              <a:t>，例如第</a:t>
            </a:r>
            <a:r>
              <a:rPr lang="en-US" altLang="zh-CN" sz="3200" i="1" dirty="0" err="1">
                <a:solidFill>
                  <a:prstClr val="black"/>
                </a:solidFill>
                <a:latin typeface="Times New Roman" panose="02020603050405020304" pitchFamily="18" charset="0"/>
                <a:cs typeface="Times New Roman" panose="02020603050405020304" pitchFamily="18" charset="0"/>
              </a:rPr>
              <a:t>i</a:t>
            </a:r>
            <a:r>
              <a:rPr lang="zh-CN" altLang="en-US" sz="3200" dirty="0">
                <a:solidFill>
                  <a:prstClr val="black"/>
                </a:solidFill>
                <a:latin typeface="Times New Roman" panose="02020603050405020304" pitchFamily="18" charset="0"/>
                <a:cs typeface="Times New Roman" panose="02020603050405020304" pitchFamily="18" charset="0"/>
              </a:rPr>
              <a:t>类，权重为</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en-US" sz="32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w</a:t>
            </a:r>
            <a:r>
              <a:rPr kumimoji="0" lang="en-US" altLang="en-US" sz="3200" b="0" i="1" u="none" strike="noStrike" kern="1200" cap="none" spc="0" normalizeH="0" baseline="-25000" noProof="0" dirty="0" err="1">
                <a:ln>
                  <a:noFill/>
                </a:ln>
                <a:solidFill>
                  <a:prstClr val="black"/>
                </a:solidFill>
                <a:effectLst/>
                <a:uLnTx/>
                <a:uFillTx/>
                <a:latin typeface="Times New Roman" panose="02020603050405020304" pitchFamily="18" charset="0"/>
                <a:cs typeface="Times New Roman" panose="02020603050405020304" pitchFamily="18" charset="0"/>
              </a:rPr>
              <a:t>i</a:t>
            </a:r>
            <a:endParaRPr lang="en-US" altLang="zh-CN" sz="3200" dirty="0">
              <a:solidFill>
                <a:prstClr val="black"/>
              </a:solidFill>
              <a:latin typeface="Times New Roman" panose="02020603050405020304" pitchFamily="18" charset="0"/>
              <a:cs typeface="Times New Roman" panose="02020603050405020304" pitchFamily="18" charset="0"/>
            </a:endParaRPr>
          </a:p>
          <a:p>
            <a:pPr marL="582930" lvl="0" indent="-284480">
              <a:lnSpc>
                <a:spcPct val="100000"/>
              </a:lnSpc>
              <a:defRPr/>
            </a:pPr>
            <a:r>
              <a:rPr lang="zh-CN" altLang="en-US" sz="3200" dirty="0">
                <a:solidFill>
                  <a:prstClr val="black"/>
                </a:solidFill>
                <a:latin typeface="Times New Roman" panose="02020603050405020304" pitchFamily="18" charset="0"/>
                <a:cs typeface="Times New Roman" panose="02020603050405020304" pitchFamily="18" charset="0"/>
              </a:rPr>
              <a:t>在第</a:t>
            </a:r>
            <a:r>
              <a:rPr lang="en-US" altLang="zh-CN" sz="3200" i="1" dirty="0" err="1">
                <a:solidFill>
                  <a:prstClr val="black"/>
                </a:solidFill>
                <a:latin typeface="Times New Roman" panose="02020603050405020304" pitchFamily="18" charset="0"/>
                <a:cs typeface="Times New Roman" panose="02020603050405020304" pitchFamily="18" charset="0"/>
              </a:rPr>
              <a:t>i</a:t>
            </a:r>
            <a:r>
              <a:rPr lang="zh-CN" altLang="en-US" sz="3200" dirty="0">
                <a:solidFill>
                  <a:prstClr val="black"/>
                </a:solidFill>
                <a:latin typeface="Times New Roman" panose="02020603050405020304" pitchFamily="18" charset="0"/>
                <a:cs typeface="Times New Roman" panose="02020603050405020304" pitchFamily="18" charset="0"/>
              </a:rPr>
              <a:t>类有分组要发送的任何时间间隔，第</a:t>
            </a:r>
            <a:r>
              <a:rPr lang="en-US" altLang="zh-CN" sz="3200" i="1" dirty="0" err="1">
                <a:solidFill>
                  <a:prstClr val="black"/>
                </a:solidFill>
                <a:latin typeface="Times New Roman" panose="02020603050405020304" pitchFamily="18" charset="0"/>
                <a:cs typeface="Times New Roman" panose="02020603050405020304" pitchFamily="18" charset="0"/>
              </a:rPr>
              <a:t>i</a:t>
            </a:r>
            <a:r>
              <a:rPr lang="zh-CN" altLang="en-US" sz="3200" dirty="0">
                <a:solidFill>
                  <a:prstClr val="black"/>
                </a:solidFill>
                <a:latin typeface="Times New Roman" panose="02020603050405020304" pitchFamily="18" charset="0"/>
                <a:cs typeface="Times New Roman" panose="02020603050405020304" pitchFamily="18" charset="0"/>
              </a:rPr>
              <a:t>类接收到的</a:t>
            </a:r>
            <a:r>
              <a:rPr lang="zh-CN" altLang="en-US" sz="3200" b="1" u="sng" dirty="0">
                <a:solidFill>
                  <a:prstClr val="black"/>
                </a:solidFill>
                <a:latin typeface="Times New Roman" panose="02020603050405020304" pitchFamily="18" charset="0"/>
                <a:cs typeface="Times New Roman" panose="02020603050405020304" pitchFamily="18" charset="0"/>
              </a:rPr>
              <a:t>服务部分</a:t>
            </a:r>
            <a:r>
              <a:rPr lang="zh-CN" altLang="en-US" sz="3200" dirty="0">
                <a:solidFill>
                  <a:prstClr val="black"/>
                </a:solidFill>
                <a:latin typeface="Times New Roman" panose="02020603050405020304" pitchFamily="18" charset="0"/>
                <a:cs typeface="Times New Roman" panose="02020603050405020304" pitchFamily="18" charset="0"/>
              </a:rPr>
              <a:t>等于</a:t>
            </a:r>
            <a:endPar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81"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41</a:t>
            </a:fld>
            <a:endParaRPr lang="en-US" dirty="0"/>
          </a:p>
        </p:txBody>
      </p:sp>
      <p:sp>
        <p:nvSpPr>
          <p:cNvPr id="6" name="对话气泡: 圆角矩形 5">
            <a:extLst>
              <a:ext uri="{FF2B5EF4-FFF2-40B4-BE49-F238E27FC236}">
                <a16:creationId xmlns:a16="http://schemas.microsoft.com/office/drawing/2014/main" id="{9E8E79C1-8409-476F-937C-B1ED49D8A401}"/>
              </a:ext>
            </a:extLst>
          </p:cNvPr>
          <p:cNvSpPr/>
          <p:nvPr/>
        </p:nvSpPr>
        <p:spPr>
          <a:xfrm>
            <a:off x="6361984" y="401906"/>
            <a:ext cx="2934418" cy="1409543"/>
          </a:xfrm>
          <a:prstGeom prst="wedgeRoundRectCallout">
            <a:avLst>
              <a:gd name="adj1" fmla="val -52643"/>
              <a:gd name="adj2" fmla="val 66555"/>
              <a:gd name="adj3" fmla="val 1666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一种通用形式的</a:t>
            </a:r>
            <a:endParaRPr lang="en-US" altLang="zh-CN" sz="2400" dirty="0">
              <a:solidFill>
                <a:schemeClr val="tx1"/>
              </a:solidFill>
            </a:endParaRPr>
          </a:p>
          <a:p>
            <a:pPr algn="ctr"/>
            <a:r>
              <a:rPr lang="zh-CN" altLang="en-US" sz="2400" b="1" u="sng" dirty="0">
                <a:solidFill>
                  <a:schemeClr val="tx1"/>
                </a:solidFill>
              </a:rPr>
              <a:t>循环排队</a:t>
            </a:r>
          </a:p>
        </p:txBody>
      </p:sp>
      <p:grpSp>
        <p:nvGrpSpPr>
          <p:cNvPr id="10" name="组合 9">
            <a:extLst>
              <a:ext uri="{FF2B5EF4-FFF2-40B4-BE49-F238E27FC236}">
                <a16:creationId xmlns:a16="http://schemas.microsoft.com/office/drawing/2014/main" id="{89C4CF22-7F5B-4880-96AB-6DE1A91B73B4}"/>
              </a:ext>
            </a:extLst>
          </p:cNvPr>
          <p:cNvGrpSpPr/>
          <p:nvPr/>
        </p:nvGrpSpPr>
        <p:grpSpPr>
          <a:xfrm>
            <a:off x="7120247" y="5661025"/>
            <a:ext cx="1352871" cy="1129061"/>
            <a:chOff x="7120247" y="5661025"/>
            <a:chExt cx="1352871" cy="1129061"/>
          </a:xfrm>
        </p:grpSpPr>
        <p:grpSp>
          <p:nvGrpSpPr>
            <p:cNvPr id="87" name="Group 107">
              <a:extLst>
                <a:ext uri="{FF2B5EF4-FFF2-40B4-BE49-F238E27FC236}">
                  <a16:creationId xmlns:a16="http://schemas.microsoft.com/office/drawing/2014/main" id="{EA8BC06C-9230-48BA-AC45-EDA9333A451D}"/>
                </a:ext>
              </a:extLst>
            </p:cNvPr>
            <p:cNvGrpSpPr/>
            <p:nvPr/>
          </p:nvGrpSpPr>
          <p:grpSpPr>
            <a:xfrm>
              <a:off x="7619999" y="5661025"/>
              <a:ext cx="853119" cy="1129061"/>
              <a:chOff x="6422573" y="5573486"/>
              <a:chExt cx="853119" cy="1129061"/>
            </a:xfrm>
          </p:grpSpPr>
          <p:sp>
            <p:nvSpPr>
              <p:cNvPr id="91" name="TextBox 103">
                <a:extLst>
                  <a:ext uri="{FF2B5EF4-FFF2-40B4-BE49-F238E27FC236}">
                    <a16:creationId xmlns:a16="http://schemas.microsoft.com/office/drawing/2014/main" id="{DB0F3EDE-199F-4BA6-B6C3-69A914F24FFF}"/>
                  </a:ext>
                </a:extLst>
              </p:cNvPr>
              <p:cNvSpPr txBox="1"/>
              <p:nvPr/>
            </p:nvSpPr>
            <p:spPr>
              <a:xfrm>
                <a:off x="6531429" y="5573486"/>
                <a:ext cx="5405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3200" b="0" i="1"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w</a:t>
                </a:r>
                <a:r>
                  <a:rPr kumimoji="0" lang="en-US" altLang="en-US" sz="3200" b="0" i="1"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i</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TextBox 104">
                <a:extLst>
                  <a:ext uri="{FF2B5EF4-FFF2-40B4-BE49-F238E27FC236}">
                    <a16:creationId xmlns:a16="http://schemas.microsoft.com/office/drawing/2014/main" id="{0C43EABE-0CA2-4ED0-9E47-9AFFD02A34D6}"/>
                  </a:ext>
                </a:extLst>
              </p:cNvPr>
              <p:cNvSpPr txBox="1"/>
              <p:nvPr/>
            </p:nvSpPr>
            <p:spPr>
              <a:xfrm>
                <a:off x="6422573" y="6117772"/>
                <a:ext cx="8531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3200" b="0" i="0" u="none" strike="noStrike" kern="1200" cap="none" spc="0" normalizeH="0" baseline="0" noProof="0" dirty="0" err="1">
                    <a:ln>
                      <a:noFill/>
                    </a:ln>
                    <a:solidFill>
                      <a:prstClr val="black"/>
                    </a:solidFill>
                    <a:effectLst/>
                    <a:uLnTx/>
                    <a:uFillTx/>
                    <a:latin typeface="Symbol" panose="05050102010706020507" pitchFamily="2" charset="2"/>
                    <a:ea typeface="MS PGothic" panose="020B0600070205080204" pitchFamily="34" charset="-128"/>
                    <a:cs typeface="MS PGothic" panose="020B0600070205080204" pitchFamily="34" charset="-128"/>
                  </a:rPr>
                  <a:t>S</a:t>
                </a:r>
                <a:r>
                  <a:rPr kumimoji="0" lang="en-US" altLang="en-US" sz="2400" b="0" i="1"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j</a:t>
                </a:r>
                <a:r>
                  <a:rPr kumimoji="0" lang="en-US" altLang="en-US" sz="3200" b="0" i="1"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w</a:t>
                </a:r>
                <a:r>
                  <a:rPr kumimoji="0" lang="en-US" altLang="en-US" sz="3200" b="0" i="1"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j</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1" name="Straight Connector 106">
                <a:extLst>
                  <a:ext uri="{FF2B5EF4-FFF2-40B4-BE49-F238E27FC236}">
                    <a16:creationId xmlns:a16="http://schemas.microsoft.com/office/drawing/2014/main" id="{6760F483-0E1C-49C9-9846-A3CE4120EC07}"/>
                  </a:ext>
                </a:extLst>
              </p:cNvPr>
              <p:cNvCxnSpPr/>
              <p:nvPr/>
            </p:nvCxnSpPr>
            <p:spPr>
              <a:xfrm>
                <a:off x="6553200" y="6173453"/>
                <a:ext cx="4789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E0350F13-01F8-4486-B461-99A85BC6E4A9}"/>
                </a:ext>
              </a:extLst>
            </p:cNvPr>
            <p:cNvSpPr txBox="1"/>
            <p:nvPr/>
          </p:nvSpPr>
          <p:spPr>
            <a:xfrm>
              <a:off x="7120247" y="5925265"/>
              <a:ext cx="681597" cy="584775"/>
            </a:xfrm>
            <a:prstGeom prst="rect">
              <a:avLst/>
            </a:prstGeom>
            <a:noFill/>
          </p:spPr>
          <p:txBody>
            <a:bodyPr wrap="none" rtlCol="0">
              <a:spAutoFit/>
            </a:bodyPr>
            <a:lstStyle/>
            <a:p>
              <a:r>
                <a:rPr lang="en-US" altLang="zh-CN" sz="3200" dirty="0"/>
                <a:t>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500"/>
                                        <p:tgtEl>
                                          <p:spTgt spid="115"/>
                                        </p:tgtEl>
                                      </p:cBhvr>
                                    </p:animEffect>
                                  </p:childTnLst>
                                </p:cTn>
                              </p:par>
                              <p:par>
                                <p:cTn id="8" presetID="9"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dissolve">
                                      <p:cBhvr>
                                        <p:cTn id="10" dur="500"/>
                                        <p:tgtEl>
                                          <p:spTgt spid="10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dissolve">
                                      <p:cBhvr>
                                        <p:cTn id="13" dur="500"/>
                                        <p:tgtEl>
                                          <p:spTgt spid="11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dissolve">
                                      <p:cBhvr>
                                        <p:cTn id="18" dur="500"/>
                                        <p:tgtEl>
                                          <p:spTgt spid="10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t>Network Layer: 4-</a:t>
            </a:r>
            <a:fld id="{C4204591-24BD-A542-B9D5-F8D8A88D2FEE}" type="slidenum">
              <a:rPr lang="en-US" smtClean="0"/>
              <a:t>42</a:t>
            </a:fld>
            <a:endParaRPr lang="en-US" dirty="0"/>
          </a:p>
        </p:txBody>
      </p:sp>
      <p:pic>
        <p:nvPicPr>
          <p:cNvPr id="5" name="图片 4"/>
          <p:cNvPicPr>
            <a:picLocks noChangeAspect="1"/>
          </p:cNvPicPr>
          <p:nvPr/>
        </p:nvPicPr>
        <p:blipFill>
          <a:blip r:embed="rId2"/>
          <a:stretch>
            <a:fillRect/>
          </a:stretch>
        </p:blipFill>
        <p:spPr>
          <a:xfrm>
            <a:off x="0" y="177800"/>
            <a:ext cx="7553325" cy="3470910"/>
          </a:xfrm>
          <a:prstGeom prst="rect">
            <a:avLst/>
          </a:prstGeom>
        </p:spPr>
      </p:pic>
      <p:sp>
        <p:nvSpPr>
          <p:cNvPr id="6" name="文本框 5"/>
          <p:cNvSpPr txBox="1"/>
          <p:nvPr/>
        </p:nvSpPr>
        <p:spPr>
          <a:xfrm>
            <a:off x="8216265" y="1177290"/>
            <a:ext cx="3263900" cy="1815882"/>
          </a:xfrm>
          <a:prstGeom prst="rect">
            <a:avLst/>
          </a:prstGeom>
          <a:noFill/>
        </p:spPr>
        <p:txBody>
          <a:bodyPr wrap="square" rtlCol="0">
            <a:spAutoFit/>
          </a:bodyPr>
          <a:lstStyle/>
          <a:p>
            <a:pPr marL="285750" indent="-285750">
              <a:buFont typeface="Wingdings" panose="05000000000000000000" charset="0"/>
              <a:buChar char="p"/>
            </a:pPr>
            <a:r>
              <a:rPr lang="zh-CN" altLang="en-US" sz="2800" dirty="0"/>
              <a:t>输入端口</a:t>
            </a:r>
          </a:p>
          <a:p>
            <a:pPr marL="285750" indent="-285750">
              <a:buFont typeface="Wingdings" panose="05000000000000000000" charset="0"/>
              <a:buChar char="p"/>
            </a:pPr>
            <a:r>
              <a:rPr lang="zh-CN" altLang="en-US" sz="2800" dirty="0"/>
              <a:t>交换结构</a:t>
            </a:r>
            <a:endParaRPr lang="en-US" altLang="zh-CN" sz="2800" dirty="0"/>
          </a:p>
          <a:p>
            <a:pPr marL="285750" indent="-285750">
              <a:buFont typeface="Wingdings" panose="05000000000000000000" charset="0"/>
              <a:buChar char="p"/>
            </a:pPr>
            <a:r>
              <a:rPr lang="zh-CN" altLang="en-US" sz="2800" dirty="0"/>
              <a:t>输出端口</a:t>
            </a:r>
            <a:endParaRPr lang="en-US" altLang="zh-CN" sz="2800" dirty="0"/>
          </a:p>
          <a:p>
            <a:pPr marL="285750" indent="-285750">
              <a:buFont typeface="Wingdings" panose="05000000000000000000" charset="0"/>
              <a:buChar char="p"/>
            </a:pPr>
            <a:r>
              <a:rPr lang="zh-CN" altLang="en-US" sz="2800" b="1" dirty="0">
                <a:solidFill>
                  <a:srgbClr val="C00000"/>
                </a:solidFill>
              </a:rPr>
              <a:t>路由处理器</a:t>
            </a:r>
          </a:p>
        </p:txBody>
      </p:sp>
      <p:sp>
        <p:nvSpPr>
          <p:cNvPr id="7" name="文本框 6"/>
          <p:cNvSpPr txBox="1"/>
          <p:nvPr/>
        </p:nvSpPr>
        <p:spPr>
          <a:xfrm>
            <a:off x="229184" y="3913070"/>
            <a:ext cx="11709400" cy="2677656"/>
          </a:xfrm>
          <a:prstGeom prst="rect">
            <a:avLst/>
          </a:prstGeom>
          <a:noFill/>
        </p:spPr>
        <p:txBody>
          <a:bodyPr wrap="square" rtlCol="0" anchor="t">
            <a:spAutoFit/>
          </a:bodyPr>
          <a:lstStyle/>
          <a:p>
            <a:pPr algn="just"/>
            <a:r>
              <a:rPr lang="zh-CN" altLang="en-US" sz="2400" b="1" dirty="0">
                <a:solidFill>
                  <a:srgbClr val="C00000"/>
                </a:solidFill>
              </a:rPr>
              <a:t>传统路由器</a:t>
            </a:r>
            <a:endParaRPr lang="en-US" altLang="zh-CN" sz="2400" b="1" dirty="0">
              <a:solidFill>
                <a:srgbClr val="C00000"/>
              </a:solidFill>
            </a:endParaRPr>
          </a:p>
          <a:p>
            <a:pPr algn="just"/>
            <a:r>
              <a:rPr lang="zh-CN" altLang="en-US" sz="2400" dirty="0"/>
              <a:t>路由处理器执行</a:t>
            </a:r>
            <a:r>
              <a:rPr lang="zh-CN" altLang="en-US" sz="2400" b="1" u="sng" dirty="0"/>
              <a:t>路由协议</a:t>
            </a:r>
            <a:r>
              <a:rPr lang="zh-CN" altLang="en-US" sz="2400" dirty="0"/>
              <a:t>，维护</a:t>
            </a:r>
            <a:r>
              <a:rPr lang="zh-CN" altLang="en-US" sz="2400" b="1" u="sng" dirty="0"/>
              <a:t>路由选择表</a:t>
            </a:r>
            <a:r>
              <a:rPr lang="zh-CN" altLang="en-US" sz="2400" dirty="0"/>
              <a:t>与关联</a:t>
            </a:r>
            <a:r>
              <a:rPr lang="zh-CN" altLang="en-US" sz="2400" b="1" u="sng" dirty="0"/>
              <a:t>链路状态信息</a:t>
            </a:r>
            <a:r>
              <a:rPr lang="zh-CN" altLang="en-US" sz="2400" dirty="0"/>
              <a:t>，并为路由器计算</a:t>
            </a:r>
            <a:r>
              <a:rPr lang="zh-CN" altLang="en-US" sz="2400" b="1" u="sng" dirty="0"/>
              <a:t>转发表</a:t>
            </a:r>
            <a:r>
              <a:rPr lang="zh-CN" altLang="en-US" sz="2400" dirty="0"/>
              <a:t>。</a:t>
            </a:r>
            <a:endParaRPr lang="en-US" altLang="zh-CN" sz="2400" dirty="0"/>
          </a:p>
          <a:p>
            <a:pPr algn="just"/>
            <a:endParaRPr lang="zh-CN" altLang="en-US" sz="2400" dirty="0"/>
          </a:p>
          <a:p>
            <a:pPr algn="just"/>
            <a:r>
              <a:rPr lang="zh-CN" altLang="en-US" sz="2400" b="1" dirty="0">
                <a:solidFill>
                  <a:srgbClr val="C00000"/>
                </a:solidFill>
              </a:rPr>
              <a:t>SDN路由器</a:t>
            </a:r>
          </a:p>
          <a:p>
            <a:pPr algn="just"/>
            <a:r>
              <a:rPr lang="zh-CN" altLang="en-US" sz="2400" dirty="0"/>
              <a:t>路由处理器负责与</a:t>
            </a:r>
            <a:r>
              <a:rPr lang="zh-CN" altLang="en-US" sz="2400" b="1" u="sng" dirty="0"/>
              <a:t>远程控制器</a:t>
            </a:r>
            <a:r>
              <a:rPr lang="zh-CN" altLang="en-US" sz="2400" dirty="0"/>
              <a:t>通信，目的是接收由远程控制器计算的</a:t>
            </a:r>
            <a:r>
              <a:rPr lang="zh-CN" altLang="en-US" sz="2400" b="1" u="sng" dirty="0"/>
              <a:t>转发表</a:t>
            </a:r>
            <a:r>
              <a:rPr lang="zh-CN" altLang="en-US" sz="2400" dirty="0"/>
              <a:t>项，并在该路由器的</a:t>
            </a:r>
            <a:r>
              <a:rPr lang="zh-CN" altLang="en-US" sz="2400" b="1" u="sng" dirty="0"/>
              <a:t>输入端口</a:t>
            </a:r>
            <a:r>
              <a:rPr lang="zh-CN" altLang="en-US" sz="2400" dirty="0"/>
              <a:t>安装这些表项。</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200"/>
              </a:spcBef>
            </a:pPr>
            <a:r>
              <a:rPr lang="en-US" sz="4800" dirty="0"/>
              <a:t>Sidebar: Network Neutrality</a:t>
            </a:r>
          </a:p>
        </p:txBody>
      </p:sp>
      <p:sp>
        <p:nvSpPr>
          <p:cNvPr id="5" name="Content Placeholder 2"/>
          <p:cNvSpPr>
            <a:spLocks noGrp="1"/>
          </p:cNvSpPr>
          <p:nvPr>
            <p:ph idx="1"/>
          </p:nvPr>
        </p:nvSpPr>
        <p:spPr>
          <a:xfrm>
            <a:off x="793894" y="1421607"/>
            <a:ext cx="10607531" cy="4530306"/>
          </a:xfrm>
        </p:spPr>
        <p:txBody>
          <a:bodyPr>
            <a:noAutofit/>
          </a:bodyPr>
          <a:lstStyle/>
          <a:p>
            <a:pPr marL="0" indent="0">
              <a:lnSpc>
                <a:spcPct val="100000"/>
              </a:lnSpc>
              <a:buNone/>
            </a:pPr>
            <a:r>
              <a:rPr lang="en-US" sz="3600" dirty="0"/>
              <a:t>What is network neutrality?</a:t>
            </a:r>
          </a:p>
          <a:p>
            <a:pPr marL="520700" lvl="1" indent="-338455">
              <a:lnSpc>
                <a:spcPct val="100000"/>
              </a:lnSpc>
              <a:buFont typeface="Wingdings" panose="05000000000000000000" pitchFamily="2" charset="2"/>
              <a:buChar char="§"/>
              <a:tabLst>
                <a:tab pos="280670" algn="l"/>
              </a:tabLst>
            </a:pPr>
            <a:r>
              <a:rPr lang="en-US" sz="3200" i="1" dirty="0">
                <a:solidFill>
                  <a:srgbClr val="010F90"/>
                </a:solidFill>
              </a:rPr>
              <a:t>technical: </a:t>
            </a:r>
            <a:r>
              <a:rPr lang="en-US" sz="3200" dirty="0"/>
              <a:t>how an ISP should share/allocation its resources</a:t>
            </a:r>
          </a:p>
          <a:p>
            <a:pPr marL="922655" lvl="1" indent="-279400">
              <a:lnSpc>
                <a:spcPct val="100000"/>
              </a:lnSpc>
            </a:pPr>
            <a:r>
              <a:rPr lang="en-US" sz="2800" dirty="0"/>
              <a:t>packet scheduling, buffer management are the </a:t>
            </a:r>
            <a:r>
              <a:rPr lang="en-US" sz="2800" i="1" dirty="0"/>
              <a:t>mechanisms</a:t>
            </a:r>
          </a:p>
          <a:p>
            <a:pPr marL="465455" lvl="1" indent="-282575">
              <a:lnSpc>
                <a:spcPct val="100000"/>
              </a:lnSpc>
              <a:buFont typeface="Wingdings" panose="05000000000000000000" pitchFamily="2" charset="2"/>
              <a:buChar char="§"/>
            </a:pPr>
            <a:r>
              <a:rPr lang="en-US" sz="3200" i="1" dirty="0">
                <a:solidFill>
                  <a:srgbClr val="0000A3"/>
                </a:solidFill>
              </a:rPr>
              <a:t>social, economic  </a:t>
            </a:r>
            <a:r>
              <a:rPr lang="en-US" sz="3200" dirty="0"/>
              <a:t>principles </a:t>
            </a:r>
          </a:p>
          <a:p>
            <a:pPr marL="922655" lvl="2" indent="-292100">
              <a:lnSpc>
                <a:spcPct val="100000"/>
              </a:lnSpc>
              <a:buClr>
                <a:srgbClr val="0000A3"/>
              </a:buClr>
            </a:pPr>
            <a:r>
              <a:rPr lang="en-US" sz="2800" dirty="0"/>
              <a:t>protecting free speech</a:t>
            </a:r>
          </a:p>
          <a:p>
            <a:pPr marL="922655" lvl="2" indent="-292100">
              <a:lnSpc>
                <a:spcPct val="100000"/>
              </a:lnSpc>
              <a:buClr>
                <a:srgbClr val="0000A3"/>
              </a:buClr>
            </a:pPr>
            <a:r>
              <a:rPr lang="en-US" sz="2800" dirty="0"/>
              <a:t>encouraging innovation, competition</a:t>
            </a:r>
          </a:p>
          <a:p>
            <a:pPr marL="465455" lvl="1" indent="-282575">
              <a:lnSpc>
                <a:spcPct val="100000"/>
              </a:lnSpc>
              <a:buFont typeface="Wingdings" panose="05000000000000000000" pitchFamily="2" charset="2"/>
              <a:buChar char="§"/>
            </a:pPr>
            <a:r>
              <a:rPr lang="en-US" sz="3200" dirty="0"/>
              <a:t>enforced</a:t>
            </a:r>
            <a:r>
              <a:rPr lang="en-US" sz="3200" i="1" dirty="0"/>
              <a:t> </a:t>
            </a:r>
            <a:r>
              <a:rPr lang="en-US" sz="3200" i="1" dirty="0">
                <a:solidFill>
                  <a:srgbClr val="0000A3"/>
                </a:solidFill>
              </a:rPr>
              <a:t>legal</a:t>
            </a:r>
            <a:r>
              <a:rPr lang="en-US" sz="3200" i="1" dirty="0"/>
              <a:t> </a:t>
            </a:r>
            <a:r>
              <a:rPr lang="en-US" sz="3200" dirty="0"/>
              <a:t>rules and policies</a:t>
            </a:r>
          </a:p>
        </p:txBody>
      </p:sp>
      <p:sp>
        <p:nvSpPr>
          <p:cNvPr id="3" name="TextBox 2"/>
          <p:cNvSpPr txBox="1"/>
          <p:nvPr/>
        </p:nvSpPr>
        <p:spPr>
          <a:xfrm>
            <a:off x="1197032" y="5702531"/>
            <a:ext cx="93601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Different countries have different “takes” on network neutrality</a:t>
            </a:r>
          </a:p>
        </p:txBody>
      </p:sp>
      <p:sp>
        <p:nvSpPr>
          <p:cNvPr id="6"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43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dissolve">
                                      <p:cBhvr>
                                        <p:cTn id="20" dur="500"/>
                                        <p:tgtEl>
                                          <p:spTgt spid="5">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dissolv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dissolv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200"/>
              </a:spcBef>
            </a:pPr>
            <a:r>
              <a:rPr lang="en-US" sz="4800" dirty="0"/>
              <a:t>Sidebar: Network Neutrality</a:t>
            </a:r>
          </a:p>
        </p:txBody>
      </p:sp>
      <p:sp>
        <p:nvSpPr>
          <p:cNvPr id="5" name="Content Placeholder 2"/>
          <p:cNvSpPr>
            <a:spLocks noGrp="1"/>
          </p:cNvSpPr>
          <p:nvPr>
            <p:ph idx="1"/>
          </p:nvPr>
        </p:nvSpPr>
        <p:spPr>
          <a:xfrm>
            <a:off x="877455" y="1787020"/>
            <a:ext cx="10758487" cy="4648200"/>
          </a:xfrm>
        </p:spPr>
        <p:txBody>
          <a:bodyPr>
            <a:normAutofit/>
          </a:bodyPr>
          <a:lstStyle/>
          <a:p>
            <a:pPr marL="0" indent="0">
              <a:lnSpc>
                <a:spcPct val="100000"/>
              </a:lnSpc>
              <a:buNone/>
            </a:pPr>
            <a:r>
              <a:rPr lang="en-US" dirty="0"/>
              <a:t>2015 US FCC </a:t>
            </a:r>
            <a:r>
              <a:rPr lang="en-US" i="1" dirty="0"/>
              <a:t>Order on Protecting and Promoting an Open Internet: </a:t>
            </a:r>
            <a:r>
              <a:rPr lang="en-US" dirty="0"/>
              <a:t>three “clear, bright line” rules:</a:t>
            </a:r>
          </a:p>
          <a:p>
            <a:pPr lvl="0">
              <a:lnSpc>
                <a:spcPct val="100000"/>
              </a:lnSpc>
            </a:pPr>
            <a:r>
              <a:rPr lang="en-US" sz="3200" dirty="0">
                <a:solidFill>
                  <a:srgbClr val="010F90"/>
                </a:solidFill>
              </a:rPr>
              <a:t>no blocking </a:t>
            </a:r>
            <a:r>
              <a:rPr lang="en-US" dirty="0"/>
              <a:t>… “shall not block lawful content, applications, services, or non-harmful devices, subject to reasonable network management.”</a:t>
            </a:r>
          </a:p>
          <a:p>
            <a:pPr lvl="0">
              <a:lnSpc>
                <a:spcPct val="100000"/>
              </a:lnSpc>
            </a:pPr>
            <a:r>
              <a:rPr lang="en-US" sz="3200" dirty="0">
                <a:solidFill>
                  <a:srgbClr val="010F90"/>
                </a:solidFill>
              </a:rPr>
              <a:t>no throttling  </a:t>
            </a:r>
            <a:r>
              <a:rPr lang="en-US" dirty="0"/>
              <a:t>… “shall not impair or degrade lawful Internet traffic on the basis of Internet content, application, or service, or use of a non-harmful device, subject to reasonable network management.”</a:t>
            </a:r>
          </a:p>
          <a:p>
            <a:pPr lvl="0">
              <a:lnSpc>
                <a:spcPct val="100000"/>
              </a:lnSpc>
            </a:pPr>
            <a:r>
              <a:rPr lang="en-US" sz="3200" dirty="0">
                <a:solidFill>
                  <a:srgbClr val="010F90"/>
                </a:solidFill>
              </a:rPr>
              <a:t>no paid prioritization. </a:t>
            </a:r>
            <a:r>
              <a:rPr lang="en-US" dirty="0"/>
              <a:t>… “shall not engage in paid prioritization”</a:t>
            </a:r>
          </a:p>
          <a:p>
            <a:pPr marL="0" indent="0">
              <a:buNone/>
            </a:pPr>
            <a:endParaRPr lang="en-US" dirty="0"/>
          </a:p>
        </p:txBody>
      </p:sp>
      <p:sp>
        <p:nvSpPr>
          <p:cNvPr id="4"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44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ssolv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zh-CN" altLang="en-US" dirty="0">
                <a:cs typeface="Calibri" panose="020F0502020204030204" pitchFamily="34" charset="0"/>
              </a:rPr>
              <a:t>网络层：数据平面</a:t>
            </a:r>
            <a:endParaRPr lang="en-US" dirty="0">
              <a:cs typeface="Calibri" panose="020F0502020204030204" pitchFamily="34" charset="0"/>
            </a:endParaRPr>
          </a:p>
        </p:txBody>
      </p:sp>
      <p:sp>
        <p:nvSpPr>
          <p:cNvPr id="9" name="Rectangle 4"/>
          <p:cNvSpPr>
            <a:spLocks noGrp="1" noChangeArrowheads="1"/>
          </p:cNvSpPr>
          <p:nvPr>
            <p:ph sz="half" idx="2"/>
          </p:nvPr>
        </p:nvSpPr>
        <p:spPr>
          <a:xfrm>
            <a:off x="570089" y="1428299"/>
            <a:ext cx="6618109" cy="5001077"/>
          </a:xfrm>
        </p:spPr>
        <p:txBody>
          <a:bodyPr>
            <a:noAutofit/>
          </a:bodyPr>
          <a:lstStyle/>
          <a:p>
            <a:pPr marL="408305" indent="-278130">
              <a:spcBef>
                <a:spcPts val="600"/>
              </a:spcBef>
            </a:pPr>
            <a:r>
              <a:rPr lang="zh-CN" altLang="en-US" sz="3200" dirty="0">
                <a:solidFill>
                  <a:schemeClr val="bg1">
                    <a:lumMod val="50000"/>
                  </a:schemeClr>
                </a:solidFill>
                <a:latin typeface="+mn-ea"/>
                <a:cs typeface="Arial" panose="020B0604020202020204" pitchFamily="34" charset="0"/>
              </a:rPr>
              <a:t>网络层：概述</a:t>
            </a:r>
            <a:endParaRPr lang="en-US" altLang="en-US" sz="3200" dirty="0">
              <a:solidFill>
                <a:schemeClr val="bg1">
                  <a:lumMod val="50000"/>
                </a:schemeClr>
              </a:solidFill>
              <a:latin typeface="+mn-ea"/>
              <a:cs typeface="Arial" panose="020B0604020202020204" pitchFamily="34" charset="0"/>
            </a:endParaRPr>
          </a:p>
          <a:p>
            <a:pPr lvl="1">
              <a:spcBef>
                <a:spcPts val="0"/>
              </a:spcBef>
            </a:pPr>
            <a:r>
              <a:rPr lang="zh-CN" altLang="en-US" sz="2800" dirty="0">
                <a:solidFill>
                  <a:schemeClr val="bg1">
                    <a:lumMod val="50000"/>
                  </a:schemeClr>
                </a:solidFill>
                <a:latin typeface="+mn-ea"/>
                <a:cs typeface="Arial" panose="020B0604020202020204" pitchFamily="34" charset="0"/>
              </a:rPr>
              <a:t>数据平面</a:t>
            </a:r>
            <a:endParaRPr lang="en-US" altLang="en-US" sz="2800" dirty="0">
              <a:solidFill>
                <a:schemeClr val="bg1">
                  <a:lumMod val="50000"/>
                </a:schemeClr>
              </a:solidFill>
              <a:latin typeface="+mn-ea"/>
              <a:cs typeface="Arial" panose="020B0604020202020204" pitchFamily="34" charset="0"/>
            </a:endParaRPr>
          </a:p>
          <a:p>
            <a:pPr lvl="1">
              <a:spcBef>
                <a:spcPts val="0"/>
              </a:spcBef>
            </a:pPr>
            <a:r>
              <a:rPr lang="zh-CN" altLang="en-US" sz="2800" dirty="0">
                <a:solidFill>
                  <a:schemeClr val="bg1">
                    <a:lumMod val="50000"/>
                  </a:schemeClr>
                </a:solidFill>
                <a:latin typeface="+mn-ea"/>
                <a:cs typeface="Arial" panose="020B0604020202020204" pitchFamily="34" charset="0"/>
              </a:rPr>
              <a:t>控制平面</a:t>
            </a:r>
            <a:endParaRPr lang="en-US" altLang="en-US" sz="2800" dirty="0">
              <a:solidFill>
                <a:schemeClr val="bg1">
                  <a:lumMod val="50000"/>
                </a:schemeClr>
              </a:solidFill>
              <a:latin typeface="+mn-ea"/>
              <a:cs typeface="Arial" panose="020B0604020202020204" pitchFamily="34" charset="0"/>
            </a:endParaRPr>
          </a:p>
        </p:txBody>
      </p:sp>
      <p:pic>
        <p:nvPicPr>
          <p:cNvPr id="6" name="Picture 5" descr="A train crossing a bridge over a body of water&#10;&#10;Description automatically generated"/>
          <p:cNvPicPr>
            <a:picLocks noChangeAspect="1"/>
          </p:cNvPicPr>
          <p:nvPr/>
        </p:nvPicPr>
        <p:blipFill>
          <a:blip r:embed="rId3"/>
          <a:stretch>
            <a:fillRect/>
          </a:stretch>
        </p:blipFill>
        <p:spPr>
          <a:xfrm>
            <a:off x="8015288" y="1379196"/>
            <a:ext cx="3102316" cy="2326737"/>
          </a:xfrm>
          <a:prstGeom prst="rect">
            <a:avLst/>
          </a:prstGeom>
        </p:spPr>
      </p:pic>
      <p:sp>
        <p:nvSpPr>
          <p:cNvPr id="7" name="Rectangle 4"/>
          <p:cNvSpPr txBox="1">
            <a:spLocks noChangeArrowheads="1"/>
          </p:cNvSpPr>
          <p:nvPr/>
        </p:nvSpPr>
        <p:spPr>
          <a:xfrm>
            <a:off x="6186488" y="4277300"/>
            <a:ext cx="6005512"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r>
              <a:rPr lang="zh-CN" altLang="en-US" sz="3200" dirty="0">
                <a:solidFill>
                  <a:schemeClr val="bg1">
                    <a:lumMod val="50000"/>
                  </a:schemeClr>
                </a:solidFill>
                <a:latin typeface="Times New Roman" panose="02020603050405020304" pitchFamily="18" charset="0"/>
                <a:cs typeface="Times New Roman" panose="02020603050405020304" pitchFamily="18" charset="0"/>
              </a:rPr>
              <a:t>通用转发与</a:t>
            </a:r>
            <a:r>
              <a:rPr lang="en-US" altLang="en-US" sz="3200" dirty="0">
                <a:solidFill>
                  <a:schemeClr val="bg1">
                    <a:lumMod val="50000"/>
                  </a:schemeClr>
                </a:solidFill>
                <a:latin typeface="Times New Roman" panose="02020603050405020304" pitchFamily="18" charset="0"/>
                <a:cs typeface="Times New Roman" panose="02020603050405020304" pitchFamily="18" charset="0"/>
              </a:rPr>
              <a:t>SDN</a:t>
            </a: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匹配</a:t>
            </a:r>
            <a:r>
              <a:rPr lang="en-US" altLang="en-US" sz="2800" dirty="0">
                <a:solidFill>
                  <a:schemeClr val="bg1">
                    <a:lumMod val="50000"/>
                  </a:schemeClr>
                </a:solidFill>
                <a:latin typeface="Times New Roman" panose="02020603050405020304" pitchFamily="18" charset="0"/>
                <a:cs typeface="Times New Roman" panose="02020603050405020304" pitchFamily="18" charset="0"/>
              </a:rPr>
              <a:t>+</a:t>
            </a: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动作</a:t>
            </a:r>
            <a:endParaRPr lang="en-US" altLang="en-US"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en-US" altLang="en-US" sz="2800" dirty="0">
                <a:solidFill>
                  <a:schemeClr val="bg1">
                    <a:lumMod val="50000"/>
                  </a:schemeClr>
                </a:solidFill>
                <a:latin typeface="Times New Roman" panose="02020603050405020304" pitchFamily="18" charset="0"/>
                <a:cs typeface="Times New Roman" panose="02020603050405020304" pitchFamily="18" charset="0"/>
              </a:rPr>
              <a:t>OpenFlow: </a:t>
            </a: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匹配加动作操作</a:t>
            </a:r>
            <a:endParaRPr lang="en-US" altLang="en-US"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4"/>
          </p:nvPr>
        </p:nvSpPr>
        <p:spPr>
          <a:xfrm>
            <a:off x="9219616" y="6465391"/>
            <a:ext cx="2743200" cy="365125"/>
          </a:xfrm>
        </p:spPr>
        <p:txBody>
          <a:bodyPr/>
          <a:lstStyle/>
          <a:p>
            <a:r>
              <a:rPr lang="en-US" dirty="0"/>
              <a:t>Network Layer: 4-</a:t>
            </a:r>
            <a:fld id="{C4204591-24BD-A542-B9D5-F8D8A88D2FEE}" type="slidenum">
              <a:rPr lang="en-US" smtClean="0"/>
              <a:t>45</a:t>
            </a:fld>
            <a:endParaRPr lang="en-US" dirty="0"/>
          </a:p>
        </p:txBody>
      </p:sp>
      <p:sp>
        <p:nvSpPr>
          <p:cNvPr id="10" name="Rectangle 4"/>
          <p:cNvSpPr txBox="1">
            <a:spLocks noChangeArrowheads="1"/>
          </p:cNvSpPr>
          <p:nvPr/>
        </p:nvSpPr>
        <p:spPr>
          <a:xfrm>
            <a:off x="563462" y="2806957"/>
            <a:ext cx="6618109" cy="3461321"/>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spcBef>
                <a:spcPts val="600"/>
              </a:spcBef>
            </a:pPr>
            <a:r>
              <a:rPr lang="zh-CN" altLang="en-US" sz="3200" dirty="0">
                <a:solidFill>
                  <a:schemeClr val="bg1">
                    <a:lumMod val="50000"/>
                  </a:schemeClr>
                </a:solidFill>
                <a:latin typeface="Times New Roman" panose="02020603050405020304" pitchFamily="18" charset="0"/>
                <a:cs typeface="Times New Roman" panose="02020603050405020304" pitchFamily="18" charset="0"/>
              </a:rPr>
              <a:t>路由器工作原理</a:t>
            </a:r>
            <a:endParaRPr lang="en-US" altLang="ja-JP" sz="32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输入端口，交换结构，输出端口</a:t>
            </a:r>
            <a:endParaRPr lang="en-US" altLang="ja-JP"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分组调度</a:t>
            </a:r>
            <a:endParaRPr lang="en-US" altLang="zh-CN" sz="3200" dirty="0">
              <a:solidFill>
                <a:schemeClr val="bg1">
                  <a:lumMod val="50000"/>
                </a:schemeClr>
              </a:solidFill>
              <a:latin typeface="Times New Roman" panose="02020603050405020304" pitchFamily="18" charset="0"/>
              <a:cs typeface="Times New Roman" panose="02020603050405020304" pitchFamily="18" charset="0"/>
            </a:endParaRPr>
          </a:p>
          <a:p>
            <a:pPr marL="130175" indent="0">
              <a:spcBef>
                <a:spcPts val="600"/>
              </a:spcBef>
              <a:buNone/>
            </a:pPr>
            <a:r>
              <a:rPr lang="en-US" altLang="en-US" sz="3200" dirty="0">
                <a:latin typeface="Times New Roman" panose="02020603050405020304" pitchFamily="18" charset="0"/>
                <a:cs typeface="Times New Roman" panose="02020603050405020304" pitchFamily="18" charset="0"/>
              </a:rPr>
              <a:t>IP: </a:t>
            </a:r>
            <a:r>
              <a:rPr lang="zh-CN" altLang="en-US" sz="3200" dirty="0">
                <a:latin typeface="Times New Roman" panose="02020603050405020304" pitchFamily="18" charset="0"/>
                <a:cs typeface="Times New Roman" panose="02020603050405020304" pitchFamily="18" charset="0"/>
              </a:rPr>
              <a:t>网际协议</a:t>
            </a:r>
            <a:endParaRPr lang="en-US" altLang="en-US" sz="32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数据报格式</a:t>
            </a:r>
            <a:endParaRPr lang="en-US" altLang="zh-CN" sz="28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编址</a:t>
            </a:r>
            <a:endParaRPr lang="en-US" altLang="en-US" sz="2800" dirty="0">
              <a:latin typeface="Times New Roman" panose="02020603050405020304" pitchFamily="18" charset="0"/>
              <a:cs typeface="Times New Roman" panose="02020603050405020304" pitchFamily="18" charset="0"/>
            </a:endParaRPr>
          </a:p>
          <a:p>
            <a:pPr lvl="1">
              <a:spcBef>
                <a:spcPts val="0"/>
              </a:spcBef>
            </a:pPr>
            <a:r>
              <a:rPr lang="zh-CN" altLang="en-US" sz="2800" dirty="0">
                <a:latin typeface="Times New Roman" panose="02020603050405020304" pitchFamily="18" charset="0"/>
                <a:cs typeface="Times New Roman" panose="02020603050405020304" pitchFamily="18" charset="0"/>
              </a:rPr>
              <a:t>网络地址转换</a:t>
            </a:r>
            <a:endParaRPr lang="en-US" altLang="en-US" sz="2800" dirty="0">
              <a:latin typeface="Times New Roman" panose="02020603050405020304" pitchFamily="18" charset="0"/>
              <a:cs typeface="Times New Roman" panose="02020603050405020304" pitchFamily="18" charset="0"/>
            </a:endParaRPr>
          </a:p>
          <a:p>
            <a:pPr lvl="1">
              <a:spcBef>
                <a:spcPts val="0"/>
              </a:spcBef>
            </a:pPr>
            <a:r>
              <a:rPr lang="en-US" altLang="en-US" sz="2800" dirty="0">
                <a:latin typeface="Times New Roman" panose="02020603050405020304" pitchFamily="18" charset="0"/>
                <a:cs typeface="Times New Roman" panose="02020603050405020304" pitchFamily="18" charset="0"/>
              </a:rPr>
              <a:t>IPv6</a:t>
            </a:r>
          </a:p>
        </p:txBody>
      </p:sp>
    </p:spTree>
    <p:extLst>
      <p:ext uri="{BB962C8B-B14F-4D97-AF65-F5344CB8AC3E}">
        <p14:creationId xmlns:p14="http://schemas.microsoft.com/office/powerpoint/2010/main" val="742304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zh-CN" altLang="en-US" dirty="0">
                <a:latin typeface="+mn-ea"/>
                <a:ea typeface="+mn-ea"/>
              </a:rPr>
              <a:t>网络层</a:t>
            </a:r>
            <a:endParaRPr lang="en-US" dirty="0">
              <a:latin typeface="+mn-ea"/>
              <a:ea typeface="+mn-ea"/>
            </a:endParaRPr>
          </a:p>
        </p:txBody>
      </p:sp>
      <p:sp>
        <p:nvSpPr>
          <p:cNvPr id="42" name="Rectangle 3"/>
          <p:cNvSpPr>
            <a:spLocks noChangeArrowheads="1"/>
          </p:cNvSpPr>
          <p:nvPr/>
        </p:nvSpPr>
        <p:spPr bwMode="auto">
          <a:xfrm>
            <a:off x="3137317" y="2215552"/>
            <a:ext cx="7370788" cy="4076700"/>
          </a:xfrm>
          <a:prstGeom prst="rect">
            <a:avLst/>
          </a:prstGeom>
          <a:solidFill>
            <a:srgbClr val="FFFFFF"/>
          </a:solidFill>
          <a:ln w="19050">
            <a:solidFill>
              <a:srgbClr val="000000"/>
            </a:solidFill>
            <a:miter lim="800000"/>
          </a:ln>
          <a:effectLst>
            <a:outerShdw blurRad="1651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53" name="Rectangle 16"/>
          <p:cNvSpPr txBox="1">
            <a:spLocks noChangeArrowheads="1"/>
          </p:cNvSpPr>
          <p:nvPr/>
        </p:nvSpPr>
        <p:spPr bwMode="auto">
          <a:xfrm>
            <a:off x="888584" y="1413891"/>
            <a:ext cx="75342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anose="020B0502020104020203"/>
                <a:ea typeface="MS PGothic" panose="020B0600070205080204" pitchFamily="34" charset="-128"/>
                <a:cs typeface="Gill Sans MT" panose="020B0502020104020203"/>
              </a:defRPr>
            </a:lvl2pPr>
            <a:lvl3pPr marL="1143000" indent="-228600" algn="l" rtl="0" eaLnBrk="0" fontAlgn="base" hangingPunct="0">
              <a:spcBef>
                <a:spcPct val="20000"/>
              </a:spcBef>
              <a:spcAft>
                <a:spcPct val="0"/>
              </a:spcAft>
              <a:buChar char="•"/>
              <a:defRPr sz="2000">
                <a:solidFill>
                  <a:schemeClr val="tx1"/>
                </a:solidFill>
                <a:latin typeface="Gill Sans MT" panose="020B0502020104020203"/>
                <a:ea typeface="Gill Sans MT" panose="020B0502020104020203" pitchFamily="34" charset="0"/>
                <a:cs typeface="Gill Sans MT" panose="020B0502020104020203"/>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anose="05000000000000000000" charset="0"/>
              <a:buNone/>
              <a:defRPr/>
            </a:pPr>
            <a:r>
              <a:rPr kumimoji="0" lang="zh-CN" altLang="en-US" sz="3200" b="0" i="0" u="none" strike="noStrike" kern="0" cap="none" spc="0" normalizeH="0" baseline="0" noProof="0" dirty="0">
                <a:ln>
                  <a:noFill/>
                </a:ln>
                <a:solidFill>
                  <a:srgbClr val="000000"/>
                </a:solidFill>
                <a:effectLst/>
                <a:uLnTx/>
                <a:uFillTx/>
                <a:latin typeface="+mn-ea"/>
                <a:ea typeface="+mn-ea"/>
                <a:cs typeface="+mn-cs"/>
              </a:rPr>
              <a:t>主机、路由器网络层功能：</a:t>
            </a:r>
            <a:endParaRPr kumimoji="0" lang="en-US" sz="3200" b="0" i="0" u="none" strike="noStrike" kern="0" cap="none" spc="0" normalizeH="0" baseline="0" noProof="0" dirty="0">
              <a:ln>
                <a:noFill/>
              </a:ln>
              <a:solidFill>
                <a:srgbClr val="000000"/>
              </a:solidFill>
              <a:effectLst/>
              <a:uLnTx/>
              <a:uFillTx/>
              <a:latin typeface="+mn-ea"/>
              <a:ea typeface="+mn-ea"/>
              <a:cs typeface="+mn-cs"/>
            </a:endParaRPr>
          </a:p>
        </p:txBody>
      </p:sp>
      <p:sp>
        <p:nvSpPr>
          <p:cNvPr id="54" name="Line 17"/>
          <p:cNvSpPr>
            <a:spLocks noChangeShapeType="1"/>
          </p:cNvSpPr>
          <p:nvPr/>
        </p:nvSpPr>
        <p:spPr bwMode="auto">
          <a:xfrm flipV="1">
            <a:off x="3127792" y="5768661"/>
            <a:ext cx="7395303" cy="1082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55" name="Line 18"/>
          <p:cNvSpPr>
            <a:spLocks noChangeShapeType="1"/>
          </p:cNvSpPr>
          <p:nvPr/>
        </p:nvSpPr>
        <p:spPr bwMode="auto">
          <a:xfrm flipV="1">
            <a:off x="3156367" y="5244860"/>
            <a:ext cx="7366728" cy="1075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60" name="Group 24"/>
          <p:cNvGrpSpPr/>
          <p:nvPr/>
        </p:nvGrpSpPr>
        <p:grpSpPr bwMode="auto">
          <a:xfrm>
            <a:off x="7184669" y="2927915"/>
            <a:ext cx="3136901" cy="1276350"/>
            <a:chOff x="102" y="1294"/>
            <a:chExt cx="1976" cy="804"/>
          </a:xfrm>
        </p:grpSpPr>
        <p:sp>
          <p:nvSpPr>
            <p:cNvPr id="62" name="Rectangle 26"/>
            <p:cNvSpPr>
              <a:spLocks noChangeArrowheads="1"/>
            </p:cNvSpPr>
            <p:nvPr/>
          </p:nvSpPr>
          <p:spPr bwMode="auto">
            <a:xfrm>
              <a:off x="102" y="1314"/>
              <a:ext cx="1976" cy="784"/>
            </a:xfrm>
            <a:prstGeom prst="rect">
              <a:avLst/>
            </a:prstGeom>
            <a:solidFill>
              <a:srgbClr val="FFFFFF"/>
            </a:solidFill>
            <a:ln w="19050">
              <a:solidFill>
                <a:srgbClr val="000000"/>
              </a:solidFill>
              <a:miter lim="800000"/>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63" name="Text Box 27"/>
            <p:cNvSpPr txBox="1">
              <a:spLocks noChangeArrowheads="1"/>
            </p:cNvSpPr>
            <p:nvPr/>
          </p:nvSpPr>
          <p:spPr bwMode="auto">
            <a:xfrm>
              <a:off x="131" y="1294"/>
              <a:ext cx="1452"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u="none" strike="noStrike" kern="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网际协议（</a:t>
              </a:r>
              <a:r>
                <a:rPr kumimoji="0" lang="en-US" altLang="zh-CN" sz="2400" b="0" u="none" strike="noStrike" kern="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IP</a:t>
              </a:r>
              <a:r>
                <a:rPr kumimoji="0" lang="zh-CN" altLang="en-US" sz="2400" b="0" u="none" strike="noStrike" kern="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a:t>
              </a:r>
              <a:endParaRPr kumimoji="0" lang="en-US"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95000"/>
                </a:lnSpc>
                <a:spcBef>
                  <a:spcPct val="0"/>
                </a:spcBef>
                <a:spcAft>
                  <a:spcPct val="0"/>
                </a:spcAft>
                <a:buClr>
                  <a:srgbClr val="0000A3"/>
                </a:buClr>
                <a:buSzTx/>
                <a:buFontTx/>
                <a:buChar char="•"/>
                <a:defRPr/>
              </a:pPr>
              <a:r>
                <a:rPr kumimoji="0" lang="en-US"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zh-CN"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数据报格式</a:t>
              </a:r>
              <a:endParaRPr kumimoji="0" lang="en-US"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95000"/>
                </a:lnSpc>
                <a:spcBef>
                  <a:spcPct val="0"/>
                </a:spcBef>
                <a:spcAft>
                  <a:spcPct val="0"/>
                </a:spcAft>
                <a:buClr>
                  <a:srgbClr val="0000A3"/>
                </a:buClr>
                <a:buSzTx/>
                <a:buFontTx/>
                <a:buChar char="•"/>
                <a:defRPr/>
              </a:pPr>
              <a:r>
                <a:rPr kumimoji="0" lang="en-US"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zh-CN"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寻址</a:t>
              </a:r>
              <a:endParaRPr kumimoji="0" lang="en-US"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95000"/>
                </a:lnSpc>
                <a:spcBef>
                  <a:spcPct val="0"/>
                </a:spcBef>
                <a:spcAft>
                  <a:spcPct val="0"/>
                </a:spcAft>
                <a:buClr>
                  <a:srgbClr val="0000A3"/>
                </a:buClr>
                <a:buSzTx/>
                <a:buFontTx/>
                <a:buChar char="•"/>
                <a:defRPr/>
              </a:pPr>
              <a:r>
                <a:rPr kumimoji="0" lang="en-US"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zh-CN"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分组处理</a:t>
              </a:r>
              <a:endParaRPr kumimoji="0" lang="en-US" altLang="en-US" sz="20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
        <p:nvSpPr>
          <p:cNvPr id="65" name="Rectangle 30"/>
          <p:cNvSpPr>
            <a:spLocks noChangeArrowheads="1"/>
          </p:cNvSpPr>
          <p:nvPr/>
        </p:nvSpPr>
        <p:spPr bwMode="auto">
          <a:xfrm>
            <a:off x="7723368" y="4279825"/>
            <a:ext cx="2376099" cy="885011"/>
          </a:xfrm>
          <a:prstGeom prst="rect">
            <a:avLst/>
          </a:prstGeom>
          <a:solidFill>
            <a:srgbClr val="FFFFFF"/>
          </a:solidFill>
          <a:ln w="19050">
            <a:solidFill>
              <a:srgbClr val="000000"/>
            </a:solidFill>
            <a:miter lim="800000"/>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66" name="Text Box 31"/>
          <p:cNvSpPr txBox="1">
            <a:spLocks noChangeArrowheads="1"/>
          </p:cNvSpPr>
          <p:nvPr/>
        </p:nvSpPr>
        <p:spPr bwMode="auto">
          <a:xfrm>
            <a:off x="7779352" y="4233489"/>
            <a:ext cx="2455380"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95000"/>
              </a:lnSpc>
              <a:spcBef>
                <a:spcPct val="0"/>
              </a:spcBef>
              <a:spcAft>
                <a:spcPct val="0"/>
              </a:spcAft>
              <a:buClrTx/>
              <a:buSzTx/>
              <a:buFontTx/>
              <a:buNone/>
              <a:defRPr/>
            </a:pPr>
            <a:r>
              <a:rPr kumimoji="0" lang="en-US" altLang="en-US" sz="2400" b="0" u="none" strike="noStrike" kern="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ICMP</a:t>
            </a:r>
            <a:r>
              <a:rPr kumimoji="0" lang="zh-CN" altLang="en-US" sz="2400" b="0" u="none" strike="noStrike" kern="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协议</a:t>
            </a:r>
            <a:endParaRPr kumimoji="0" lang="en-US" altLang="en-US" sz="2400" b="0" u="none" strike="noStrike" kern="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95000"/>
              </a:lnSpc>
              <a:spcBef>
                <a:spcPct val="0"/>
              </a:spcBef>
              <a:spcAft>
                <a:spcPct val="0"/>
              </a:spcAft>
              <a:buClrTx/>
              <a:buSzTx/>
              <a:buFontTx/>
              <a:buChar char="•"/>
              <a:defRPr/>
            </a:pPr>
            <a:r>
              <a:rPr kumimoji="0" lang="en-US"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zh-CN"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错误报告</a:t>
            </a:r>
            <a:endParaRPr kumimoji="0" lang="en-US" altLang="zh-CN"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95000"/>
              </a:lnSpc>
              <a:spcBef>
                <a:spcPct val="0"/>
              </a:spcBef>
              <a:spcAft>
                <a:spcPct val="0"/>
              </a:spcAft>
              <a:buClrTx/>
              <a:buSzTx/>
              <a:buFontTx/>
              <a:buChar char="•"/>
              <a:defRPr/>
            </a:pPr>
            <a:r>
              <a:rPr kumimoji="0" lang="zh-CN" altLang="en-US" sz="18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路由信令</a:t>
            </a:r>
            <a:endParaRPr kumimoji="0" lang="en-US" altLang="en-US" sz="2000" b="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7" name="Line 32"/>
          <p:cNvSpPr>
            <a:spLocks noChangeShapeType="1"/>
          </p:cNvSpPr>
          <p:nvPr/>
        </p:nvSpPr>
        <p:spPr bwMode="auto">
          <a:xfrm flipV="1">
            <a:off x="3156367" y="2825510"/>
            <a:ext cx="7366728" cy="1075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68" name="Text Box 33"/>
          <p:cNvSpPr txBox="1">
            <a:spLocks noChangeArrowheads="1"/>
          </p:cNvSpPr>
          <p:nvPr/>
        </p:nvSpPr>
        <p:spPr bwMode="auto">
          <a:xfrm>
            <a:off x="5347325" y="2318922"/>
            <a:ext cx="24801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kern="0" dirty="0">
                <a:solidFill>
                  <a:srgbClr val="808080"/>
                </a:solidFill>
                <a:latin typeface="Times New Roman" panose="02020603050405020304" pitchFamily="18" charset="0"/>
                <a:ea typeface="+mn-ea"/>
                <a:cs typeface="Times New Roman" panose="02020603050405020304" pitchFamily="18" charset="0"/>
              </a:rPr>
              <a:t>运输层：</a:t>
            </a:r>
            <a:r>
              <a:rPr kumimoji="0" lang="en-US" altLang="en-US" sz="2000" b="0" i="0" u="none" strike="noStrike" kern="0" cap="none" spc="0" normalizeH="0" baseline="0" noProof="0" dirty="0">
                <a:ln>
                  <a:noFill/>
                </a:ln>
                <a:solidFill>
                  <a:srgbClr val="808080"/>
                </a:solidFill>
                <a:effectLst/>
                <a:uLnTx/>
                <a:uFillTx/>
                <a:latin typeface="Times New Roman" panose="02020603050405020304" pitchFamily="18" charset="0"/>
                <a:ea typeface="+mn-ea"/>
                <a:cs typeface="Times New Roman" panose="02020603050405020304" pitchFamily="18" charset="0"/>
              </a:rPr>
              <a:t> TCP, UDP</a:t>
            </a:r>
            <a:endPar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69" name="Text Box 34"/>
          <p:cNvSpPr txBox="1">
            <a:spLocks noChangeArrowheads="1"/>
          </p:cNvSpPr>
          <p:nvPr/>
        </p:nvSpPr>
        <p:spPr bwMode="auto">
          <a:xfrm>
            <a:off x="6161947" y="5335692"/>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808080"/>
                </a:solidFill>
                <a:effectLst/>
                <a:uLnTx/>
                <a:uFillTx/>
                <a:latin typeface="Times New Roman" panose="02020603050405020304" pitchFamily="18" charset="0"/>
                <a:ea typeface="+mn-ea"/>
                <a:cs typeface="Times New Roman" panose="02020603050405020304" pitchFamily="18" charset="0"/>
              </a:rPr>
              <a:t>链路层</a:t>
            </a:r>
            <a:endPar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0" name="Text Box 35"/>
          <p:cNvSpPr txBox="1">
            <a:spLocks noChangeArrowheads="1"/>
          </p:cNvSpPr>
          <p:nvPr/>
        </p:nvSpPr>
        <p:spPr bwMode="auto">
          <a:xfrm>
            <a:off x="6161946" y="5844577"/>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808080"/>
                </a:solidFill>
                <a:effectLst/>
                <a:uLnTx/>
                <a:uFillTx/>
                <a:latin typeface="Times New Roman" panose="02020603050405020304" pitchFamily="18" charset="0"/>
                <a:ea typeface="+mn-ea"/>
                <a:cs typeface="Times New Roman" panose="02020603050405020304" pitchFamily="18" charset="0"/>
              </a:rPr>
              <a:t>物理层</a:t>
            </a:r>
            <a:endPar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1" name="Text Box 36"/>
          <p:cNvSpPr txBox="1">
            <a:spLocks noChangeArrowheads="1"/>
          </p:cNvSpPr>
          <p:nvPr/>
        </p:nvSpPr>
        <p:spPr bwMode="auto">
          <a:xfrm>
            <a:off x="1808758" y="3790922"/>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rgbClr val="CC0000"/>
                </a:solidFill>
                <a:effectLst/>
                <a:uLnTx/>
                <a:uFillTx/>
                <a:latin typeface="+mn-ea"/>
                <a:ea typeface="+mn-ea"/>
                <a:cs typeface="+mn-cs"/>
              </a:rPr>
              <a:t>网络层</a:t>
            </a:r>
            <a:endParaRPr kumimoji="0" lang="en-US" altLang="en-US" sz="2000" b="0" i="0" u="none" strike="noStrike" kern="0" cap="none" spc="0" normalizeH="0" baseline="0" noProof="0" dirty="0">
              <a:ln>
                <a:noFill/>
              </a:ln>
              <a:solidFill>
                <a:srgbClr val="CC0000"/>
              </a:solidFill>
              <a:effectLst/>
              <a:uLnTx/>
              <a:uFillTx/>
              <a:latin typeface="+mn-ea"/>
              <a:ea typeface="+mn-ea"/>
              <a:cs typeface="+mn-cs"/>
            </a:endParaRPr>
          </a:p>
        </p:txBody>
      </p:sp>
      <p:sp>
        <p:nvSpPr>
          <p:cNvPr id="72" name="Line 37"/>
          <p:cNvSpPr>
            <a:spLocks noChangeShapeType="1"/>
          </p:cNvSpPr>
          <p:nvPr/>
        </p:nvSpPr>
        <p:spPr bwMode="auto">
          <a:xfrm flipV="1">
            <a:off x="2880142" y="2845789"/>
            <a:ext cx="0" cy="74295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73" name="Line 38"/>
          <p:cNvSpPr>
            <a:spLocks noChangeShapeType="1"/>
          </p:cNvSpPr>
          <p:nvPr/>
        </p:nvSpPr>
        <p:spPr bwMode="auto">
          <a:xfrm>
            <a:off x="2894578" y="4512664"/>
            <a:ext cx="0" cy="74295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 name="Group 1"/>
          <p:cNvGrpSpPr/>
          <p:nvPr/>
        </p:nvGrpSpPr>
        <p:grpSpPr>
          <a:xfrm>
            <a:off x="3407866" y="3093438"/>
            <a:ext cx="3568218" cy="1988228"/>
            <a:chOff x="3407866" y="3093438"/>
            <a:chExt cx="3568218" cy="1988228"/>
          </a:xfrm>
        </p:grpSpPr>
        <p:grpSp>
          <p:nvGrpSpPr>
            <p:cNvPr id="43" name="Group 6"/>
            <p:cNvGrpSpPr/>
            <p:nvPr/>
          </p:nvGrpSpPr>
          <p:grpSpPr bwMode="auto">
            <a:xfrm>
              <a:off x="5780860" y="3657572"/>
              <a:ext cx="1195224" cy="1171575"/>
              <a:chOff x="3996" y="2910"/>
              <a:chExt cx="582" cy="738"/>
            </a:xfrm>
          </p:grpSpPr>
          <p:sp>
            <p:nvSpPr>
              <p:cNvPr id="45" name="Rectangle 8"/>
              <p:cNvSpPr>
                <a:spLocks noChangeArrowheads="1"/>
              </p:cNvSpPr>
              <p:nvPr/>
            </p:nvSpPr>
            <p:spPr bwMode="auto">
              <a:xfrm>
                <a:off x="3996" y="2910"/>
                <a:ext cx="582" cy="738"/>
              </a:xfrm>
              <a:prstGeom prst="rect">
                <a:avLst/>
              </a:prstGeom>
              <a:solidFill>
                <a:srgbClr val="FFFFFF"/>
              </a:solidFill>
              <a:ln w="19050">
                <a:solidFill>
                  <a:srgbClr val="000000"/>
                </a:solidFill>
                <a:miter lim="800000"/>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46" name="Text Box 9"/>
              <p:cNvSpPr txBox="1">
                <a:spLocks noChangeArrowheads="1"/>
              </p:cNvSpPr>
              <p:nvPr/>
            </p:nvSpPr>
            <p:spPr bwMode="auto">
              <a:xfrm>
                <a:off x="4065" y="3143"/>
                <a:ext cx="4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kern="0" dirty="0">
                    <a:solidFill>
                      <a:srgbClr val="000000"/>
                    </a:solidFill>
                    <a:latin typeface="Calibri" panose="020F0502020204030204"/>
                  </a:rPr>
                  <a:t>转发表</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47" name="Line 10"/>
              <p:cNvSpPr>
                <a:spLocks noChangeShapeType="1"/>
              </p:cNvSpPr>
              <p:nvPr/>
            </p:nvSpPr>
            <p:spPr bwMode="auto">
              <a:xfrm>
                <a:off x="4065" y="2994"/>
                <a:ext cx="43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48" name="Line 11"/>
              <p:cNvSpPr>
                <a:spLocks noChangeShapeType="1"/>
              </p:cNvSpPr>
              <p:nvPr/>
            </p:nvSpPr>
            <p:spPr bwMode="auto">
              <a:xfrm>
                <a:off x="4071" y="3048"/>
                <a:ext cx="43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49" name="Line 12"/>
              <p:cNvSpPr>
                <a:spLocks noChangeShapeType="1"/>
              </p:cNvSpPr>
              <p:nvPr/>
            </p:nvSpPr>
            <p:spPr bwMode="auto">
              <a:xfrm>
                <a:off x="4074" y="3102"/>
                <a:ext cx="43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50" name="Line 13"/>
              <p:cNvSpPr>
                <a:spLocks noChangeShapeType="1"/>
              </p:cNvSpPr>
              <p:nvPr/>
            </p:nvSpPr>
            <p:spPr bwMode="auto">
              <a:xfrm>
                <a:off x="4065" y="3477"/>
                <a:ext cx="43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51" name="Line 14"/>
              <p:cNvSpPr>
                <a:spLocks noChangeShapeType="1"/>
              </p:cNvSpPr>
              <p:nvPr/>
            </p:nvSpPr>
            <p:spPr bwMode="auto">
              <a:xfrm>
                <a:off x="4068" y="3528"/>
                <a:ext cx="43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52" name="Line 15"/>
              <p:cNvSpPr>
                <a:spLocks noChangeShapeType="1"/>
              </p:cNvSpPr>
              <p:nvPr/>
            </p:nvSpPr>
            <p:spPr bwMode="auto">
              <a:xfrm>
                <a:off x="4071" y="3579"/>
                <a:ext cx="43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57" name="Rectangle 21"/>
            <p:cNvSpPr>
              <a:spLocks noChangeArrowheads="1"/>
            </p:cNvSpPr>
            <p:nvPr/>
          </p:nvSpPr>
          <p:spPr bwMode="auto">
            <a:xfrm>
              <a:off x="3407866" y="3093438"/>
              <a:ext cx="2048551" cy="1988228"/>
            </a:xfrm>
            <a:prstGeom prst="rect">
              <a:avLst/>
            </a:prstGeom>
            <a:solidFill>
              <a:srgbClr val="FFFFFF"/>
            </a:solidFill>
            <a:ln w="19050">
              <a:solidFill>
                <a:srgbClr val="000000"/>
              </a:solidFill>
              <a:miter lim="800000"/>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58" name="Text Box 22"/>
            <p:cNvSpPr txBox="1">
              <a:spLocks noChangeArrowheads="1"/>
            </p:cNvSpPr>
            <p:nvPr/>
          </p:nvSpPr>
          <p:spPr bwMode="auto">
            <a:xfrm>
              <a:off x="3446596" y="3128879"/>
              <a:ext cx="212521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kern="0" dirty="0">
                  <a:solidFill>
                    <a:srgbClr val="CC0000"/>
                  </a:solidFill>
                  <a:latin typeface="Times New Roman" panose="02020603050405020304" pitchFamily="18" charset="0"/>
                  <a:ea typeface="+mn-ea"/>
                  <a:cs typeface="Times New Roman" panose="02020603050405020304" pitchFamily="18" charset="0"/>
                </a:rPr>
                <a:t>路径选择算法</a:t>
              </a:r>
              <a:endParaRPr lang="en-US" altLang="zh-CN" kern="0" dirty="0">
                <a:solidFill>
                  <a:srgbClr val="CC0000"/>
                </a:solidFill>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kern="0" dirty="0">
                  <a:solidFill>
                    <a:prstClr val="black"/>
                  </a:solidFill>
                  <a:latin typeface="Times New Roman" panose="02020603050405020304" pitchFamily="18" charset="0"/>
                  <a:ea typeface="+mn-ea"/>
                  <a:cs typeface="Times New Roman" panose="02020603050405020304" pitchFamily="18" charset="0"/>
                </a:rPr>
                <a:t>实施方法</a:t>
              </a:r>
              <a:r>
                <a:rPr kumimoji="0" lang="en-US"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228600" marR="0" lvl="0" indent="-171450" algn="l" defTabSz="914400" rtl="0" eaLnBrk="0" fontAlgn="base" latinLnBrk="0" hangingPunct="0">
                <a:lnSpc>
                  <a:spcPct val="100000"/>
                </a:lnSpc>
                <a:spcBef>
                  <a:spcPct val="0"/>
                </a:spcBef>
                <a:spcAft>
                  <a:spcPct val="0"/>
                </a:spcAft>
                <a:buClr>
                  <a:srgbClr val="0000A3"/>
                </a:buClr>
                <a:buSzTx/>
                <a:buFont typeface="Arial" panose="020B0604020202020204" pitchFamily="34" charset="0"/>
                <a:buChar char="•"/>
                <a:tabLst>
                  <a:tab pos="53975" algn="l"/>
                  <a:tab pos="111125" algn="l"/>
                </a:tabLst>
                <a:defRPr/>
              </a:pP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路由协议</a:t>
              </a: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(OSPF, BGP)</a:t>
              </a:r>
            </a:p>
            <a:p>
              <a:pPr marL="228600" marR="0" lvl="0" indent="-171450" algn="l" defTabSz="914400" rtl="0" eaLnBrk="0" fontAlgn="base" latinLnBrk="0" hangingPunct="0">
                <a:lnSpc>
                  <a:spcPct val="100000"/>
                </a:lnSpc>
                <a:spcBef>
                  <a:spcPct val="0"/>
                </a:spcBef>
                <a:spcAft>
                  <a:spcPct val="0"/>
                </a:spcAft>
                <a:buClr>
                  <a:srgbClr val="0000A3"/>
                </a:buClr>
                <a:buSzTx/>
                <a:buFont typeface="Arial" panose="020B0604020202020204" pitchFamily="34" charset="0"/>
                <a:buChar char="•"/>
                <a:tabLst>
                  <a:tab pos="53975" algn="l"/>
                  <a:tab pos="111125" algn="l"/>
                </a:tabLst>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SDN </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控制器</a:t>
              </a:r>
              <a:endPar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4" name="Bent Arrow 73"/>
            <p:cNvSpPr/>
            <p:nvPr/>
          </p:nvSpPr>
          <p:spPr>
            <a:xfrm rot="5400000">
              <a:off x="5728412" y="2923460"/>
              <a:ext cx="479687"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2"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46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dissolve">
                                      <p:cBhvr>
                                        <p:cTn id="17" dur="500"/>
                                        <p:tgtEl>
                                          <p:spTgt spid="6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dissolve">
                                      <p:cBhvr>
                                        <p:cTn id="2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D25D0A73-DA22-4B2E-844F-43F9198B3055}"/>
              </a:ext>
            </a:extLst>
          </p:cNvPr>
          <p:cNvSpPr/>
          <p:nvPr/>
        </p:nvSpPr>
        <p:spPr>
          <a:xfrm>
            <a:off x="8709284" y="4827782"/>
            <a:ext cx="3358669" cy="1984574"/>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b="1" u="sng" dirty="0">
                <a:solidFill>
                  <a:schemeClr val="tx1"/>
                </a:solidFill>
              </a:rPr>
              <a:t>首部检验和</a:t>
            </a:r>
            <a:r>
              <a:rPr lang="zh-CN" altLang="en-US" dirty="0">
                <a:solidFill>
                  <a:schemeClr val="tx1"/>
                </a:solidFill>
              </a:rPr>
              <a:t>计算方法：</a:t>
            </a:r>
            <a:endParaRPr lang="en-US" altLang="zh-CN" dirty="0">
              <a:solidFill>
                <a:schemeClr val="tx1"/>
              </a:solidFill>
            </a:endParaRPr>
          </a:p>
          <a:p>
            <a:pPr algn="just"/>
            <a:r>
              <a:rPr lang="zh-CN" altLang="en-US" dirty="0">
                <a:solidFill>
                  <a:schemeClr val="tx1"/>
                </a:solidFill>
              </a:rPr>
              <a:t>将</a:t>
            </a:r>
            <a:r>
              <a:rPr lang="zh-CN" altLang="en-US" b="1" u="sng" dirty="0">
                <a:solidFill>
                  <a:schemeClr val="tx1"/>
                </a:solidFill>
              </a:rPr>
              <a:t>首部</a:t>
            </a:r>
            <a:r>
              <a:rPr lang="zh-CN" altLang="en-US" dirty="0">
                <a:solidFill>
                  <a:schemeClr val="tx1"/>
                </a:solidFill>
              </a:rPr>
              <a:t>中的每</a:t>
            </a:r>
            <a:r>
              <a:rPr lang="en-US" altLang="zh-CN" dirty="0">
                <a:solidFill>
                  <a:schemeClr val="tx1"/>
                </a:solidFill>
              </a:rPr>
              <a:t>2</a:t>
            </a:r>
            <a:r>
              <a:rPr lang="zh-CN" altLang="en-US" dirty="0">
                <a:solidFill>
                  <a:schemeClr val="tx1"/>
                </a:solidFill>
              </a:rPr>
              <a:t>个字节当做一个数，用反码算术对这些数求和。</a:t>
            </a:r>
            <a:endParaRPr lang="en-US" altLang="zh-CN" dirty="0">
              <a:solidFill>
                <a:schemeClr val="tx1"/>
              </a:solidFill>
            </a:endParaRPr>
          </a:p>
          <a:p>
            <a:pPr marL="285750" indent="-285750" algn="just">
              <a:buFont typeface="Wingdings" panose="05000000000000000000" pitchFamily="2" charset="2"/>
              <a:buChar char="Ø"/>
            </a:pPr>
            <a:r>
              <a:rPr lang="zh-CN" altLang="en-US" dirty="0">
                <a:solidFill>
                  <a:schemeClr val="tx1"/>
                </a:solidFill>
              </a:rPr>
              <a:t>每台路由器必须重新计算</a:t>
            </a:r>
            <a:r>
              <a:rPr lang="zh-CN" altLang="en-US" b="1" u="sng" dirty="0">
                <a:solidFill>
                  <a:schemeClr val="tx1"/>
                </a:solidFill>
              </a:rPr>
              <a:t>首部检验和</a:t>
            </a:r>
            <a:endParaRPr lang="zh-CN" altLang="en-US" dirty="0">
              <a:solidFill>
                <a:schemeClr val="tx1"/>
              </a:solidFill>
            </a:endParaRPr>
          </a:p>
        </p:txBody>
      </p:sp>
      <p:sp>
        <p:nvSpPr>
          <p:cNvPr id="3" name="Title 2"/>
          <p:cNvSpPr>
            <a:spLocks noGrp="1"/>
          </p:cNvSpPr>
          <p:nvPr>
            <p:ph type="title"/>
          </p:nvPr>
        </p:nvSpPr>
        <p:spPr>
          <a:xfrm>
            <a:off x="838200" y="311144"/>
            <a:ext cx="10515600" cy="894622"/>
          </a:xfrm>
        </p:spPr>
        <p:txBody>
          <a:bodyPr/>
          <a:lstStyle/>
          <a:p>
            <a:r>
              <a:rPr lang="en-US" dirty="0">
                <a:latin typeface="Times New Roman" panose="02020603050405020304" pitchFamily="18" charset="0"/>
                <a:ea typeface="+mn-ea"/>
                <a:cs typeface="Times New Roman" panose="02020603050405020304" pitchFamily="18" charset="0"/>
              </a:rPr>
              <a:t>IP</a:t>
            </a:r>
            <a:r>
              <a:rPr lang="en-US" altLang="zh-CN" dirty="0">
                <a:latin typeface="Times New Roman" panose="02020603050405020304" pitchFamily="18" charset="0"/>
                <a:ea typeface="+mn-ea"/>
                <a:cs typeface="Times New Roman" panose="02020603050405020304" pitchFamily="18" charset="0"/>
              </a:rPr>
              <a:t>v4 </a:t>
            </a:r>
            <a:r>
              <a:rPr lang="zh-CN" altLang="en-US" dirty="0">
                <a:latin typeface="Times New Roman" panose="02020603050405020304" pitchFamily="18" charset="0"/>
                <a:ea typeface="+mn-ea"/>
                <a:cs typeface="Times New Roman" panose="02020603050405020304" pitchFamily="18" charset="0"/>
              </a:rPr>
              <a:t>数据报格式</a:t>
            </a:r>
            <a:endParaRPr lang="en-US" dirty="0">
              <a:latin typeface="Times New Roman" panose="02020603050405020304" pitchFamily="18" charset="0"/>
              <a:ea typeface="+mn-ea"/>
              <a:cs typeface="Times New Roman" panose="02020603050405020304" pitchFamily="18" charset="0"/>
            </a:endParaRPr>
          </a:p>
        </p:txBody>
      </p:sp>
      <p:grpSp>
        <p:nvGrpSpPr>
          <p:cNvPr id="120" name="Group 55"/>
          <p:cNvGrpSpPr/>
          <p:nvPr/>
        </p:nvGrpSpPr>
        <p:grpSpPr bwMode="auto">
          <a:xfrm>
            <a:off x="4441383" y="1263416"/>
            <a:ext cx="4040188" cy="5326062"/>
            <a:chOff x="1929" y="607"/>
            <a:chExt cx="2545" cy="3355"/>
          </a:xfrm>
        </p:grpSpPr>
        <p:sp>
          <p:nvSpPr>
            <p:cNvPr id="122" name="Rectangle 5"/>
            <p:cNvSpPr>
              <a:spLocks noChangeArrowheads="1"/>
            </p:cNvSpPr>
            <p:nvPr/>
          </p:nvSpPr>
          <p:spPr bwMode="auto">
            <a:xfrm>
              <a:off x="1980" y="935"/>
              <a:ext cx="2489" cy="3027"/>
            </a:xfrm>
            <a:prstGeom prst="rect">
              <a:avLst/>
            </a:prstGeom>
            <a:solidFill>
              <a:srgbClr val="FFFFFF"/>
            </a:solidFill>
            <a:ln w="19050">
              <a:solidFill>
                <a:srgbClr val="000000"/>
              </a:solidFill>
              <a:miter lim="800000"/>
            </a:ln>
            <a:effectLst>
              <a:outerShdw blurRad="1397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3" name="Text Box 6"/>
            <p:cNvSpPr txBox="1">
              <a:spLocks noChangeArrowheads="1"/>
            </p:cNvSpPr>
            <p:nvPr/>
          </p:nvSpPr>
          <p:spPr bwMode="auto">
            <a:xfrm>
              <a:off x="1961" y="973"/>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ver</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4" name="Text Box 7"/>
            <p:cNvSpPr txBox="1">
              <a:spLocks noChangeArrowheads="1"/>
            </p:cNvSpPr>
            <p:nvPr/>
          </p:nvSpPr>
          <p:spPr bwMode="auto">
            <a:xfrm>
              <a:off x="3543" y="1012"/>
              <a:ext cx="4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length</a:t>
              </a:r>
            </a:p>
          </p:txBody>
        </p:sp>
        <p:sp>
          <p:nvSpPr>
            <p:cNvPr id="125" name="Line 8"/>
            <p:cNvSpPr>
              <a:spLocks noChangeShapeType="1"/>
            </p:cNvSpPr>
            <p:nvPr/>
          </p:nvSpPr>
          <p:spPr bwMode="auto">
            <a:xfrm>
              <a:off x="1988" y="1261"/>
              <a:ext cx="2486" cy="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26" name="Line 9"/>
            <p:cNvSpPr>
              <a:spLocks noChangeShapeType="1"/>
            </p:cNvSpPr>
            <p:nvPr/>
          </p:nvSpPr>
          <p:spPr bwMode="auto">
            <a:xfrm flipH="1" flipV="1">
              <a:off x="3210" y="941"/>
              <a:ext cx="0" cy="31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27" name="Text Box 10"/>
            <p:cNvSpPr txBox="1">
              <a:spLocks noChangeArrowheads="1"/>
            </p:cNvSpPr>
            <p:nvPr/>
          </p:nvSpPr>
          <p:spPr bwMode="auto">
            <a:xfrm>
              <a:off x="2938" y="607"/>
              <a:ext cx="5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32 bits</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8" name="Line 11"/>
            <p:cNvSpPr>
              <a:spLocks noChangeShapeType="1"/>
            </p:cNvSpPr>
            <p:nvPr/>
          </p:nvSpPr>
          <p:spPr bwMode="auto">
            <a:xfrm>
              <a:off x="3552" y="762"/>
              <a:ext cx="899" cy="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29" name="Line 12"/>
            <p:cNvSpPr>
              <a:spLocks noChangeShapeType="1"/>
            </p:cNvSpPr>
            <p:nvPr/>
          </p:nvSpPr>
          <p:spPr bwMode="auto">
            <a:xfrm rot="10800000">
              <a:off x="1972" y="769"/>
              <a:ext cx="845"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30" name="Text Box 13"/>
            <p:cNvSpPr txBox="1">
              <a:spLocks noChangeArrowheads="1"/>
            </p:cNvSpPr>
            <p:nvPr/>
          </p:nvSpPr>
          <p:spPr bwMode="auto">
            <a:xfrm>
              <a:off x="2630" y="2943"/>
              <a:ext cx="1246"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payload data </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(variable length,</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typically a TCP </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or UDP segment)</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1"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16-bit identifier</a:t>
              </a:r>
              <a:endPar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2" name="Line 15"/>
            <p:cNvSpPr>
              <a:spLocks noChangeShapeType="1"/>
            </p:cNvSpPr>
            <p:nvPr/>
          </p:nvSpPr>
          <p:spPr bwMode="auto">
            <a:xfrm flipV="1">
              <a:off x="1984" y="2205"/>
              <a:ext cx="2489"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33" name="Line 16"/>
            <p:cNvSpPr>
              <a:spLocks noChangeShapeType="1"/>
            </p:cNvSpPr>
            <p:nvPr/>
          </p:nvSpPr>
          <p:spPr bwMode="auto">
            <a:xfrm flipV="1">
              <a:off x="1984" y="2505"/>
              <a:ext cx="2489"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34" name="Text Box 17"/>
            <p:cNvSpPr txBox="1">
              <a:spLocks noChangeArrowheads="1"/>
            </p:cNvSpPr>
            <p:nvPr/>
          </p:nvSpPr>
          <p:spPr bwMode="auto">
            <a:xfrm>
              <a:off x="3499" y="1549"/>
              <a:ext cx="73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header</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checksum</a:t>
              </a:r>
            </a:p>
          </p:txBody>
        </p:sp>
        <p:sp>
          <p:nvSpPr>
            <p:cNvPr id="135" name="Text Box 18"/>
            <p:cNvSpPr txBox="1">
              <a:spLocks noChangeArrowheads="1"/>
            </p:cNvSpPr>
            <p:nvPr/>
          </p:nvSpPr>
          <p:spPr bwMode="auto">
            <a:xfrm>
              <a:off x="2020" y="1531"/>
              <a:ext cx="5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time to</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live</a:t>
              </a:r>
            </a:p>
          </p:txBody>
        </p:sp>
        <p:sp>
          <p:nvSpPr>
            <p:cNvPr id="136" name="Text Box 19"/>
            <p:cNvSpPr txBox="1">
              <a:spLocks noChangeArrowheads="1"/>
            </p:cNvSpPr>
            <p:nvPr/>
          </p:nvSpPr>
          <p:spPr bwMode="auto">
            <a:xfrm>
              <a:off x="2636" y="1959"/>
              <a:ext cx="11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source IP address</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7" name="Text Box 31"/>
            <p:cNvSpPr txBox="1">
              <a:spLocks noChangeArrowheads="1"/>
            </p:cNvSpPr>
            <p:nvPr/>
          </p:nvSpPr>
          <p:spPr bwMode="auto">
            <a:xfrm>
              <a:off x="2246" y="907"/>
              <a:ext cx="42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head.</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len</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8" name="Text Box 32"/>
            <p:cNvSpPr txBox="1">
              <a:spLocks noChangeArrowheads="1"/>
            </p:cNvSpPr>
            <p:nvPr/>
          </p:nvSpPr>
          <p:spPr bwMode="auto">
            <a:xfrm>
              <a:off x="2668" y="901"/>
              <a:ext cx="52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type of</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service</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9" name="Line 33"/>
            <p:cNvSpPr>
              <a:spLocks noChangeShapeType="1"/>
            </p:cNvSpPr>
            <p:nvPr/>
          </p:nvSpPr>
          <p:spPr bwMode="auto">
            <a:xfrm flipH="1" flipV="1">
              <a:off x="2646" y="938"/>
              <a:ext cx="0" cy="31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40" name="Line 34"/>
            <p:cNvSpPr>
              <a:spLocks noChangeShapeType="1"/>
            </p:cNvSpPr>
            <p:nvPr/>
          </p:nvSpPr>
          <p:spPr bwMode="auto">
            <a:xfrm flipH="1" flipV="1">
              <a:off x="2259" y="944"/>
              <a:ext cx="0" cy="31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41" name="Line 37"/>
            <p:cNvSpPr>
              <a:spLocks noChangeShapeType="1"/>
            </p:cNvSpPr>
            <p:nvPr/>
          </p:nvSpPr>
          <p:spPr bwMode="auto">
            <a:xfrm flipH="1" flipV="1">
              <a:off x="3210" y="1265"/>
              <a:ext cx="0" cy="31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42"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flgs</a:t>
              </a:r>
              <a:endPar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3" name="Line 39"/>
            <p:cNvSpPr>
              <a:spLocks noChangeShapeType="1"/>
            </p:cNvSpPr>
            <p:nvPr/>
          </p:nvSpPr>
          <p:spPr bwMode="auto">
            <a:xfrm flipH="1" flipV="1">
              <a:off x="3504" y="1259"/>
              <a:ext cx="0" cy="31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44"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fragment</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offset</a:t>
              </a:r>
              <a:endParaRPr kumimoji="0" lang="en-US"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5" name="Line 43"/>
            <p:cNvSpPr>
              <a:spLocks noChangeShapeType="1"/>
            </p:cNvSpPr>
            <p:nvPr/>
          </p:nvSpPr>
          <p:spPr bwMode="auto">
            <a:xfrm flipV="1">
              <a:off x="1984" y="1581"/>
              <a:ext cx="2489"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46" name="Line 44"/>
            <p:cNvSpPr>
              <a:spLocks noChangeShapeType="1"/>
            </p:cNvSpPr>
            <p:nvPr/>
          </p:nvSpPr>
          <p:spPr bwMode="auto">
            <a:xfrm flipH="1" flipV="1">
              <a:off x="3210" y="1583"/>
              <a:ext cx="0" cy="31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47" name="Line 45"/>
            <p:cNvSpPr>
              <a:spLocks noChangeShapeType="1"/>
            </p:cNvSpPr>
            <p:nvPr/>
          </p:nvSpPr>
          <p:spPr bwMode="auto">
            <a:xfrm flipV="1">
              <a:off x="1972" y="1905"/>
              <a:ext cx="2489"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48" name="Text Box 46"/>
            <p:cNvSpPr txBox="1">
              <a:spLocks noChangeArrowheads="1"/>
            </p:cNvSpPr>
            <p:nvPr/>
          </p:nvSpPr>
          <p:spPr bwMode="auto">
            <a:xfrm>
              <a:off x="2686" y="1525"/>
              <a:ext cx="44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upper</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layer</a:t>
              </a:r>
            </a:p>
          </p:txBody>
        </p:sp>
        <p:sp>
          <p:nvSpPr>
            <p:cNvPr id="149" name="Line 47"/>
            <p:cNvSpPr>
              <a:spLocks noChangeShapeType="1"/>
            </p:cNvSpPr>
            <p:nvPr/>
          </p:nvSpPr>
          <p:spPr bwMode="auto">
            <a:xfrm flipH="1" flipV="1">
              <a:off x="2610" y="1589"/>
              <a:ext cx="0" cy="31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50" name="Text Box 49"/>
            <p:cNvSpPr txBox="1">
              <a:spLocks noChangeArrowheads="1"/>
            </p:cNvSpPr>
            <p:nvPr/>
          </p:nvSpPr>
          <p:spPr bwMode="auto">
            <a:xfrm>
              <a:off x="2531" y="2235"/>
              <a:ext cx="13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destination IP address</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1" name="Line 50"/>
            <p:cNvSpPr>
              <a:spLocks noChangeShapeType="1"/>
            </p:cNvSpPr>
            <p:nvPr/>
          </p:nvSpPr>
          <p:spPr bwMode="auto">
            <a:xfrm flipV="1">
              <a:off x="1984" y="2787"/>
              <a:ext cx="2489"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52" name="Text Box 51"/>
            <p:cNvSpPr txBox="1">
              <a:spLocks noChangeArrowheads="1"/>
            </p:cNvSpPr>
            <p:nvPr/>
          </p:nvSpPr>
          <p:spPr bwMode="auto">
            <a:xfrm>
              <a:off x="2697" y="2529"/>
              <a:ext cx="10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options (if any)</a:t>
              </a: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153" name="Group 56"/>
          <p:cNvGrpSpPr/>
          <p:nvPr/>
        </p:nvGrpSpPr>
        <p:grpSpPr bwMode="auto">
          <a:xfrm>
            <a:off x="1064770" y="1650761"/>
            <a:ext cx="3598863" cy="369886"/>
            <a:chOff x="-198" y="851"/>
            <a:chExt cx="2267" cy="233"/>
          </a:xfrm>
        </p:grpSpPr>
        <p:sp>
          <p:nvSpPr>
            <p:cNvPr id="154" name="Text Box 20"/>
            <p:cNvSpPr txBox="1">
              <a:spLocks noChangeArrowheads="1"/>
            </p:cNvSpPr>
            <p:nvPr/>
          </p:nvSpPr>
          <p:spPr bwMode="auto">
            <a:xfrm>
              <a:off x="-198" y="851"/>
              <a:ext cx="19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IP</a:t>
              </a:r>
              <a:r>
                <a:rPr kumimoji="0" lang="zh-CN"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协议</a:t>
              </a:r>
              <a:r>
                <a:rPr lang="zh-CN" altLang="en-US" sz="1800" b="1" u="sng" kern="0" dirty="0">
                  <a:solidFill>
                    <a:srgbClr val="000000"/>
                  </a:solidFill>
                  <a:latin typeface="Times New Roman" panose="02020603050405020304" pitchFamily="18" charset="0"/>
                  <a:ea typeface="+mn-ea"/>
                  <a:cs typeface="Times New Roman" panose="02020603050405020304" pitchFamily="18" charset="0"/>
                </a:rPr>
                <a:t>版本号</a:t>
              </a:r>
              <a:endParaRPr kumimoji="0" lang="en-US" altLang="en-US" sz="10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5" name="Line 23"/>
            <p:cNvSpPr>
              <a:spLocks noChangeShapeType="1"/>
            </p:cNvSpPr>
            <p:nvPr/>
          </p:nvSpPr>
          <p:spPr bwMode="auto">
            <a:xfrm flipV="1">
              <a:off x="1740" y="996"/>
              <a:ext cx="329" cy="0"/>
            </a:xfrm>
            <a:prstGeom prst="line">
              <a:avLst/>
            </a:prstGeom>
            <a:noFill/>
            <a:ln w="1905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56" name="Group 57"/>
          <p:cNvGrpSpPr/>
          <p:nvPr/>
        </p:nvGrpSpPr>
        <p:grpSpPr bwMode="auto">
          <a:xfrm>
            <a:off x="717107" y="2004782"/>
            <a:ext cx="4329114" cy="369888"/>
            <a:chOff x="-417" y="1074"/>
            <a:chExt cx="2727" cy="233"/>
          </a:xfrm>
        </p:grpSpPr>
        <p:sp>
          <p:nvSpPr>
            <p:cNvPr id="157" name="Text Box 21"/>
            <p:cNvSpPr txBox="1">
              <a:spLocks noChangeArrowheads="1"/>
            </p:cNvSpPr>
            <p:nvPr/>
          </p:nvSpPr>
          <p:spPr bwMode="auto">
            <a:xfrm>
              <a:off x="-417" y="1074"/>
              <a:ext cx="217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lang="zh-CN" altLang="en-US" sz="1800" b="1" u="sng" kern="0" dirty="0">
                  <a:solidFill>
                    <a:srgbClr val="000000"/>
                  </a:solidFill>
                  <a:latin typeface="Times New Roman" panose="02020603050405020304" pitchFamily="18" charset="0"/>
                  <a:ea typeface="+mn-ea"/>
                  <a:cs typeface="Times New Roman" panose="02020603050405020304" pitchFamily="18" charset="0"/>
                </a:rPr>
                <a:t>首部长度 </a:t>
              </a:r>
              <a:r>
                <a:rPr kumimoji="0" lang="en-US"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(bytes)</a:t>
              </a:r>
              <a:endParaRPr kumimoji="0" lang="en-US" altLang="en-US" sz="10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8" name="Line 24"/>
            <p:cNvSpPr>
              <a:spLocks noChangeShapeType="1"/>
            </p:cNvSpPr>
            <p:nvPr/>
          </p:nvSpPr>
          <p:spPr bwMode="auto">
            <a:xfrm flipV="1">
              <a:off x="1748" y="1184"/>
              <a:ext cx="562" cy="0"/>
            </a:xfrm>
            <a:prstGeom prst="line">
              <a:avLst/>
            </a:prstGeom>
            <a:noFill/>
            <a:ln w="1905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59" name="Group 60"/>
          <p:cNvGrpSpPr/>
          <p:nvPr/>
        </p:nvGrpSpPr>
        <p:grpSpPr bwMode="auto">
          <a:xfrm>
            <a:off x="151955" y="3111542"/>
            <a:ext cx="5535615" cy="1524002"/>
            <a:chOff x="-773" y="1434"/>
            <a:chExt cx="3487" cy="960"/>
          </a:xfrm>
        </p:grpSpPr>
        <p:sp>
          <p:nvSpPr>
            <p:cNvPr id="160" name="Text Box 27"/>
            <p:cNvSpPr txBox="1">
              <a:spLocks noChangeArrowheads="1"/>
            </p:cNvSpPr>
            <p:nvPr/>
          </p:nvSpPr>
          <p:spPr bwMode="auto">
            <a:xfrm>
              <a:off x="-773" y="1987"/>
              <a:ext cx="256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上层协议</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：目的地使用</a:t>
              </a:r>
              <a:endPar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(e.g., TCP – 6 </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或者</a:t>
              </a:r>
              <a:r>
                <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UDP - 17)</a:t>
              </a:r>
              <a:endPar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1" name="Line 28"/>
            <p:cNvSpPr>
              <a:spLocks noChangeShapeType="1"/>
            </p:cNvSpPr>
            <p:nvPr/>
          </p:nvSpPr>
          <p:spPr bwMode="auto">
            <a:xfrm flipV="1">
              <a:off x="1766" y="1434"/>
              <a:ext cx="948" cy="672"/>
            </a:xfrm>
            <a:prstGeom prst="line">
              <a:avLst/>
            </a:prstGeom>
            <a:noFill/>
            <a:ln w="1905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62" name="Group 61"/>
          <p:cNvGrpSpPr/>
          <p:nvPr/>
        </p:nvGrpSpPr>
        <p:grpSpPr bwMode="auto">
          <a:xfrm>
            <a:off x="8102157" y="1652353"/>
            <a:ext cx="3251199" cy="646113"/>
            <a:chOff x="4235" y="852"/>
            <a:chExt cx="2048" cy="407"/>
          </a:xfrm>
        </p:grpSpPr>
        <p:sp>
          <p:nvSpPr>
            <p:cNvPr id="163" name="Text Box 26"/>
            <p:cNvSpPr txBox="1">
              <a:spLocks noChangeArrowheads="1"/>
            </p:cNvSpPr>
            <p:nvPr/>
          </p:nvSpPr>
          <p:spPr bwMode="auto">
            <a:xfrm>
              <a:off x="4662" y="852"/>
              <a:ext cx="162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1800" b="1" u="sng" kern="0" dirty="0">
                  <a:solidFill>
                    <a:srgbClr val="000000"/>
                  </a:solidFill>
                  <a:latin typeface="Times New Roman" panose="02020603050405020304" pitchFamily="18" charset="0"/>
                  <a:ea typeface="+mn-ea"/>
                  <a:cs typeface="Times New Roman" panose="02020603050405020304" pitchFamily="18" charset="0"/>
                </a:rPr>
                <a:t>数据报长度</a:t>
              </a:r>
              <a:r>
                <a:rPr kumimoji="0" lang="en-US"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(bytes</a:t>
              </a: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首部</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数据</a:t>
              </a:r>
              <a:endPar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4" name="Line 30"/>
            <p:cNvSpPr>
              <a:spLocks noChangeShapeType="1"/>
            </p:cNvSpPr>
            <p:nvPr/>
          </p:nvSpPr>
          <p:spPr bwMode="auto">
            <a:xfrm flipH="1">
              <a:off x="4235" y="1149"/>
              <a:ext cx="429" cy="0"/>
            </a:xfrm>
            <a:prstGeom prst="line">
              <a:avLst/>
            </a:prstGeom>
            <a:noFill/>
            <a:ln w="1905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65" name="Group 58"/>
          <p:cNvGrpSpPr/>
          <p:nvPr/>
        </p:nvGrpSpPr>
        <p:grpSpPr bwMode="auto">
          <a:xfrm>
            <a:off x="358335" y="2060348"/>
            <a:ext cx="5343528" cy="1452568"/>
            <a:chOff x="-643" y="1109"/>
            <a:chExt cx="3366" cy="915"/>
          </a:xfrm>
        </p:grpSpPr>
        <p:sp>
          <p:nvSpPr>
            <p:cNvPr id="166" name="Text Box 35"/>
            <p:cNvSpPr txBox="1">
              <a:spLocks noChangeArrowheads="1"/>
            </p:cNvSpPr>
            <p:nvPr/>
          </p:nvSpPr>
          <p:spPr bwMode="auto">
            <a:xfrm>
              <a:off x="-643" y="1307"/>
              <a:ext cx="2440"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ja-JP"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“type” of service </a:t>
              </a:r>
              <a:r>
                <a:rPr kumimoji="0" lang="zh-CN"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服务类型</a:t>
              </a:r>
              <a:r>
                <a:rPr kumimoji="0" lang="en-US" altLang="ja-JP"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anose="05000000000000000000" pitchFamily="2" charset="2"/>
                <a:buChar char="§"/>
                <a:defRPr/>
              </a:pP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不同服务类型</a:t>
              </a:r>
              <a:r>
                <a:rPr kumimoji="0" lang="en-US" altLang="ja-JP"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(0:5)</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：时延、吞吐量等</a:t>
              </a:r>
              <a:endParaRPr kumimoji="0" lang="en-US" altLang="ja-JP"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anose="05000000000000000000" pitchFamily="2" charset="2"/>
                <a:buChar char="§"/>
                <a:defRPr/>
              </a:pPr>
              <a:r>
                <a:rPr kumimoji="0" lang="en-US" altLang="ja-JP"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ECN (6:7)</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：用于明确拥塞通告</a:t>
              </a:r>
              <a:endParaRPr kumimoji="0" lang="en-US" altLang="ja-JP"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ja-JP"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0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67" name="Line 36"/>
            <p:cNvSpPr>
              <a:spLocks noChangeShapeType="1"/>
            </p:cNvSpPr>
            <p:nvPr/>
          </p:nvSpPr>
          <p:spPr bwMode="auto">
            <a:xfrm flipV="1">
              <a:off x="1746" y="1109"/>
              <a:ext cx="977" cy="320"/>
            </a:xfrm>
            <a:prstGeom prst="line">
              <a:avLst/>
            </a:prstGeom>
            <a:noFill/>
            <a:ln w="1905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68" name="Group 62"/>
          <p:cNvGrpSpPr/>
          <p:nvPr/>
        </p:nvGrpSpPr>
        <p:grpSpPr bwMode="auto">
          <a:xfrm>
            <a:off x="6330509" y="2273066"/>
            <a:ext cx="6607177" cy="646113"/>
            <a:chOff x="3119" y="1243"/>
            <a:chExt cx="4162" cy="407"/>
          </a:xfrm>
        </p:grpSpPr>
        <p:sp>
          <p:nvSpPr>
            <p:cNvPr id="169" name="Text Box 25"/>
            <p:cNvSpPr txBox="1">
              <a:spLocks noChangeArrowheads="1"/>
            </p:cNvSpPr>
            <p:nvPr/>
          </p:nvSpPr>
          <p:spPr bwMode="auto">
            <a:xfrm>
              <a:off x="4663" y="1243"/>
              <a:ext cx="261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标识、标志、片偏移</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defRPr/>
              </a:pPr>
              <a:r>
                <a:rPr lang="zh-CN" altLang="en-US" sz="1800" kern="0" dirty="0">
                  <a:solidFill>
                    <a:srgbClr val="000000"/>
                  </a:solidFill>
                  <a:latin typeface="Times New Roman" panose="02020603050405020304" pitchFamily="18" charset="0"/>
                  <a:ea typeface="+mn-ea"/>
                  <a:cs typeface="Times New Roman" panose="02020603050405020304" pitchFamily="18" charset="0"/>
                </a:rPr>
                <a:t>与</a:t>
              </a:r>
              <a:r>
                <a:rPr lang="en-US" altLang="zh-CN" sz="1800" kern="0" dirty="0">
                  <a:solidFill>
                    <a:srgbClr val="000000"/>
                  </a:solidFill>
                  <a:latin typeface="Times New Roman" panose="02020603050405020304" pitchFamily="18" charset="0"/>
                  <a:ea typeface="+mn-ea"/>
                  <a:cs typeface="Times New Roman" panose="02020603050405020304" pitchFamily="18" charset="0"/>
                </a:rPr>
                <a:t>IP</a:t>
              </a:r>
              <a:r>
                <a:rPr lang="zh-CN" altLang="en-US" sz="1800" b="1" u="sng" kern="0" dirty="0">
                  <a:solidFill>
                    <a:srgbClr val="010F90"/>
                  </a:solidFill>
                  <a:latin typeface="Times New Roman" panose="02020603050405020304" pitchFamily="18" charset="0"/>
                  <a:ea typeface="+mn-ea"/>
                  <a:cs typeface="Times New Roman" panose="02020603050405020304" pitchFamily="18" charset="0"/>
                </a:rPr>
                <a:t>分片</a:t>
              </a:r>
              <a:r>
                <a:rPr lang="zh-CN" altLang="en-US" sz="1800" kern="0" dirty="0">
                  <a:solidFill>
                    <a:srgbClr val="000000"/>
                  </a:solidFill>
                  <a:latin typeface="Times New Roman" panose="02020603050405020304" pitchFamily="18" charset="0"/>
                  <a:ea typeface="+mn-ea"/>
                  <a:cs typeface="Times New Roman" panose="02020603050405020304" pitchFamily="18" charset="0"/>
                </a:rPr>
                <a:t>有关（</a:t>
              </a:r>
              <a:r>
                <a:rPr lang="en-US" altLang="zh-CN" sz="1800" b="1" kern="0" dirty="0">
                  <a:solidFill>
                    <a:srgbClr val="C00000"/>
                  </a:solidFill>
                  <a:latin typeface="Times New Roman" panose="02020603050405020304" pitchFamily="18" charset="0"/>
                  <a:ea typeface="+mn-ea"/>
                  <a:cs typeface="Times New Roman" panose="02020603050405020304" pitchFamily="18" charset="0"/>
                </a:rPr>
                <a:t>IPv6</a:t>
              </a:r>
              <a:r>
                <a:rPr lang="zh-CN" altLang="en-US" sz="1800" b="1" kern="0" dirty="0">
                  <a:solidFill>
                    <a:srgbClr val="C00000"/>
                  </a:solidFill>
                  <a:latin typeface="Times New Roman" panose="02020603050405020304" pitchFamily="18" charset="0"/>
                  <a:ea typeface="+mn-ea"/>
                  <a:cs typeface="Times New Roman" panose="02020603050405020304" pitchFamily="18" charset="0"/>
                </a:rPr>
                <a:t>没有该功能</a:t>
              </a:r>
              <a:r>
                <a:rPr lang="zh-CN" altLang="en-US" sz="1800" kern="0" dirty="0">
                  <a:solidFill>
                    <a:srgbClr val="000000"/>
                  </a:solidFill>
                  <a:latin typeface="Times New Roman" panose="02020603050405020304" pitchFamily="18" charset="0"/>
                  <a:ea typeface="+mn-ea"/>
                  <a:cs typeface="Times New Roman" panose="02020603050405020304" pitchFamily="18" charset="0"/>
                </a:rPr>
                <a:t>）</a:t>
              </a:r>
              <a:endParaRPr kumimoji="0" lang="en-US"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70" name="Line 29"/>
            <p:cNvSpPr>
              <a:spLocks noChangeShapeType="1"/>
            </p:cNvSpPr>
            <p:nvPr/>
          </p:nvSpPr>
          <p:spPr bwMode="auto">
            <a:xfrm flipH="1">
              <a:off x="3443" y="1358"/>
              <a:ext cx="1228" cy="177"/>
            </a:xfrm>
            <a:prstGeom prst="line">
              <a:avLst/>
            </a:prstGeom>
            <a:noFill/>
            <a:ln w="1905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71" name="Line 41"/>
            <p:cNvSpPr>
              <a:spLocks noChangeShapeType="1"/>
            </p:cNvSpPr>
            <p:nvPr/>
          </p:nvSpPr>
          <p:spPr bwMode="auto">
            <a:xfrm flipH="1" flipV="1">
              <a:off x="4301" y="1349"/>
              <a:ext cx="381" cy="2"/>
            </a:xfrm>
            <a:prstGeom prst="line">
              <a:avLst/>
            </a:prstGeom>
            <a:noFill/>
            <a:ln w="1905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72" name="Line 42"/>
            <p:cNvSpPr>
              <a:spLocks noChangeShapeType="1"/>
            </p:cNvSpPr>
            <p:nvPr/>
          </p:nvSpPr>
          <p:spPr bwMode="auto">
            <a:xfrm flipH="1">
              <a:off x="3119" y="1354"/>
              <a:ext cx="1555" cy="103"/>
            </a:xfrm>
            <a:prstGeom prst="line">
              <a:avLst/>
            </a:prstGeom>
            <a:noFill/>
            <a:ln w="1905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73" name="Group 59"/>
          <p:cNvGrpSpPr/>
          <p:nvPr/>
        </p:nvGrpSpPr>
        <p:grpSpPr bwMode="auto">
          <a:xfrm>
            <a:off x="786919" y="3200477"/>
            <a:ext cx="3975103" cy="723900"/>
            <a:chOff x="-366" y="1483"/>
            <a:chExt cx="2504" cy="456"/>
          </a:xfrm>
        </p:grpSpPr>
        <p:sp>
          <p:nvSpPr>
            <p:cNvPr id="174" name="Text Box 22"/>
            <p:cNvSpPr txBox="1">
              <a:spLocks noChangeArrowheads="1"/>
            </p:cNvSpPr>
            <p:nvPr/>
          </p:nvSpPr>
          <p:spPr bwMode="auto">
            <a:xfrm>
              <a:off x="-366" y="1551"/>
              <a:ext cx="214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TTL </a:t>
              </a:r>
              <a:r>
                <a:rPr kumimoji="0" lang="zh-CN"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寿命</a:t>
              </a: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最大跳数量</a:t>
              </a:r>
              <a:endPar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每当一台路由器处理，</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TTL</a:t>
              </a:r>
              <a:r>
                <a:rPr lang="zh-CN" altLang="en-US" sz="1600" kern="0" dirty="0">
                  <a:solidFill>
                    <a:srgbClr val="000000"/>
                  </a:solidFill>
                  <a:latin typeface="Times New Roman" panose="02020603050405020304" pitchFamily="18" charset="0"/>
                  <a:ea typeface="+mn-ea"/>
                  <a:cs typeface="Times New Roman" panose="02020603050405020304" pitchFamily="18" charset="0"/>
                </a:rPr>
                <a:t>减</a:t>
              </a:r>
              <a:r>
                <a:rPr lang="en-US" altLang="zh-CN" sz="1600" kern="0" dirty="0">
                  <a:solidFill>
                    <a:srgbClr val="000000"/>
                  </a:solidFill>
                  <a:latin typeface="Times New Roman" panose="02020603050405020304" pitchFamily="18" charset="0"/>
                  <a:ea typeface="+mn-ea"/>
                  <a:cs typeface="Times New Roman" panose="02020603050405020304" pitchFamily="18" charset="0"/>
                </a:rPr>
                <a:t>1</a:t>
              </a:r>
              <a:r>
                <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p:txBody>
        </p:sp>
        <p:sp>
          <p:nvSpPr>
            <p:cNvPr id="175" name="Line 48"/>
            <p:cNvSpPr>
              <a:spLocks noChangeShapeType="1"/>
            </p:cNvSpPr>
            <p:nvPr/>
          </p:nvSpPr>
          <p:spPr bwMode="auto">
            <a:xfrm flipV="1">
              <a:off x="1753" y="1483"/>
              <a:ext cx="385" cy="277"/>
            </a:xfrm>
            <a:prstGeom prst="line">
              <a:avLst/>
            </a:prstGeom>
            <a:noFill/>
            <a:ln w="19050">
              <a:solidFill>
                <a:srgbClr val="C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6" name="Group 5"/>
          <p:cNvGrpSpPr/>
          <p:nvPr/>
        </p:nvGrpSpPr>
        <p:grpSpPr>
          <a:xfrm>
            <a:off x="358941" y="4742727"/>
            <a:ext cx="3037170" cy="1846006"/>
            <a:chOff x="419725" y="4574253"/>
            <a:chExt cx="3037170" cy="1846006"/>
          </a:xfrm>
        </p:grpSpPr>
        <p:sp>
          <p:nvSpPr>
            <p:cNvPr id="179" name="Rectangle 54"/>
            <p:cNvSpPr>
              <a:spLocks noChangeArrowheads="1"/>
            </p:cNvSpPr>
            <p:nvPr/>
          </p:nvSpPr>
          <p:spPr bwMode="auto">
            <a:xfrm>
              <a:off x="437293" y="4954788"/>
              <a:ext cx="2805477" cy="146547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224155" algn="l" defTabSz="914400" rtl="0" eaLnBrk="0" fontAlgn="base" latinLnBrk="0" hangingPunct="0">
                <a:lnSpc>
                  <a:spcPct val="85000"/>
                </a:lnSpc>
                <a:spcBef>
                  <a:spcPct val="20000"/>
                </a:spcBef>
                <a:spcAft>
                  <a:spcPct val="0"/>
                </a:spcAft>
                <a:buClr>
                  <a:srgbClr val="0000A3"/>
                </a:buClr>
                <a:buSzPct val="100000"/>
                <a:buFont typeface="Wingdings" panose="05000000000000000000" pitchFamily="2" charset="2"/>
                <a:buChar char="§"/>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20 bytes of TCP</a:t>
              </a:r>
            </a:p>
            <a:p>
              <a:pPr marL="342900" marR="0" lvl="0" indent="-224155" algn="l" defTabSz="914400" rtl="0" eaLnBrk="0" fontAlgn="base" latinLnBrk="0" hangingPunct="0">
                <a:lnSpc>
                  <a:spcPct val="85000"/>
                </a:lnSpc>
                <a:spcBef>
                  <a:spcPct val="20000"/>
                </a:spcBef>
                <a:spcAft>
                  <a:spcPct val="0"/>
                </a:spcAft>
                <a:buClr>
                  <a:srgbClr val="0000A3"/>
                </a:buClr>
                <a:buSzPct val="100000"/>
                <a:buFont typeface="Wingdings" panose="05000000000000000000" pitchFamily="2" charset="2"/>
                <a:buChar char="§"/>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20 bytes of IP</a:t>
              </a:r>
            </a:p>
            <a:p>
              <a:pPr marL="342900" marR="0" lvl="0" indent="-224155" algn="l" defTabSz="914400" rtl="0" eaLnBrk="0" fontAlgn="base" latinLnBrk="0" hangingPunct="0">
                <a:lnSpc>
                  <a:spcPct val="95000"/>
                </a:lnSpc>
                <a:spcBef>
                  <a:spcPct val="20000"/>
                </a:spcBef>
                <a:spcAft>
                  <a:spcPct val="0"/>
                </a:spcAft>
                <a:buClr>
                  <a:srgbClr val="0000A3"/>
                </a:buClr>
                <a:buSzPct val="100000"/>
                <a:buFont typeface="Wingdings" panose="05000000000000000000" pitchFamily="2" charset="2"/>
                <a:buChar char="§"/>
                <a:defRPr/>
              </a:pPr>
              <a:r>
                <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40 bytes + app layer overhead for TCP+IP</a:t>
              </a:r>
            </a:p>
          </p:txBody>
        </p:sp>
        <p:sp>
          <p:nvSpPr>
            <p:cNvPr id="2" name="Rectangle 1"/>
            <p:cNvSpPr/>
            <p:nvPr/>
          </p:nvSpPr>
          <p:spPr>
            <a:xfrm>
              <a:off x="419725" y="4751882"/>
              <a:ext cx="3037170" cy="152273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 name="TextBox 4"/>
            <p:cNvSpPr txBox="1"/>
            <p:nvPr/>
          </p:nvSpPr>
          <p:spPr>
            <a:xfrm>
              <a:off x="599607" y="4574253"/>
              <a:ext cx="646331"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首部</a:t>
              </a:r>
              <a:endParaRPr kumimoji="0" 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grpSp>
        <p:nvGrpSpPr>
          <p:cNvPr id="9" name="Group 8"/>
          <p:cNvGrpSpPr/>
          <p:nvPr/>
        </p:nvGrpSpPr>
        <p:grpSpPr>
          <a:xfrm>
            <a:off x="7719934" y="4408405"/>
            <a:ext cx="3971903" cy="369332"/>
            <a:chOff x="7719934" y="4348085"/>
            <a:chExt cx="3971903" cy="369332"/>
          </a:xfrm>
        </p:grpSpPr>
        <p:sp>
          <p:nvSpPr>
            <p:cNvPr id="177" name="Text Box 52"/>
            <p:cNvSpPr txBox="1">
              <a:spLocks noChangeArrowheads="1"/>
            </p:cNvSpPr>
            <p:nvPr/>
          </p:nvSpPr>
          <p:spPr bwMode="auto">
            <a:xfrm>
              <a:off x="8778774" y="4348085"/>
              <a:ext cx="291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选项</a:t>
              </a:r>
              <a:endParaRPr kumimoji="0" lang="en-US"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8" name="Straight Connector 7"/>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7739650" y="3521211"/>
            <a:ext cx="3971903" cy="369332"/>
            <a:chOff x="7719934" y="4424370"/>
            <a:chExt cx="3971903" cy="369332"/>
          </a:xfrm>
        </p:grpSpPr>
        <p:sp>
          <p:nvSpPr>
            <p:cNvPr id="67" name="Text Box 52"/>
            <p:cNvSpPr txBox="1">
              <a:spLocks noChangeArrowheads="1"/>
            </p:cNvSpPr>
            <p:nvPr/>
          </p:nvSpPr>
          <p:spPr bwMode="auto">
            <a:xfrm>
              <a:off x="8778774" y="4424370"/>
              <a:ext cx="291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32</a:t>
              </a:r>
              <a:r>
                <a:rPr kumimoji="0" lang="zh-CN" altLang="en-US" sz="18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比特</a:t>
              </a:r>
              <a:r>
                <a:rPr kumimoji="0" lang="zh-CN" altLang="en-US" sz="1800" b="1" i="0" u="sng"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源</a:t>
              </a:r>
              <a:r>
                <a:rPr kumimoji="0" lang="en-US" altLang="zh-CN" sz="1800" b="1" i="0" u="sng"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IP</a:t>
              </a:r>
              <a:r>
                <a:rPr kumimoji="0" lang="zh-CN" altLang="en-US" sz="1800" b="1" i="0" u="sng"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地址</a:t>
              </a:r>
              <a:endParaRPr kumimoji="0" lang="en-US" altLang="en-US" sz="1800" b="0"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68" name="Straight Connector 67"/>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7721569" y="3922791"/>
            <a:ext cx="4181130" cy="369332"/>
            <a:chOff x="7719934" y="4348085"/>
            <a:chExt cx="4181130" cy="369332"/>
          </a:xfrm>
        </p:grpSpPr>
        <p:sp>
          <p:nvSpPr>
            <p:cNvPr id="70" name="Text Box 52"/>
            <p:cNvSpPr txBox="1">
              <a:spLocks noChangeArrowheads="1"/>
            </p:cNvSpPr>
            <p:nvPr/>
          </p:nvSpPr>
          <p:spPr bwMode="auto">
            <a:xfrm>
              <a:off x="8778774" y="4348085"/>
              <a:ext cx="3122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lang="en-US" altLang="zh-CN" sz="1800" b="1" kern="0" dirty="0">
                  <a:solidFill>
                    <a:srgbClr val="C00000"/>
                  </a:solidFill>
                  <a:latin typeface="Times New Roman" panose="02020603050405020304" pitchFamily="18" charset="0"/>
                  <a:ea typeface="+mn-ea"/>
                  <a:cs typeface="Times New Roman" panose="02020603050405020304" pitchFamily="18" charset="0"/>
                </a:rPr>
                <a:t>32</a:t>
              </a:r>
              <a:r>
                <a:rPr kumimoji="0" lang="zh-CN" altLang="en-US" sz="1800" b="1" i="0" u="none"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比特</a:t>
              </a:r>
              <a:r>
                <a:rPr kumimoji="0" lang="zh-CN" altLang="en-US" sz="1800" b="1" i="0" u="sng"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目的</a:t>
              </a:r>
              <a:r>
                <a:rPr kumimoji="0" lang="en-US" altLang="zh-CN" sz="1800" b="1" i="0" u="sng"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IP</a:t>
              </a:r>
              <a:r>
                <a:rPr kumimoji="0" lang="zh-CN" altLang="en-US" sz="1800" b="1" i="0" u="sng" strike="noStrike" kern="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地址</a:t>
              </a:r>
              <a:endParaRPr kumimoji="0" lang="en-US" altLang="en-US" sz="1800" b="0"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71" name="Straight Connector 70"/>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737066" y="2920899"/>
            <a:ext cx="4454934" cy="646331"/>
            <a:chOff x="7719934" y="4348085"/>
            <a:chExt cx="3971903" cy="646331"/>
          </a:xfrm>
        </p:grpSpPr>
        <p:sp>
          <p:nvSpPr>
            <p:cNvPr id="73" name="Text Box 52"/>
            <p:cNvSpPr txBox="1">
              <a:spLocks noChangeArrowheads="1"/>
            </p:cNvSpPr>
            <p:nvPr/>
          </p:nvSpPr>
          <p:spPr bwMode="auto">
            <a:xfrm>
              <a:off x="8778774" y="4348085"/>
              <a:ext cx="2913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sng"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首部检验和</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：帮助路由器检测收到的</a:t>
              </a: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IP</a:t>
              </a:r>
              <a:r>
                <a:rPr kumimoji="0" lang="zh-CN"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数据报中的比特错误</a:t>
              </a:r>
              <a:endPar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74" name="Straight Connector 73"/>
            <p:cNvCxnSpPr/>
            <p:nvPr/>
          </p:nvCxnSpPr>
          <p:spPr>
            <a:xfrm>
              <a:off x="7719934" y="4542020"/>
              <a:ext cx="9893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23776" y="1758043"/>
            <a:ext cx="3679212" cy="4833257"/>
            <a:chOff x="8885040" y="1834243"/>
            <a:chExt cx="3679212" cy="4833257"/>
          </a:xfrm>
        </p:grpSpPr>
        <p:cxnSp>
          <p:nvCxnSpPr>
            <p:cNvPr id="75" name="Straight Arrow Connector 74"/>
            <p:cNvCxnSpPr/>
            <p:nvPr/>
          </p:nvCxnSpPr>
          <p:spPr>
            <a:xfrm>
              <a:off x="11097988" y="1834243"/>
              <a:ext cx="0" cy="4833257"/>
            </a:xfrm>
            <a:prstGeom prst="straightConnector1">
              <a:avLst/>
            </a:prstGeom>
            <a:ln w="444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823536" y="1839686"/>
              <a:ext cx="600364"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0828978" y="6645729"/>
              <a:ext cx="600364" cy="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885040" y="3788229"/>
              <a:ext cx="3679212" cy="64633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Times New Roman" panose="02020603050405020304" pitchFamily="18" charset="0"/>
                  <a:cs typeface="Times New Roman" panose="02020603050405020304" pitchFamily="18" charset="0"/>
                </a:rPr>
                <a:t>最大长度（</a:t>
              </a:r>
              <a:r>
                <a:rPr lang="en-US" altLang="zh-CN" dirty="0">
                  <a:solidFill>
                    <a:prstClr val="black"/>
                  </a:solidFill>
                  <a:latin typeface="Times New Roman" panose="02020603050405020304" pitchFamily="18" charset="0"/>
                  <a:cs typeface="Times New Roman" panose="02020603050405020304" pitchFamily="18" charset="0"/>
                </a:rPr>
                <a:t>16</a:t>
              </a:r>
              <a:r>
                <a:rPr lang="zh-CN" altLang="en-US" dirty="0">
                  <a:solidFill>
                    <a:prstClr val="black"/>
                  </a:solidFill>
                  <a:latin typeface="Times New Roman" panose="02020603050405020304" pitchFamily="18" charset="0"/>
                  <a:cs typeface="Times New Roman" panose="02020603050405020304" pitchFamily="18" charset="0"/>
                </a:rPr>
                <a:t>比特）</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65,535</a:t>
              </a:r>
              <a:r>
                <a:rPr lang="zh-CN" altLang="en-US" dirty="0">
                  <a:solidFill>
                    <a:prstClr val="black"/>
                  </a:solidFill>
                  <a:latin typeface="Times New Roman" panose="02020603050405020304" pitchFamily="18" charset="0"/>
                  <a:cs typeface="Times New Roman" panose="02020603050405020304" pitchFamily="18" charset="0"/>
                </a:rPr>
                <a:t>字节</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Times New Roman" panose="02020603050405020304" pitchFamily="18" charset="0"/>
                  <a:cs typeface="Times New Roman" panose="02020603050405020304" pitchFamily="18" charset="0"/>
                </a:rPr>
                <a:t>一般情况下：不超过</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1500</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字节</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79" name="Slide Number Placeholder 3"/>
          <p:cNvSpPr>
            <a:spLocks noGrp="1"/>
          </p:cNvSpPr>
          <p:nvPr>
            <p:ph type="sldNum" sz="quarter" idx="4"/>
          </p:nvPr>
        </p:nvSpPr>
        <p:spPr>
          <a:xfrm>
            <a:off x="9219616" y="6443089"/>
            <a:ext cx="2743200" cy="365125"/>
          </a:xfrm>
        </p:spPr>
        <p:txBody>
          <a:bodyPr/>
          <a:lstStyle/>
          <a:p>
            <a:r>
              <a:rPr lang="en-US" dirty="0">
                <a:latin typeface="Times New Roman" panose="02020603050405020304" pitchFamily="18" charset="0"/>
                <a:cs typeface="Times New Roman" panose="02020603050405020304" pitchFamily="18" charset="0"/>
              </a:rPr>
              <a:t>Network Layer: 4-</a:t>
            </a:r>
            <a:fld id="{C4204591-24BD-A542-B9D5-F8D8A88D2FEE}" type="slidenum">
              <a:rPr lang="en-US" smtClean="0">
                <a:latin typeface="Times New Roman" panose="02020603050405020304" pitchFamily="18" charset="0"/>
                <a:cs typeface="Times New Roman" panose="02020603050405020304" pitchFamily="18" charset="0"/>
              </a:rPr>
              <a:t>47</a:t>
            </a:fld>
            <a:endParaRPr lang="en-US"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65E5B8F7-9B9F-42BE-9AD4-441DC7874056}"/>
              </a:ext>
            </a:extLst>
          </p:cNvPr>
          <p:cNvSpPr/>
          <p:nvPr/>
        </p:nvSpPr>
        <p:spPr>
          <a:xfrm>
            <a:off x="6637206" y="190438"/>
            <a:ext cx="5257356" cy="830602"/>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Times New Roman" panose="02020603050405020304" pitchFamily="18" charset="0"/>
                <a:cs typeface="Times New Roman" panose="02020603050405020304" pitchFamily="18" charset="0"/>
              </a:rPr>
              <a:t>MSS</a:t>
            </a:r>
            <a:r>
              <a:rPr lang="zh-CN" altLang="en-US" dirty="0">
                <a:solidFill>
                  <a:schemeClr val="tx1"/>
                </a:solidFill>
                <a:latin typeface="Times New Roman" panose="02020603050405020304" pitchFamily="18" charset="0"/>
                <a:cs typeface="Times New Roman" panose="02020603050405020304" pitchFamily="18" charset="0"/>
              </a:rPr>
              <a:t>：最大报文段长度（不包括</a:t>
            </a:r>
            <a:r>
              <a:rPr lang="en-US" altLang="zh-CN" dirty="0">
                <a:solidFill>
                  <a:schemeClr val="tx1"/>
                </a:solidFill>
                <a:latin typeface="Times New Roman" panose="02020603050405020304" pitchFamily="18" charset="0"/>
                <a:cs typeface="Times New Roman" panose="02020603050405020304" pitchFamily="18" charset="0"/>
              </a:rPr>
              <a:t>IP/TCP</a:t>
            </a:r>
            <a:r>
              <a:rPr lang="zh-CN" altLang="en-US" dirty="0">
                <a:solidFill>
                  <a:schemeClr val="tx1"/>
                </a:solidFill>
                <a:latin typeface="Times New Roman" panose="02020603050405020304" pitchFamily="18" charset="0"/>
                <a:cs typeface="Times New Roman" panose="02020603050405020304" pitchFamily="18" charset="0"/>
              </a:rPr>
              <a:t>首部）</a:t>
            </a:r>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dirty="0">
                <a:solidFill>
                  <a:schemeClr val="tx1"/>
                </a:solidFill>
                <a:latin typeface="Times New Roman" panose="02020603050405020304" pitchFamily="18" charset="0"/>
                <a:cs typeface="Times New Roman" panose="02020603050405020304" pitchFamily="18" charset="0"/>
              </a:rPr>
              <a:t>MTU</a:t>
            </a:r>
            <a:r>
              <a:rPr lang="zh-CN" altLang="en-US" dirty="0">
                <a:solidFill>
                  <a:schemeClr val="tx1"/>
                </a:solidFill>
                <a:latin typeface="Times New Roman" panose="02020603050405020304" pitchFamily="18" charset="0"/>
                <a:cs typeface="Times New Roman" panose="02020603050405020304" pitchFamily="18" charset="0"/>
              </a:rPr>
              <a:t>：</a:t>
            </a:r>
            <a:r>
              <a:rPr lang="zh-CN" altLang="en-US" sz="1800" dirty="0">
                <a:solidFill>
                  <a:schemeClr val="tx1"/>
                </a:solidFill>
                <a:highlight>
                  <a:srgbClr val="FFFF00"/>
                </a:highlight>
                <a:latin typeface="Times New Roman" panose="02020603050405020304" pitchFamily="18" charset="0"/>
                <a:cs typeface="Times New Roman" panose="02020603050405020304" pitchFamily="18" charset="0"/>
                <a:sym typeface="+mn-ea"/>
              </a:rPr>
              <a:t>最大传输单元（链路层）</a:t>
            </a:r>
            <a:endParaRPr lang="en-US" altLang="zh-CN" dirty="0">
              <a:solidFill>
                <a:schemeClr val="tx1"/>
              </a:solidFill>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B489546C-0995-458E-99CE-EB312A50FE05}"/>
              </a:ext>
            </a:extLst>
          </p:cNvPr>
          <p:cNvSpPr/>
          <p:nvPr/>
        </p:nvSpPr>
        <p:spPr>
          <a:xfrm>
            <a:off x="38832" y="3989431"/>
            <a:ext cx="1472431" cy="646113"/>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将网络层与运输层粘合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dissolv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dissolve">
                                      <p:cBhvr>
                                        <p:cTn id="17" dur="500"/>
                                        <p:tgtEl>
                                          <p:spTgt spid="16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dissolve">
                                      <p:cBhvr>
                                        <p:cTn id="30" dur="500"/>
                                        <p:tgtEl>
                                          <p:spTgt spid="16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dissolve">
                                      <p:cBhvr>
                                        <p:cTn id="35" dur="500"/>
                                        <p:tgtEl>
                                          <p:spTgt spid="17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9"/>
                                        </p:tgtEl>
                                        <p:attrNameLst>
                                          <p:attrName>style.visibility</p:attrName>
                                        </p:attrNameLst>
                                      </p:cBhvr>
                                      <p:to>
                                        <p:strVal val="visible"/>
                                      </p:to>
                                    </p:set>
                                    <p:animEffect transition="in" filter="dissolve">
                                      <p:cBhvr>
                                        <p:cTn id="40" dur="500"/>
                                        <p:tgtEl>
                                          <p:spTgt spid="15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dissolve">
                                      <p:cBhvr>
                                        <p:cTn id="45" dur="500"/>
                                        <p:tgtEl>
                                          <p:spTgt spid="16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dissolv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dissolve">
                                      <p:cBhvr>
                                        <p:cTn id="55" dur="500"/>
                                        <p:tgtEl>
                                          <p:spTgt spid="66"/>
                                        </p:tgtEl>
                                      </p:cBhvr>
                                    </p:animEffect>
                                  </p:childTnLst>
                                </p:cTn>
                              </p:par>
                              <p:par>
                                <p:cTn id="56" presetID="9" presetClass="entr" presetSubtype="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dissolve">
                                      <p:cBhvr>
                                        <p:cTn id="58" dur="500"/>
                                        <p:tgtEl>
                                          <p:spTgt spid="6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dissolve">
                                      <p:cBhvr>
                                        <p:cTn id="68" dur="500"/>
                                        <p:tgtEl>
                                          <p:spTgt spid="6"/>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48</a:t>
            </a:fld>
            <a:endParaRPr lang="en-US" dirty="0"/>
          </a:p>
        </p:txBody>
      </p:sp>
      <p:graphicFrame>
        <p:nvGraphicFramePr>
          <p:cNvPr id="7" name="表格 6"/>
          <p:cNvGraphicFramePr/>
          <p:nvPr>
            <p:custDataLst>
              <p:tags r:id="rId1"/>
            </p:custDataLst>
            <p:extLst>
              <p:ext uri="{D42A27DB-BD31-4B8C-83A1-F6EECF244321}">
                <p14:modId xmlns:p14="http://schemas.microsoft.com/office/powerpoint/2010/main" val="3850348411"/>
              </p:ext>
            </p:extLst>
          </p:nvPr>
        </p:nvGraphicFramePr>
        <p:xfrm>
          <a:off x="325417" y="49786"/>
          <a:ext cx="11541165" cy="6690360"/>
        </p:xfrm>
        <a:graphic>
          <a:graphicData uri="http://schemas.openxmlformats.org/drawingml/2006/table">
            <a:tbl>
              <a:tblPr firstRow="1" bandRow="1">
                <a:tableStyleId>{1FECB4D8-DB02-4DC6-A0A2-4F2EBAE1DC90}</a:tableStyleId>
              </a:tblPr>
              <a:tblGrid>
                <a:gridCol w="3211830">
                  <a:extLst>
                    <a:ext uri="{9D8B030D-6E8A-4147-A177-3AD203B41FA5}">
                      <a16:colId xmlns:a16="http://schemas.microsoft.com/office/drawing/2014/main" val="20000"/>
                    </a:ext>
                  </a:extLst>
                </a:gridCol>
                <a:gridCol w="1022350">
                  <a:extLst>
                    <a:ext uri="{9D8B030D-6E8A-4147-A177-3AD203B41FA5}">
                      <a16:colId xmlns:a16="http://schemas.microsoft.com/office/drawing/2014/main" val="20001"/>
                    </a:ext>
                  </a:extLst>
                </a:gridCol>
                <a:gridCol w="7306985">
                  <a:extLst>
                    <a:ext uri="{9D8B030D-6E8A-4147-A177-3AD203B41FA5}">
                      <a16:colId xmlns:a16="http://schemas.microsoft.com/office/drawing/2014/main" val="20002"/>
                    </a:ext>
                  </a:extLst>
                </a:gridCol>
              </a:tblGrid>
              <a:tr h="0">
                <a:tc>
                  <a:txBody>
                    <a:bodyPr/>
                    <a:lstStyle/>
                    <a:p>
                      <a:pPr algn="l">
                        <a:buClrTx/>
                        <a:buSzTx/>
                        <a:buFontTx/>
                        <a:buNone/>
                      </a:pPr>
                      <a:r>
                        <a:rPr lang="zh-CN" altLang="en-US" dirty="0">
                          <a:solidFill>
                            <a:schemeClr val="tx1"/>
                          </a:solidFill>
                        </a:rPr>
                        <a:t>版本号</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a:solidFill>
                            <a:schemeClr val="tx1"/>
                          </a:solidFill>
                        </a:rPr>
                        <a:t>4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dirty="0">
                          <a:solidFill>
                            <a:schemeClr val="tx1"/>
                          </a:solidFill>
                        </a:rPr>
                        <a:t>规定了数据报的</a:t>
                      </a:r>
                      <a:r>
                        <a:rPr lang="en-US" altLang="zh-CN" dirty="0">
                          <a:solidFill>
                            <a:schemeClr val="tx1"/>
                          </a:solidFill>
                        </a:rPr>
                        <a:t>IP</a:t>
                      </a:r>
                      <a:r>
                        <a:rPr lang="zh-CN" altLang="en-US" dirty="0">
                          <a:solidFill>
                            <a:schemeClr val="tx1"/>
                          </a:solidFill>
                        </a:rPr>
                        <a:t>协议版本：IPv4 ==&gt; 4 IPv6==&gt;6</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lgn="l">
                        <a:buClrTx/>
                        <a:buSzTx/>
                        <a:buFontTx/>
                        <a:buNone/>
                      </a:pPr>
                      <a:r>
                        <a:rPr lang="zh-CN" altLang="en-US" b="1" dirty="0">
                          <a:solidFill>
                            <a:schemeClr val="tx1"/>
                          </a:solidFill>
                        </a:rPr>
                        <a:t>首部长度</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b="1">
                          <a:solidFill>
                            <a:schemeClr val="tx1"/>
                          </a:solidFill>
                        </a:rPr>
                        <a:t>4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b="1" dirty="0">
                          <a:solidFill>
                            <a:schemeClr val="tx1"/>
                          </a:solidFill>
                        </a:rPr>
                        <a:t>variable/ typical IP datagram has a </a:t>
                      </a:r>
                      <a:r>
                        <a:rPr lang="zh-CN" altLang="en-US" b="1" dirty="0">
                          <a:solidFill>
                            <a:srgbClr val="C00000"/>
                          </a:solidFill>
                        </a:rPr>
                        <a:t>20-byte </a:t>
                      </a:r>
                      <a:r>
                        <a:rPr lang="zh-CN" altLang="en-US" b="1" dirty="0">
                          <a:solidFill>
                            <a:schemeClr val="tx1"/>
                          </a:solidFill>
                        </a:rPr>
                        <a:t>header [IPv4]</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lgn="l">
                        <a:buClrTx/>
                        <a:buSzTx/>
                        <a:buFontTx/>
                        <a:buNone/>
                      </a:pPr>
                      <a:r>
                        <a:rPr lang="zh-CN" altLang="en-US" b="1" dirty="0">
                          <a:solidFill>
                            <a:schemeClr val="tx1"/>
                          </a:solidFill>
                        </a:rPr>
                        <a:t>服务类型</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8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dirty="0">
                          <a:solidFill>
                            <a:schemeClr val="tx1"/>
                          </a:solidFill>
                        </a:rPr>
                        <a:t>distinguish different types of IP datagrams (0:5)</a:t>
                      </a:r>
                    </a:p>
                    <a:p>
                      <a:pPr algn="l">
                        <a:buClrTx/>
                        <a:buSzTx/>
                        <a:buFontTx/>
                        <a:buNone/>
                      </a:pPr>
                      <a:r>
                        <a:rPr lang="en-US" altLang="zh-CN" b="1" dirty="0">
                          <a:solidFill>
                            <a:schemeClr val="tx1"/>
                          </a:solidFill>
                        </a:rPr>
                        <a:t>two of the TOS bits are used for ECN (7:8)</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381000">
                <a:tc>
                  <a:txBody>
                    <a:bodyPr/>
                    <a:lstStyle/>
                    <a:p>
                      <a:pPr algn="l">
                        <a:buClrTx/>
                        <a:buSzTx/>
                        <a:buFontTx/>
                        <a:buNone/>
                      </a:pPr>
                      <a:r>
                        <a:rPr lang="zh-CN" altLang="en-US" b="1" dirty="0">
                          <a:solidFill>
                            <a:schemeClr val="tx1"/>
                          </a:solidFill>
                        </a:rPr>
                        <a:t>数据报长度</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16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dirty="0">
                          <a:solidFill>
                            <a:schemeClr val="tx1"/>
                          </a:solidFill>
                        </a:rPr>
                        <a:t>IP</a:t>
                      </a:r>
                      <a:r>
                        <a:rPr lang="zh-CN" altLang="en-US" b="1" dirty="0">
                          <a:solidFill>
                            <a:schemeClr val="tx1"/>
                          </a:solidFill>
                        </a:rPr>
                        <a:t>数据报的总长度（首部加上数据），以字节计</a:t>
                      </a:r>
                    </a:p>
                    <a:p>
                      <a:pPr algn="l">
                        <a:buClrTx/>
                        <a:buSzTx/>
                        <a:buFontTx/>
                        <a:buNone/>
                      </a:pPr>
                      <a:r>
                        <a:rPr lang="zh-CN" altLang="en-US" b="1" dirty="0">
                          <a:solidFill>
                            <a:schemeClr val="tx1"/>
                          </a:solidFill>
                        </a:rPr>
                        <a:t>maximum size</a:t>
                      </a:r>
                      <a:r>
                        <a:rPr lang="en-US" altLang="zh-CN" b="1" dirty="0">
                          <a:solidFill>
                            <a:schemeClr val="tx1"/>
                          </a:solidFill>
                        </a:rPr>
                        <a:t>: 65,535 bytes/ in common &lt;= 1,500 bytes</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r h="381000">
                <a:tc>
                  <a:txBody>
                    <a:bodyPr/>
                    <a:lstStyle/>
                    <a:p>
                      <a:pPr algn="l">
                        <a:buClrTx/>
                        <a:buSzTx/>
                        <a:buFontTx/>
                        <a:buNone/>
                      </a:pPr>
                      <a:r>
                        <a:rPr lang="zh-CN" altLang="en-US" b="1" dirty="0">
                          <a:solidFill>
                            <a:srgbClr val="010F90"/>
                          </a:solidFill>
                        </a:rPr>
                        <a:t>Identifier 标识</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16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rowSpan="3">
                  <a:txBody>
                    <a:bodyPr/>
                    <a:lstStyle/>
                    <a:p>
                      <a:pPr algn="l">
                        <a:buClrTx/>
                        <a:buSzTx/>
                        <a:buFontTx/>
                        <a:buNone/>
                      </a:pPr>
                      <a:r>
                        <a:rPr lang="zh-CN" altLang="en-US" b="1" dirty="0">
                          <a:solidFill>
                            <a:schemeClr val="tx1"/>
                          </a:solidFill>
                        </a:rPr>
                        <a:t>IP分片 </a:t>
                      </a:r>
                      <a:r>
                        <a:rPr lang="en-US" altLang="zh-CN" b="1" dirty="0">
                          <a:solidFill>
                            <a:schemeClr val="tx1"/>
                          </a:solidFill>
                        </a:rPr>
                        <a:t>[not included in IPv6]</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4"/>
                  </a:ext>
                </a:extLst>
              </a:tr>
              <a:tr h="381000">
                <a:tc>
                  <a:txBody>
                    <a:bodyPr/>
                    <a:lstStyle/>
                    <a:p>
                      <a:pPr algn="l">
                        <a:buClrTx/>
                        <a:buSzTx/>
                        <a:buFontTx/>
                        <a:buNone/>
                      </a:pPr>
                      <a:r>
                        <a:rPr lang="en-US" altLang="zh-CN" b="1" dirty="0">
                          <a:solidFill>
                            <a:srgbClr val="010F90"/>
                          </a:solidFill>
                        </a:rPr>
                        <a:t>F</a:t>
                      </a:r>
                      <a:r>
                        <a:rPr lang="zh-CN" altLang="en-US" b="1" dirty="0">
                          <a:solidFill>
                            <a:srgbClr val="010F90"/>
                          </a:solidFill>
                        </a:rPr>
                        <a:t>lags 标志</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3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xBody>
                    <a:bodyPr/>
                    <a:lstStyle/>
                    <a:p>
                      <a:endParaRPr lang="zh-CN"/>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5"/>
                  </a:ext>
                </a:extLst>
              </a:tr>
              <a:tr h="381000">
                <a:tc>
                  <a:txBody>
                    <a:bodyPr/>
                    <a:lstStyle/>
                    <a:p>
                      <a:pPr algn="l">
                        <a:buClrTx/>
                        <a:buSzTx/>
                        <a:buFontTx/>
                        <a:buNone/>
                      </a:pPr>
                      <a:r>
                        <a:rPr lang="zh-CN" altLang="en-US" b="1" dirty="0">
                          <a:solidFill>
                            <a:srgbClr val="010F90"/>
                          </a:solidFill>
                        </a:rPr>
                        <a:t>fragmentation offset片好偏移</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13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vMerge="1">
                  <a:txBody>
                    <a:bodyPr/>
                    <a:lstStyle/>
                    <a:p>
                      <a:endParaRPr lang="zh-CN"/>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6"/>
                  </a:ext>
                </a:extLst>
              </a:tr>
              <a:tr h="381000">
                <a:tc>
                  <a:txBody>
                    <a:bodyPr/>
                    <a:lstStyle/>
                    <a:p>
                      <a:pPr algn="l">
                        <a:buClrTx/>
                        <a:buSzTx/>
                        <a:buFontTx/>
                        <a:buNone/>
                      </a:pPr>
                      <a:r>
                        <a:rPr lang="zh-CN" altLang="en-US" b="1" dirty="0">
                          <a:solidFill>
                            <a:schemeClr val="tx1"/>
                          </a:solidFill>
                        </a:rPr>
                        <a:t>Time-to-live，</a:t>
                      </a:r>
                      <a:r>
                        <a:rPr lang="en-US" altLang="zh-CN" b="1" dirty="0">
                          <a:solidFill>
                            <a:schemeClr val="tx1"/>
                          </a:solidFill>
                        </a:rPr>
                        <a:t>TTL</a:t>
                      </a:r>
                      <a:r>
                        <a:rPr lang="zh-CN" altLang="en-US" b="1" dirty="0">
                          <a:solidFill>
                            <a:schemeClr val="tx1"/>
                          </a:solidFill>
                        </a:rPr>
                        <a:t>寿命</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8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b="1" dirty="0">
                          <a:solidFill>
                            <a:schemeClr val="tx1"/>
                          </a:solidFill>
                        </a:rPr>
                        <a:t>确保数据报不会永远在网络中循环：</a:t>
                      </a:r>
                      <a:r>
                        <a:rPr lang="en-US" altLang="zh-CN" b="1" dirty="0">
                          <a:solidFill>
                            <a:schemeClr val="tx1"/>
                          </a:solidFill>
                        </a:rPr>
                        <a:t>-1  after a router/ 0 ==&gt; drop</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7"/>
                  </a:ext>
                </a:extLst>
              </a:tr>
              <a:tr h="381000">
                <a:tc>
                  <a:txBody>
                    <a:bodyPr/>
                    <a:lstStyle/>
                    <a:p>
                      <a:pPr algn="l">
                        <a:buClrTx/>
                        <a:buSzTx/>
                        <a:buFontTx/>
                        <a:buNone/>
                      </a:pPr>
                      <a:r>
                        <a:rPr lang="zh-CN" altLang="en-US" b="1" dirty="0">
                          <a:solidFill>
                            <a:schemeClr val="tx1"/>
                          </a:solidFill>
                        </a:rPr>
                        <a:t>协议</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8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b="1" dirty="0">
                          <a:solidFill>
                            <a:schemeClr val="tx1"/>
                          </a:solidFill>
                        </a:rPr>
                        <a:t>transport-layer protocol</a:t>
                      </a:r>
                      <a:r>
                        <a:rPr lang="en-US" altLang="zh-CN" b="1" dirty="0">
                          <a:solidFill>
                            <a:schemeClr val="tx1"/>
                          </a:solidFill>
                        </a:rPr>
                        <a:t> 6==&gt;TCP/ 17==&gt;UDP</a:t>
                      </a:r>
                    </a:p>
                    <a:p>
                      <a:pPr algn="l">
                        <a:buClrTx/>
                        <a:buSzTx/>
                        <a:buFontTx/>
                        <a:buNone/>
                      </a:pPr>
                      <a:r>
                        <a:rPr lang="zh-CN" altLang="en-US" b="1" dirty="0">
                          <a:solidFill>
                            <a:schemeClr val="tx1"/>
                          </a:solidFill>
                        </a:rPr>
                        <a:t>类似端口号，将运输层和应用层绑定</a:t>
                      </a:r>
                      <a:endParaRPr lang="en-US" altLang="zh-CN" b="1" dirty="0">
                        <a:solidFill>
                          <a:schemeClr val="tx1"/>
                        </a:solidFill>
                      </a:endParaRP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8"/>
                  </a:ext>
                </a:extLst>
              </a:tr>
              <a:tr h="0">
                <a:tc>
                  <a:txBody>
                    <a:bodyPr/>
                    <a:lstStyle/>
                    <a:p>
                      <a:pPr algn="l">
                        <a:buClrTx/>
                        <a:buSzTx/>
                        <a:buFontTx/>
                        <a:buNone/>
                      </a:pPr>
                      <a:r>
                        <a:rPr lang="zh-CN" altLang="en-US" b="1" dirty="0">
                          <a:solidFill>
                            <a:srgbClr val="010F90"/>
                          </a:solidFill>
                        </a:rPr>
                        <a:t>首部检验和</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dirty="0">
                          <a:solidFill>
                            <a:schemeClr val="tx1"/>
                          </a:solidFill>
                        </a:rPr>
                        <a:t>16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b="1" dirty="0">
                          <a:solidFill>
                            <a:schemeClr val="tx1"/>
                          </a:solidFill>
                        </a:rPr>
                        <a:t>检测</a:t>
                      </a:r>
                      <a:r>
                        <a:rPr lang="en-US" altLang="zh-CN" b="1" dirty="0">
                          <a:solidFill>
                            <a:schemeClr val="tx1"/>
                          </a:solidFill>
                        </a:rPr>
                        <a:t>IP</a:t>
                      </a:r>
                      <a:r>
                        <a:rPr lang="zh-CN" altLang="en-US" b="1" dirty="0">
                          <a:solidFill>
                            <a:schemeClr val="tx1"/>
                          </a:solidFill>
                        </a:rPr>
                        <a:t>数据报中首部的比特错误</a:t>
                      </a:r>
                      <a:endParaRPr lang="en-US" altLang="zh-CN" b="1" dirty="0">
                        <a:solidFill>
                          <a:schemeClr val="tx1"/>
                        </a:solidFill>
                      </a:endParaRPr>
                    </a:p>
                    <a:p>
                      <a:pPr algn="l">
                        <a:buClrTx/>
                        <a:buSzTx/>
                        <a:buFontTx/>
                        <a:buNone/>
                      </a:pPr>
                      <a:r>
                        <a:rPr lang="zh-CN" altLang="en-US" b="1" dirty="0">
                          <a:solidFill>
                            <a:schemeClr val="tx1"/>
                          </a:solidFill>
                        </a:rPr>
                        <a:t>每台路由器上必须重新计算检验和并再次存放到原处，因为</a:t>
                      </a:r>
                      <a:r>
                        <a:rPr lang="en-US" altLang="zh-CN" b="1" dirty="0">
                          <a:solidFill>
                            <a:schemeClr val="tx1"/>
                          </a:solidFill>
                        </a:rPr>
                        <a:t>TTL</a:t>
                      </a:r>
                      <a:r>
                        <a:rPr lang="zh-CN" altLang="en-US" b="1" dirty="0">
                          <a:solidFill>
                            <a:schemeClr val="tx1"/>
                          </a:solidFill>
                        </a:rPr>
                        <a:t>字段以及可能的选项字段会改变。</a:t>
                      </a:r>
                      <a:endParaRPr lang="en-US" altLang="zh-CN" b="1" dirty="0">
                        <a:solidFill>
                          <a:schemeClr val="tx1"/>
                        </a:solidFill>
                      </a:endParaRPr>
                    </a:p>
                    <a:p>
                      <a:pPr algn="l">
                        <a:buClrTx/>
                        <a:buSzTx/>
                        <a:buFontTx/>
                        <a:buNone/>
                      </a:pPr>
                      <a:r>
                        <a:rPr lang="en-US" altLang="zh-CN" b="1" dirty="0">
                          <a:solidFill>
                            <a:schemeClr val="tx1"/>
                          </a:solidFill>
                        </a:rPr>
                        <a:t>Q</a:t>
                      </a:r>
                      <a:r>
                        <a:rPr lang="zh-CN" altLang="en-US" b="1" dirty="0">
                          <a:solidFill>
                            <a:schemeClr val="tx1"/>
                          </a:solidFill>
                        </a:rPr>
                        <a:t>：</a:t>
                      </a:r>
                      <a:r>
                        <a:rPr lang="en-US" altLang="zh-CN" b="1" dirty="0">
                          <a:solidFill>
                            <a:schemeClr val="tx1"/>
                          </a:solidFill>
                        </a:rPr>
                        <a:t>TCP/UDP</a:t>
                      </a:r>
                      <a:r>
                        <a:rPr lang="zh-CN" altLang="en-US" b="1" dirty="0">
                          <a:solidFill>
                            <a:schemeClr val="tx1"/>
                          </a:solidFill>
                        </a:rPr>
                        <a:t>为什么在运输层与网络层都执行差错检测？</a:t>
                      </a:r>
                      <a:endParaRPr lang="en-US" altLang="zh-CN" b="1" dirty="0">
                        <a:solidFill>
                          <a:schemeClr val="tx1"/>
                        </a:solidFill>
                      </a:endParaRPr>
                    </a:p>
                    <a:p>
                      <a:pPr algn="l">
                        <a:buClrTx/>
                        <a:buSzTx/>
                        <a:buFontTx/>
                        <a:buNone/>
                      </a:pPr>
                      <a:r>
                        <a:rPr lang="en-US" altLang="zh-CN" b="1" dirty="0">
                          <a:solidFill>
                            <a:schemeClr val="tx1"/>
                          </a:solidFill>
                        </a:rPr>
                        <a:t>1</a:t>
                      </a:r>
                      <a:r>
                        <a:rPr lang="zh-CN" altLang="en-US" b="1" dirty="0">
                          <a:solidFill>
                            <a:schemeClr val="tx1"/>
                          </a:solidFill>
                        </a:rPr>
                        <a:t>）</a:t>
                      </a:r>
                      <a:r>
                        <a:rPr lang="en-US" altLang="zh-CN" b="1" dirty="0">
                          <a:solidFill>
                            <a:schemeClr val="tx1"/>
                          </a:solidFill>
                        </a:rPr>
                        <a:t>IP</a:t>
                      </a:r>
                      <a:r>
                        <a:rPr lang="zh-CN" altLang="en-US" b="1" dirty="0">
                          <a:solidFill>
                            <a:schemeClr val="tx1"/>
                          </a:solidFill>
                        </a:rPr>
                        <a:t>层只对</a:t>
                      </a:r>
                      <a:r>
                        <a:rPr lang="en-US" altLang="zh-CN" b="1" dirty="0">
                          <a:solidFill>
                            <a:schemeClr val="tx1"/>
                          </a:solidFill>
                        </a:rPr>
                        <a:t>IP</a:t>
                      </a:r>
                      <a:r>
                        <a:rPr lang="zh-CN" altLang="en-US" b="1" dirty="0">
                          <a:solidFill>
                            <a:schemeClr val="tx1"/>
                          </a:solidFill>
                        </a:rPr>
                        <a:t>首部计算了检验和，</a:t>
                      </a:r>
                      <a:r>
                        <a:rPr lang="en-US" altLang="zh-CN" b="1" dirty="0">
                          <a:solidFill>
                            <a:schemeClr val="tx1"/>
                          </a:solidFill>
                        </a:rPr>
                        <a:t>TCP/UDP</a:t>
                      </a:r>
                      <a:r>
                        <a:rPr lang="zh-CN" altLang="en-US" b="1" dirty="0">
                          <a:solidFill>
                            <a:schemeClr val="tx1"/>
                          </a:solidFill>
                        </a:rPr>
                        <a:t>检验和是对整个</a:t>
                      </a:r>
                      <a:r>
                        <a:rPr lang="en-US" altLang="zh-CN" b="1" dirty="0">
                          <a:solidFill>
                            <a:schemeClr val="tx1"/>
                          </a:solidFill>
                        </a:rPr>
                        <a:t>TCP/UDP</a:t>
                      </a:r>
                      <a:r>
                        <a:rPr lang="zh-CN" altLang="en-US" b="1" dirty="0">
                          <a:solidFill>
                            <a:schemeClr val="tx1"/>
                          </a:solidFill>
                        </a:rPr>
                        <a:t>报文段进行的；</a:t>
                      </a:r>
                      <a:r>
                        <a:rPr lang="en-US" altLang="zh-CN" b="1" dirty="0">
                          <a:solidFill>
                            <a:schemeClr val="tx1"/>
                          </a:solidFill>
                        </a:rPr>
                        <a:t>2</a:t>
                      </a:r>
                      <a:r>
                        <a:rPr lang="zh-CN" altLang="en-US" b="1" dirty="0">
                          <a:solidFill>
                            <a:schemeClr val="tx1"/>
                          </a:solidFill>
                        </a:rPr>
                        <a:t>）</a:t>
                      </a:r>
                      <a:r>
                        <a:rPr lang="en-US" altLang="zh-CN" b="1" dirty="0">
                          <a:solidFill>
                            <a:schemeClr val="tx1"/>
                          </a:solidFill>
                        </a:rPr>
                        <a:t>TCP/UDP</a:t>
                      </a:r>
                      <a:r>
                        <a:rPr lang="zh-CN" altLang="en-US" b="1" dirty="0">
                          <a:solidFill>
                            <a:schemeClr val="tx1"/>
                          </a:solidFill>
                        </a:rPr>
                        <a:t>与</a:t>
                      </a:r>
                      <a:r>
                        <a:rPr lang="en-US" altLang="zh-CN" b="1" dirty="0">
                          <a:solidFill>
                            <a:schemeClr val="tx1"/>
                          </a:solidFill>
                        </a:rPr>
                        <a:t>IP</a:t>
                      </a:r>
                      <a:r>
                        <a:rPr lang="zh-CN" altLang="en-US" b="1" dirty="0">
                          <a:solidFill>
                            <a:schemeClr val="tx1"/>
                          </a:solidFill>
                        </a:rPr>
                        <a:t>不一定属于同一个协议栈</a:t>
                      </a:r>
                      <a:endParaRPr lang="en-US" altLang="zh-CN" b="1" dirty="0">
                        <a:solidFill>
                          <a:schemeClr val="tx1"/>
                        </a:solidFill>
                      </a:endParaRP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9"/>
                  </a:ext>
                </a:extLst>
              </a:tr>
              <a:tr h="381000">
                <a:tc>
                  <a:txBody>
                    <a:bodyPr/>
                    <a:lstStyle/>
                    <a:p>
                      <a:pPr algn="l">
                        <a:buClrTx/>
                        <a:buSzTx/>
                        <a:buFontTx/>
                        <a:buNone/>
                      </a:pPr>
                      <a:r>
                        <a:rPr lang="zh-CN" altLang="en-US" b="1" dirty="0">
                          <a:solidFill>
                            <a:schemeClr val="tx1"/>
                          </a:solidFill>
                        </a:rPr>
                        <a:t>源</a:t>
                      </a:r>
                      <a:r>
                        <a:rPr lang="en-US" altLang="zh-CN" b="1" dirty="0">
                          <a:solidFill>
                            <a:schemeClr val="tx1"/>
                          </a:solidFill>
                        </a:rPr>
                        <a:t>IP</a:t>
                      </a:r>
                      <a:r>
                        <a:rPr lang="zh-CN" altLang="en-US" b="1" dirty="0">
                          <a:solidFill>
                            <a:schemeClr val="tx1"/>
                          </a:solidFill>
                        </a:rPr>
                        <a:t>地址</a:t>
                      </a:r>
                      <a:r>
                        <a:rPr lang="en-US" altLang="zh-CN" b="1" dirty="0">
                          <a:solidFill>
                            <a:schemeClr val="tx1"/>
                          </a:solidFill>
                        </a:rPr>
                        <a:t> </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32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endParaRPr lang="zh-CN" altLang="en-US" b="1" dirty="0">
                        <a:solidFill>
                          <a:schemeClr val="tx1"/>
                        </a:solidFill>
                      </a:endParaRP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10"/>
                  </a:ext>
                </a:extLst>
              </a:tr>
              <a:tr h="381000">
                <a:tc>
                  <a:txBody>
                    <a:bodyPr/>
                    <a:lstStyle/>
                    <a:p>
                      <a:pPr algn="l">
                        <a:buClrTx/>
                        <a:buSzTx/>
                        <a:buFontTx/>
                        <a:buNone/>
                      </a:pPr>
                      <a:r>
                        <a:rPr lang="zh-CN" altLang="en-US" sz="1800" b="1" dirty="0">
                          <a:solidFill>
                            <a:schemeClr val="tx1"/>
                          </a:solidFill>
                          <a:sym typeface="+mn-ea"/>
                        </a:rPr>
                        <a:t>目的</a:t>
                      </a:r>
                      <a:r>
                        <a:rPr lang="en-US" altLang="zh-CN" sz="1800" b="1" dirty="0">
                          <a:solidFill>
                            <a:schemeClr val="tx1"/>
                          </a:solidFill>
                          <a:sym typeface="+mn-ea"/>
                        </a:rPr>
                        <a:t>IP</a:t>
                      </a:r>
                      <a:r>
                        <a:rPr lang="zh-CN" altLang="en-US" sz="1800" b="1" dirty="0">
                          <a:solidFill>
                            <a:schemeClr val="tx1"/>
                          </a:solidFill>
                          <a:sym typeface="+mn-ea"/>
                        </a:rPr>
                        <a:t>地址</a:t>
                      </a:r>
                      <a:endParaRPr lang="zh-CN" altLang="en-US" b="1" dirty="0">
                        <a:solidFill>
                          <a:schemeClr val="tx1"/>
                        </a:solidFill>
                      </a:endParaRP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32 bits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endParaRPr lang="zh-CN" altLang="en-US" b="1" dirty="0">
                        <a:solidFill>
                          <a:schemeClr val="tx1"/>
                        </a:solidFill>
                      </a:endParaRP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zh-CN" dirty="0">
                <a:latin typeface="Times New Roman" panose="02020603050405020304" pitchFamily="18" charset="0"/>
                <a:ea typeface="+mn-ea"/>
                <a:cs typeface="Times New Roman" panose="02020603050405020304" pitchFamily="18" charset="0"/>
                <a:sym typeface="+mn-ea"/>
              </a:rPr>
              <a:t>IPv4</a:t>
            </a:r>
            <a:r>
              <a:rPr lang="zh-CN" altLang="en-US" dirty="0">
                <a:latin typeface="Times New Roman" panose="02020603050405020304" pitchFamily="18" charset="0"/>
                <a:ea typeface="+mn-ea"/>
                <a:cs typeface="Times New Roman" panose="02020603050405020304" pitchFamily="18" charset="0"/>
                <a:sym typeface="+mn-ea"/>
              </a:rPr>
              <a:t>数据报分片与重组</a:t>
            </a:r>
            <a:endParaRPr lang="en-US" dirty="0">
              <a:latin typeface="Times New Roman" panose="02020603050405020304" pitchFamily="18" charset="0"/>
              <a:ea typeface="+mn-ea"/>
              <a:cs typeface="Times New Roman" panose="02020603050405020304" pitchFamily="18" charset="0"/>
            </a:endParaRPr>
          </a:p>
        </p:txBody>
      </p:sp>
      <p:sp>
        <p:nvSpPr>
          <p:cNvPr id="71"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49</a:t>
            </a:fld>
            <a:endParaRPr lang="en-US" dirty="0"/>
          </a:p>
        </p:txBody>
      </p:sp>
      <p:sp>
        <p:nvSpPr>
          <p:cNvPr id="77826" name="Rectangle 3"/>
          <p:cNvSpPr>
            <a:spLocks noGrp="1"/>
          </p:cNvSpPr>
          <p:nvPr>
            <p:ph sz="half" idx="1"/>
          </p:nvPr>
        </p:nvSpPr>
        <p:spPr>
          <a:xfrm>
            <a:off x="802640" y="2134399"/>
            <a:ext cx="6057265" cy="5093970"/>
          </a:xfrm>
        </p:spPr>
        <p:txBody>
          <a:bodyPr vert="horz" wrap="square" lIns="91440" tIns="45720" rIns="91440" bIns="45720" anchor="t" anchorCtr="0">
            <a:normAutofit/>
          </a:bodyPr>
          <a:lstStyle/>
          <a:p>
            <a:pPr>
              <a:buClr>
                <a:srgbClr val="000099"/>
              </a:buClr>
              <a:buSzPct val="100000"/>
              <a:buFont typeface="Wingdings" panose="05000000000000000000" pitchFamily="2" charset="2"/>
            </a:pPr>
            <a:r>
              <a:rPr lang="zh-CN" altLang="en-US" dirty="0">
                <a:latin typeface="Times New Roman" panose="02020603050405020304" pitchFamily="18" charset="0"/>
                <a:cs typeface="Times New Roman" panose="02020603050405020304" pitchFamily="18" charset="0"/>
              </a:rPr>
              <a:t>一个链路层能承载的最大数据报量叫做最大传输单元</a:t>
            </a:r>
            <a:r>
              <a:rPr lang="en-US" altLang="zh-CN" dirty="0">
                <a:latin typeface="Times New Roman" panose="02020603050405020304" pitchFamily="18" charset="0"/>
                <a:cs typeface="Times New Roman" panose="02020603050405020304" pitchFamily="18" charset="0"/>
              </a:rPr>
              <a:t>MTU</a:t>
            </a:r>
          </a:p>
          <a:p>
            <a:pPr lvl="1">
              <a:buClr>
                <a:srgbClr val="000099"/>
              </a:buClr>
              <a:buSzTx/>
            </a:pPr>
            <a:r>
              <a:rPr lang="zh-CN" altLang="en-US" sz="2800" b="1" dirty="0">
                <a:solidFill>
                  <a:srgbClr val="010F90"/>
                </a:solidFill>
                <a:latin typeface="Times New Roman" panose="02020603050405020304" pitchFamily="18" charset="0"/>
                <a:cs typeface="Times New Roman" panose="02020603050405020304" pitchFamily="18" charset="0"/>
              </a:rPr>
              <a:t>不同类型的链路层协议，不同</a:t>
            </a:r>
            <a:r>
              <a:rPr lang="en-US" altLang="zh-CN" sz="2800" dirty="0">
                <a:latin typeface="Times New Roman" panose="02020603050405020304" pitchFamily="18" charset="0"/>
                <a:cs typeface="Times New Roman" panose="02020603050405020304" pitchFamily="18" charset="0"/>
              </a:rPr>
              <a:t>MTU</a:t>
            </a:r>
          </a:p>
          <a:p>
            <a:pPr lvl="1">
              <a:buClr>
                <a:srgbClr val="000099"/>
              </a:buClr>
              <a:buSzTx/>
            </a:pPr>
            <a:endParaRPr lang="en-US" altLang="zh-CN" sz="2800" dirty="0">
              <a:latin typeface="Times New Roman" panose="02020603050405020304" pitchFamily="18" charset="0"/>
              <a:cs typeface="Times New Roman" panose="02020603050405020304" pitchFamily="18" charset="0"/>
            </a:endParaRPr>
          </a:p>
          <a:p>
            <a:pPr>
              <a:buClr>
                <a:srgbClr val="000099"/>
              </a:buClr>
              <a:buSzPct val="100000"/>
              <a:buFont typeface="Wingdings" panose="05000000000000000000" pitchFamily="2" charset="2"/>
            </a:pPr>
            <a:r>
              <a:rPr lang="zh-CN" altLang="en-US" dirty="0">
                <a:latin typeface="Times New Roman" panose="02020603050405020304" pitchFamily="18" charset="0"/>
                <a:cs typeface="Times New Roman" panose="02020603050405020304" pitchFamily="18" charset="0"/>
              </a:rPr>
              <a:t>将较大的</a:t>
            </a:r>
            <a:r>
              <a:rPr lang="en-US" altLang="zh-CN" dirty="0">
                <a:latin typeface="Times New Roman" panose="02020603050405020304" pitchFamily="18" charset="0"/>
                <a:cs typeface="Times New Roman" panose="02020603050405020304" pitchFamily="18" charset="0"/>
              </a:rPr>
              <a:t>IP</a:t>
            </a:r>
            <a:r>
              <a:rPr lang="zh-CN" altLang="en-US" dirty="0">
                <a:latin typeface="Times New Roman" panose="02020603050405020304" pitchFamily="18" charset="0"/>
                <a:cs typeface="Times New Roman" panose="02020603050405020304" pitchFamily="18" charset="0"/>
              </a:rPr>
              <a:t>数据报分成片</a:t>
            </a:r>
            <a:r>
              <a:rPr lang="en-US" altLang="zh-CN"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fragment)</a:t>
            </a:r>
          </a:p>
          <a:p>
            <a:pPr lvl="1">
              <a:buClr>
                <a:srgbClr val="000099"/>
              </a:buClr>
              <a:buSzTx/>
            </a:pPr>
            <a:r>
              <a:rPr lang="zh-CN" altLang="en-US" sz="2800" b="1" dirty="0">
                <a:solidFill>
                  <a:srgbClr val="010F90"/>
                </a:solidFill>
                <a:latin typeface="Times New Roman" panose="02020603050405020304" pitchFamily="18" charset="0"/>
                <a:cs typeface="Times New Roman" panose="02020603050405020304" pitchFamily="18" charset="0"/>
              </a:rPr>
              <a:t>一个数据报变成多个数据报</a:t>
            </a:r>
            <a:endParaRPr lang="en-US" altLang="zh-CN" sz="2800" dirty="0">
              <a:latin typeface="Times New Roman" panose="02020603050405020304" pitchFamily="18" charset="0"/>
              <a:cs typeface="Times New Roman" panose="02020603050405020304" pitchFamily="18" charset="0"/>
            </a:endParaRPr>
          </a:p>
          <a:p>
            <a:pPr lvl="1">
              <a:buClr>
                <a:srgbClr val="000099"/>
              </a:buClr>
              <a:buSzTx/>
            </a:pPr>
            <a:r>
              <a:rPr lang="zh-CN" altLang="en-US" sz="2800" dirty="0">
                <a:latin typeface="Times New Roman" panose="02020603050405020304" pitchFamily="18" charset="0"/>
                <a:cs typeface="Times New Roman" panose="02020603050405020304" pitchFamily="18" charset="0"/>
              </a:rPr>
              <a:t>在</a:t>
            </a:r>
            <a:r>
              <a:rPr lang="zh-CN" altLang="en-US" sz="2800" b="1" dirty="0">
                <a:solidFill>
                  <a:srgbClr val="C00000"/>
                </a:solidFill>
                <a:latin typeface="Times New Roman" panose="02020603050405020304" pitchFamily="18" charset="0"/>
                <a:cs typeface="Times New Roman" panose="02020603050405020304" pitchFamily="18" charset="0"/>
              </a:rPr>
              <a:t>目的地</a:t>
            </a:r>
            <a:r>
              <a:rPr lang="zh-CN" altLang="en-US" sz="2800" dirty="0">
                <a:latin typeface="Times New Roman" panose="02020603050405020304" pitchFamily="18" charset="0"/>
                <a:cs typeface="Times New Roman" panose="02020603050405020304" pitchFamily="18" charset="0"/>
              </a:rPr>
              <a:t>被</a:t>
            </a:r>
            <a:r>
              <a:rPr lang="zh-CN" altLang="en-US" sz="2800" b="1" u="sng" dirty="0">
                <a:latin typeface="Times New Roman" panose="02020603050405020304" pitchFamily="18" charset="0"/>
                <a:cs typeface="Times New Roman" panose="02020603050405020304" pitchFamily="18" charset="0"/>
              </a:rPr>
              <a:t>组装</a:t>
            </a:r>
            <a:endParaRPr lang="en-US" altLang="ja-JP" sz="2800" b="1" u="sng" dirty="0">
              <a:solidFill>
                <a:srgbClr val="C00000"/>
              </a:solidFill>
              <a:latin typeface="Times New Roman" panose="02020603050405020304" pitchFamily="18" charset="0"/>
              <a:cs typeface="Times New Roman" panose="02020603050405020304" pitchFamily="18" charset="0"/>
            </a:endParaRPr>
          </a:p>
          <a:p>
            <a:pPr lvl="1">
              <a:buClr>
                <a:srgbClr val="000099"/>
              </a:buClr>
              <a:buSzTx/>
            </a:pPr>
            <a:r>
              <a:rPr lang="en-US" altLang="zh-CN" sz="2800" dirty="0">
                <a:latin typeface="Times New Roman" panose="02020603050405020304" pitchFamily="18" charset="0"/>
                <a:cs typeface="Times New Roman" panose="02020603050405020304" pitchFamily="18" charset="0"/>
              </a:rPr>
              <a:t>IP</a:t>
            </a:r>
            <a:r>
              <a:rPr lang="zh-CN" altLang="en-US" sz="2800" dirty="0">
                <a:latin typeface="Times New Roman" panose="02020603050405020304" pitchFamily="18" charset="0"/>
                <a:cs typeface="Times New Roman" panose="02020603050405020304" pitchFamily="18" charset="0"/>
              </a:rPr>
              <a:t>的首部字段用于识别相关片</a:t>
            </a:r>
            <a:endParaRPr lang="en-US" altLang="zh-CN" sz="2800" dirty="0">
              <a:latin typeface="Times New Roman" panose="02020603050405020304" pitchFamily="18" charset="0"/>
              <a:cs typeface="Times New Roman" panose="02020603050405020304" pitchFamily="18" charset="0"/>
            </a:endParaRPr>
          </a:p>
        </p:txBody>
      </p:sp>
      <p:sp>
        <p:nvSpPr>
          <p:cNvPr id="77827" name="Freeform 4"/>
          <p:cNvSpPr/>
          <p:nvPr/>
        </p:nvSpPr>
        <p:spPr>
          <a:xfrm>
            <a:off x="7646035" y="1628775"/>
            <a:ext cx="2436813" cy="2255838"/>
          </a:xfrm>
          <a:custGeom>
            <a:avLst/>
            <a:gdLst>
              <a:gd name="txL" fmla="*/ 0 w 1292"/>
              <a:gd name="txT" fmla="*/ 0 h 1255"/>
              <a:gd name="txR" fmla="*/ 1292 w 1292"/>
              <a:gd name="txB" fmla="*/ 1255 h 125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alpha val="100000"/>
            </a:srgbClr>
          </a:solidFill>
          <a:ln w="9525">
            <a:noFill/>
          </a:ln>
        </p:spPr>
        <p:txBody>
          <a:bodyPr/>
          <a:lstStyle/>
          <a:p>
            <a:endParaRPr lang="zh-CN" altLang="en-US"/>
          </a:p>
        </p:txBody>
      </p:sp>
      <p:sp>
        <p:nvSpPr>
          <p:cNvPr id="77828" name="Freeform 5"/>
          <p:cNvSpPr/>
          <p:nvPr/>
        </p:nvSpPr>
        <p:spPr>
          <a:xfrm>
            <a:off x="7646035" y="4030663"/>
            <a:ext cx="1976438" cy="1987550"/>
          </a:xfrm>
          <a:custGeom>
            <a:avLst/>
            <a:gdLst>
              <a:gd name="txL" fmla="*/ 0 w 873"/>
              <a:gd name="txT" fmla="*/ 0 h 940"/>
              <a:gd name="txR" fmla="*/ 873 w 873"/>
              <a:gd name="txB" fmla="*/ 940 h 9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alpha val="100000"/>
            </a:srgbClr>
          </a:solidFill>
          <a:ln w="9525">
            <a:noFill/>
          </a:ln>
        </p:spPr>
        <p:txBody>
          <a:bodyPr/>
          <a:lstStyle/>
          <a:p>
            <a:endParaRPr lang="zh-CN" altLang="en-US"/>
          </a:p>
        </p:txBody>
      </p:sp>
      <p:sp>
        <p:nvSpPr>
          <p:cNvPr id="77829" name="Line 16"/>
          <p:cNvSpPr/>
          <p:nvPr/>
        </p:nvSpPr>
        <p:spPr>
          <a:xfrm flipV="1">
            <a:off x="7719060" y="2584450"/>
            <a:ext cx="127000" cy="3175"/>
          </a:xfrm>
          <a:prstGeom prst="line">
            <a:avLst/>
          </a:prstGeom>
          <a:ln w="12700" cap="flat" cmpd="sng">
            <a:solidFill>
              <a:schemeClr val="tx1"/>
            </a:solidFill>
            <a:prstDash val="solid"/>
            <a:headEnd type="none" w="med" len="med"/>
            <a:tailEnd type="none" w="med" len="med"/>
          </a:ln>
        </p:spPr>
      </p:sp>
      <p:sp>
        <p:nvSpPr>
          <p:cNvPr id="77830" name="Line 17"/>
          <p:cNvSpPr/>
          <p:nvPr/>
        </p:nvSpPr>
        <p:spPr>
          <a:xfrm>
            <a:off x="8295323" y="1909763"/>
            <a:ext cx="658812" cy="279400"/>
          </a:xfrm>
          <a:prstGeom prst="line">
            <a:avLst/>
          </a:prstGeom>
          <a:ln w="12700" cap="flat" cmpd="sng">
            <a:solidFill>
              <a:schemeClr val="tx1"/>
            </a:solidFill>
            <a:prstDash val="solid"/>
            <a:headEnd type="none" w="med" len="med"/>
            <a:tailEnd type="none" w="med" len="med"/>
          </a:ln>
        </p:spPr>
      </p:sp>
      <p:sp>
        <p:nvSpPr>
          <p:cNvPr id="77831" name="Line 18"/>
          <p:cNvSpPr/>
          <p:nvPr/>
        </p:nvSpPr>
        <p:spPr>
          <a:xfrm>
            <a:off x="9141460" y="2246313"/>
            <a:ext cx="196850" cy="669925"/>
          </a:xfrm>
          <a:prstGeom prst="line">
            <a:avLst/>
          </a:prstGeom>
          <a:ln w="12700" cap="flat" cmpd="sng">
            <a:solidFill>
              <a:schemeClr val="tx1"/>
            </a:solidFill>
            <a:prstDash val="solid"/>
            <a:headEnd type="none" w="med" len="med"/>
            <a:tailEnd type="none" w="med" len="med"/>
          </a:ln>
        </p:spPr>
      </p:sp>
      <p:sp>
        <p:nvSpPr>
          <p:cNvPr id="77832" name="Line 19"/>
          <p:cNvSpPr/>
          <p:nvPr/>
        </p:nvSpPr>
        <p:spPr>
          <a:xfrm>
            <a:off x="8044498" y="2022475"/>
            <a:ext cx="1587" cy="582613"/>
          </a:xfrm>
          <a:prstGeom prst="line">
            <a:avLst/>
          </a:prstGeom>
          <a:ln w="12700" cap="flat" cmpd="sng">
            <a:solidFill>
              <a:schemeClr val="tx1"/>
            </a:solidFill>
            <a:prstDash val="solid"/>
            <a:headEnd type="none" w="med" len="med"/>
            <a:tailEnd type="none" w="med" len="med"/>
          </a:ln>
        </p:spPr>
      </p:sp>
      <p:sp>
        <p:nvSpPr>
          <p:cNvPr id="77833" name="Line 20"/>
          <p:cNvSpPr/>
          <p:nvPr/>
        </p:nvSpPr>
        <p:spPr>
          <a:xfrm>
            <a:off x="8279448" y="2676525"/>
            <a:ext cx="971550" cy="401638"/>
          </a:xfrm>
          <a:prstGeom prst="line">
            <a:avLst/>
          </a:prstGeom>
          <a:ln w="12700" cap="flat" cmpd="sng">
            <a:solidFill>
              <a:schemeClr val="tx1"/>
            </a:solidFill>
            <a:prstDash val="solid"/>
            <a:headEnd type="none" w="med" len="med"/>
            <a:tailEnd type="none" w="med" len="med"/>
          </a:ln>
        </p:spPr>
      </p:sp>
      <p:sp>
        <p:nvSpPr>
          <p:cNvPr id="77834" name="Line 21"/>
          <p:cNvSpPr/>
          <p:nvPr/>
        </p:nvSpPr>
        <p:spPr>
          <a:xfrm flipH="1" flipV="1">
            <a:off x="9552623" y="3206750"/>
            <a:ext cx="476250" cy="687388"/>
          </a:xfrm>
          <a:prstGeom prst="line">
            <a:avLst/>
          </a:prstGeom>
          <a:ln w="12700" cap="flat" cmpd="sng">
            <a:solidFill>
              <a:schemeClr val="tx1"/>
            </a:solidFill>
            <a:prstDash val="solid"/>
            <a:headEnd type="none" w="med" len="med"/>
            <a:tailEnd type="none" w="med" len="med"/>
          </a:ln>
        </p:spPr>
      </p:sp>
      <p:sp>
        <p:nvSpPr>
          <p:cNvPr id="77835" name="Line 22"/>
          <p:cNvSpPr/>
          <p:nvPr/>
        </p:nvSpPr>
        <p:spPr>
          <a:xfrm flipH="1">
            <a:off x="8303260" y="2214563"/>
            <a:ext cx="758825" cy="517525"/>
          </a:xfrm>
          <a:prstGeom prst="line">
            <a:avLst/>
          </a:prstGeom>
          <a:ln w="12700" cap="flat" cmpd="sng">
            <a:solidFill>
              <a:schemeClr val="tx1"/>
            </a:solidFill>
            <a:prstDash val="solid"/>
            <a:headEnd type="none" w="med" len="med"/>
            <a:tailEnd type="none" w="med" len="med"/>
          </a:ln>
        </p:spPr>
      </p:sp>
      <p:sp>
        <p:nvSpPr>
          <p:cNvPr id="77836" name="Line 23"/>
          <p:cNvSpPr/>
          <p:nvPr/>
        </p:nvSpPr>
        <p:spPr>
          <a:xfrm flipH="1">
            <a:off x="8312785" y="1654175"/>
            <a:ext cx="476250" cy="342900"/>
          </a:xfrm>
          <a:prstGeom prst="line">
            <a:avLst/>
          </a:prstGeom>
          <a:ln w="12700" cap="flat" cmpd="sng">
            <a:solidFill>
              <a:schemeClr val="tx1"/>
            </a:solidFill>
            <a:prstDash val="solid"/>
            <a:headEnd type="none" w="med" len="med"/>
            <a:tailEnd type="none" w="med" len="med"/>
          </a:ln>
        </p:spPr>
      </p:sp>
      <p:sp>
        <p:nvSpPr>
          <p:cNvPr id="77837" name="Line 24"/>
          <p:cNvSpPr/>
          <p:nvPr/>
        </p:nvSpPr>
        <p:spPr>
          <a:xfrm flipH="1">
            <a:off x="9030335" y="1830388"/>
            <a:ext cx="273050" cy="236537"/>
          </a:xfrm>
          <a:prstGeom prst="line">
            <a:avLst/>
          </a:prstGeom>
          <a:ln w="12700" cap="flat" cmpd="sng">
            <a:solidFill>
              <a:schemeClr val="tx1"/>
            </a:solidFill>
            <a:prstDash val="solid"/>
            <a:headEnd type="none" w="med" len="med"/>
            <a:tailEnd type="none" w="med" len="med"/>
          </a:ln>
        </p:spPr>
      </p:sp>
      <p:sp>
        <p:nvSpPr>
          <p:cNvPr id="77838" name="Line 119"/>
          <p:cNvSpPr/>
          <p:nvPr/>
        </p:nvSpPr>
        <p:spPr>
          <a:xfrm flipH="1">
            <a:off x="9509760" y="4206875"/>
            <a:ext cx="636588" cy="877888"/>
          </a:xfrm>
          <a:prstGeom prst="line">
            <a:avLst/>
          </a:prstGeom>
          <a:ln w="12700" cap="flat" cmpd="sng">
            <a:solidFill>
              <a:schemeClr val="tx1"/>
            </a:solidFill>
            <a:prstDash val="solid"/>
            <a:headEnd type="none" w="med" len="med"/>
            <a:tailEnd type="none" w="med" len="med"/>
          </a:ln>
        </p:spPr>
      </p:sp>
      <p:grpSp>
        <p:nvGrpSpPr>
          <p:cNvPr id="7" name="Group 199"/>
          <p:cNvGrpSpPr/>
          <p:nvPr/>
        </p:nvGrpSpPr>
        <p:grpSpPr>
          <a:xfrm>
            <a:off x="8052435" y="2955925"/>
            <a:ext cx="1222375" cy="403225"/>
            <a:chOff x="3152" y="1862"/>
            <a:chExt cx="770" cy="254"/>
          </a:xfrm>
        </p:grpSpPr>
        <p:grpSp>
          <p:nvGrpSpPr>
            <p:cNvPr id="77954" name="Group 120"/>
            <p:cNvGrpSpPr/>
            <p:nvPr/>
          </p:nvGrpSpPr>
          <p:grpSpPr>
            <a:xfrm rot="1433392">
              <a:off x="3152" y="1862"/>
              <a:ext cx="648" cy="108"/>
              <a:chOff x="4712" y="1742"/>
              <a:chExt cx="648" cy="108"/>
            </a:xfrm>
          </p:grpSpPr>
          <p:sp>
            <p:nvSpPr>
              <p:cNvPr id="77956" name="Rectangle 121"/>
              <p:cNvSpPr/>
              <p:nvPr/>
            </p:nvSpPr>
            <p:spPr>
              <a:xfrm>
                <a:off x="4712" y="1742"/>
                <a:ext cx="648" cy="108"/>
              </a:xfrm>
              <a:prstGeom prst="rect">
                <a:avLst/>
              </a:prstGeom>
              <a:solidFill>
                <a:schemeClr val="accent2"/>
              </a:solidFill>
              <a:ln w="9525">
                <a:noFill/>
              </a:ln>
            </p:spPr>
            <p:txBody>
              <a:bodyPr wrap="none" anchor="ctr" anchorCtr="0"/>
              <a:lstStyle/>
              <a:p>
                <a:endParaRPr dirty="0">
                  <a:latin typeface="Arial" panose="020B0604020202020204" pitchFamily="34" charset="0"/>
                </a:endParaRPr>
              </a:p>
            </p:txBody>
          </p:sp>
          <p:sp>
            <p:nvSpPr>
              <p:cNvPr id="77957" name="Rectangle 122"/>
              <p:cNvSpPr/>
              <p:nvPr/>
            </p:nvSpPr>
            <p:spPr>
              <a:xfrm>
                <a:off x="4710" y="1742"/>
                <a:ext cx="534" cy="108"/>
              </a:xfrm>
              <a:prstGeom prst="rect">
                <a:avLst/>
              </a:prstGeom>
              <a:solidFill>
                <a:srgbClr val="FF0000"/>
              </a:solidFill>
              <a:ln w="9525">
                <a:noFill/>
              </a:ln>
            </p:spPr>
            <p:txBody>
              <a:bodyPr wrap="none" anchor="ctr" anchorCtr="0"/>
              <a:lstStyle/>
              <a:p>
                <a:endParaRPr dirty="0">
                  <a:latin typeface="Arial" panose="020B0604020202020204" pitchFamily="34" charset="0"/>
                </a:endParaRPr>
              </a:p>
            </p:txBody>
          </p:sp>
        </p:grpSp>
        <p:sp>
          <p:nvSpPr>
            <p:cNvPr id="77955" name="Line 132"/>
            <p:cNvSpPr/>
            <p:nvPr/>
          </p:nvSpPr>
          <p:spPr>
            <a:xfrm>
              <a:off x="3784" y="2060"/>
              <a:ext cx="138" cy="56"/>
            </a:xfrm>
            <a:prstGeom prst="line">
              <a:avLst/>
            </a:prstGeom>
            <a:ln w="9525" cap="flat" cmpd="sng">
              <a:solidFill>
                <a:schemeClr val="tx1"/>
              </a:solidFill>
              <a:prstDash val="solid"/>
              <a:headEnd type="none" w="med" len="med"/>
              <a:tailEnd type="triangle" w="med" len="med"/>
            </a:ln>
          </p:spPr>
        </p:sp>
      </p:grpSp>
      <p:sp>
        <p:nvSpPr>
          <p:cNvPr id="576648" name="Text Box 136"/>
          <p:cNvSpPr txBox="1"/>
          <p:nvPr/>
        </p:nvSpPr>
        <p:spPr>
          <a:xfrm>
            <a:off x="9663748" y="2241550"/>
            <a:ext cx="2466975" cy="825500"/>
          </a:xfrm>
          <a:prstGeom prst="rect">
            <a:avLst/>
          </a:prstGeom>
          <a:noFill/>
          <a:ln w="9525">
            <a:noFill/>
          </a:ln>
        </p:spPr>
        <p:txBody>
          <a:bodyPr wrap="none">
            <a:spAutoFit/>
          </a:bodyPr>
          <a:lstStyle/>
          <a:p>
            <a:r>
              <a:rPr lang="en-US" altLang="zh-CN" sz="1600" i="1" dirty="0">
                <a:solidFill>
                  <a:srgbClr val="CC0000"/>
                </a:solidFill>
                <a:latin typeface="Arial" panose="020B0604020202020204" pitchFamily="34" charset="0"/>
              </a:rPr>
              <a:t>fragmentation:</a:t>
            </a:r>
            <a:r>
              <a:rPr lang="en-US" altLang="zh-CN" sz="1600" dirty="0">
                <a:latin typeface="Arial" panose="020B0604020202020204" pitchFamily="34" charset="0"/>
              </a:rPr>
              <a:t> </a:t>
            </a:r>
          </a:p>
          <a:p>
            <a:r>
              <a:rPr lang="en-US" altLang="zh-CN" sz="1600" b="1" i="1" dirty="0">
                <a:solidFill>
                  <a:srgbClr val="000099"/>
                </a:solidFill>
                <a:latin typeface="Arial" panose="020B0604020202020204" pitchFamily="34" charset="0"/>
              </a:rPr>
              <a:t>in:</a:t>
            </a:r>
            <a:r>
              <a:rPr lang="en-US" altLang="zh-CN" sz="1600" dirty="0">
                <a:latin typeface="Arial" panose="020B0604020202020204" pitchFamily="34" charset="0"/>
              </a:rPr>
              <a:t> one large datagram</a:t>
            </a:r>
          </a:p>
          <a:p>
            <a:r>
              <a:rPr lang="en-US" altLang="zh-CN" sz="1600" b="1" i="1" dirty="0">
                <a:solidFill>
                  <a:srgbClr val="000099"/>
                </a:solidFill>
                <a:latin typeface="Arial" panose="020B0604020202020204" pitchFamily="34" charset="0"/>
              </a:rPr>
              <a:t>out:</a:t>
            </a:r>
            <a:r>
              <a:rPr lang="en-US" altLang="zh-CN" sz="1600" dirty="0">
                <a:latin typeface="Arial" panose="020B0604020202020204" pitchFamily="34" charset="0"/>
              </a:rPr>
              <a:t> 3 smaller datagrams</a:t>
            </a:r>
            <a:endParaRPr lang="en-US" altLang="zh-CN" dirty="0">
              <a:latin typeface="Arial" panose="020B0604020202020204" pitchFamily="34" charset="0"/>
            </a:endParaRPr>
          </a:p>
        </p:txBody>
      </p:sp>
      <p:sp>
        <p:nvSpPr>
          <p:cNvPr id="77841" name="Line 118"/>
          <p:cNvSpPr/>
          <p:nvPr/>
        </p:nvSpPr>
        <p:spPr>
          <a:xfrm>
            <a:off x="8533448" y="5178425"/>
            <a:ext cx="287337" cy="3175"/>
          </a:xfrm>
          <a:prstGeom prst="line">
            <a:avLst/>
          </a:prstGeom>
          <a:ln w="12700" cap="flat" cmpd="sng">
            <a:solidFill>
              <a:schemeClr val="tx1"/>
            </a:solidFill>
            <a:prstDash val="solid"/>
            <a:headEnd type="none" w="med" len="med"/>
            <a:tailEnd type="none" w="med" len="med"/>
          </a:ln>
        </p:spPr>
      </p:sp>
      <p:grpSp>
        <p:nvGrpSpPr>
          <p:cNvPr id="8" name="Group 220"/>
          <p:cNvGrpSpPr/>
          <p:nvPr/>
        </p:nvGrpSpPr>
        <p:grpSpPr>
          <a:xfrm>
            <a:off x="8455660" y="4352925"/>
            <a:ext cx="708025" cy="558800"/>
            <a:chOff x="3406" y="2742"/>
            <a:chExt cx="446" cy="352"/>
          </a:xfrm>
        </p:grpSpPr>
        <p:grpSp>
          <p:nvGrpSpPr>
            <p:cNvPr id="77942" name="Group 137"/>
            <p:cNvGrpSpPr/>
            <p:nvPr/>
          </p:nvGrpSpPr>
          <p:grpSpPr>
            <a:xfrm rot="-10773343">
              <a:off x="3566" y="2742"/>
              <a:ext cx="282" cy="108"/>
              <a:chOff x="5078" y="1860"/>
              <a:chExt cx="282" cy="108"/>
            </a:xfrm>
          </p:grpSpPr>
          <p:sp>
            <p:nvSpPr>
              <p:cNvPr id="77952" name="Rectangle 138"/>
              <p:cNvSpPr/>
              <p:nvPr/>
            </p:nvSpPr>
            <p:spPr>
              <a:xfrm>
                <a:off x="5216" y="1860"/>
                <a:ext cx="144" cy="108"/>
              </a:xfrm>
              <a:prstGeom prst="rect">
                <a:avLst/>
              </a:prstGeom>
              <a:solidFill>
                <a:schemeClr val="accent2"/>
              </a:solidFill>
              <a:ln w="9525">
                <a:noFill/>
              </a:ln>
            </p:spPr>
            <p:txBody>
              <a:bodyPr wrap="none" anchor="ctr" anchorCtr="0"/>
              <a:lstStyle/>
              <a:p>
                <a:endParaRPr dirty="0">
                  <a:latin typeface="Arial" panose="020B0604020202020204" pitchFamily="34" charset="0"/>
                </a:endParaRPr>
              </a:p>
            </p:txBody>
          </p:sp>
          <p:sp>
            <p:nvSpPr>
              <p:cNvPr id="77953" name="Rectangle 139"/>
              <p:cNvSpPr/>
              <p:nvPr/>
            </p:nvSpPr>
            <p:spPr>
              <a:xfrm>
                <a:off x="5080" y="1860"/>
                <a:ext cx="166" cy="108"/>
              </a:xfrm>
              <a:prstGeom prst="rect">
                <a:avLst/>
              </a:prstGeom>
              <a:solidFill>
                <a:srgbClr val="FF0000"/>
              </a:solidFill>
              <a:ln w="9525">
                <a:noFill/>
              </a:ln>
            </p:spPr>
            <p:txBody>
              <a:bodyPr wrap="none" anchor="ctr" anchorCtr="0"/>
              <a:lstStyle/>
              <a:p>
                <a:endParaRPr dirty="0">
                  <a:latin typeface="Arial" panose="020B0604020202020204" pitchFamily="34" charset="0"/>
                </a:endParaRPr>
              </a:p>
            </p:txBody>
          </p:sp>
        </p:grpSp>
        <p:grpSp>
          <p:nvGrpSpPr>
            <p:cNvPr id="77943" name="Group 140"/>
            <p:cNvGrpSpPr/>
            <p:nvPr/>
          </p:nvGrpSpPr>
          <p:grpSpPr>
            <a:xfrm rot="-10773343">
              <a:off x="3568" y="2864"/>
              <a:ext cx="282" cy="108"/>
              <a:chOff x="5078" y="1860"/>
              <a:chExt cx="282" cy="108"/>
            </a:xfrm>
          </p:grpSpPr>
          <p:sp>
            <p:nvSpPr>
              <p:cNvPr id="77950" name="Rectangle 141"/>
              <p:cNvSpPr/>
              <p:nvPr/>
            </p:nvSpPr>
            <p:spPr>
              <a:xfrm>
                <a:off x="5216" y="1860"/>
                <a:ext cx="144" cy="108"/>
              </a:xfrm>
              <a:prstGeom prst="rect">
                <a:avLst/>
              </a:prstGeom>
              <a:solidFill>
                <a:schemeClr val="accent2"/>
              </a:solidFill>
              <a:ln w="9525">
                <a:noFill/>
              </a:ln>
            </p:spPr>
            <p:txBody>
              <a:bodyPr wrap="none" anchor="ctr" anchorCtr="0"/>
              <a:lstStyle/>
              <a:p>
                <a:endParaRPr dirty="0">
                  <a:latin typeface="Arial" panose="020B0604020202020204" pitchFamily="34" charset="0"/>
                </a:endParaRPr>
              </a:p>
            </p:txBody>
          </p:sp>
          <p:sp>
            <p:nvSpPr>
              <p:cNvPr id="77951" name="Rectangle 142"/>
              <p:cNvSpPr/>
              <p:nvPr/>
            </p:nvSpPr>
            <p:spPr>
              <a:xfrm>
                <a:off x="5080" y="1860"/>
                <a:ext cx="166" cy="108"/>
              </a:xfrm>
              <a:prstGeom prst="rect">
                <a:avLst/>
              </a:prstGeom>
              <a:solidFill>
                <a:srgbClr val="FF0000"/>
              </a:solidFill>
              <a:ln w="9525">
                <a:noFill/>
              </a:ln>
            </p:spPr>
            <p:txBody>
              <a:bodyPr wrap="none" anchor="ctr" anchorCtr="0"/>
              <a:lstStyle/>
              <a:p>
                <a:endParaRPr dirty="0">
                  <a:latin typeface="Arial" panose="020B0604020202020204" pitchFamily="34" charset="0"/>
                </a:endParaRPr>
              </a:p>
            </p:txBody>
          </p:sp>
        </p:grpSp>
        <p:grpSp>
          <p:nvGrpSpPr>
            <p:cNvPr id="77944" name="Group 143"/>
            <p:cNvGrpSpPr/>
            <p:nvPr/>
          </p:nvGrpSpPr>
          <p:grpSpPr>
            <a:xfrm rot="-10773343">
              <a:off x="3570" y="2986"/>
              <a:ext cx="282" cy="108"/>
              <a:chOff x="5078" y="1860"/>
              <a:chExt cx="282" cy="108"/>
            </a:xfrm>
          </p:grpSpPr>
          <p:sp>
            <p:nvSpPr>
              <p:cNvPr id="77948" name="Rectangle 144"/>
              <p:cNvSpPr/>
              <p:nvPr/>
            </p:nvSpPr>
            <p:spPr>
              <a:xfrm>
                <a:off x="5216" y="1860"/>
                <a:ext cx="144" cy="108"/>
              </a:xfrm>
              <a:prstGeom prst="rect">
                <a:avLst/>
              </a:prstGeom>
              <a:solidFill>
                <a:schemeClr val="accent2"/>
              </a:solidFill>
              <a:ln w="9525">
                <a:noFill/>
              </a:ln>
            </p:spPr>
            <p:txBody>
              <a:bodyPr wrap="none" anchor="ctr" anchorCtr="0"/>
              <a:lstStyle/>
              <a:p>
                <a:endParaRPr dirty="0">
                  <a:latin typeface="Arial" panose="020B0604020202020204" pitchFamily="34" charset="0"/>
                </a:endParaRPr>
              </a:p>
            </p:txBody>
          </p:sp>
          <p:sp>
            <p:nvSpPr>
              <p:cNvPr id="77949" name="Rectangle 145"/>
              <p:cNvSpPr/>
              <p:nvPr/>
            </p:nvSpPr>
            <p:spPr>
              <a:xfrm>
                <a:off x="5080" y="1860"/>
                <a:ext cx="166" cy="108"/>
              </a:xfrm>
              <a:prstGeom prst="rect">
                <a:avLst/>
              </a:prstGeom>
              <a:solidFill>
                <a:srgbClr val="FF0000"/>
              </a:solidFill>
              <a:ln w="9525">
                <a:noFill/>
              </a:ln>
            </p:spPr>
            <p:txBody>
              <a:bodyPr wrap="none" anchor="ctr" anchorCtr="0"/>
              <a:lstStyle/>
              <a:p>
                <a:endParaRPr dirty="0">
                  <a:latin typeface="Arial" panose="020B0604020202020204" pitchFamily="34" charset="0"/>
                </a:endParaRPr>
              </a:p>
            </p:txBody>
          </p:sp>
        </p:grpSp>
        <p:sp>
          <p:nvSpPr>
            <p:cNvPr id="77945" name="Line 146"/>
            <p:cNvSpPr/>
            <p:nvPr/>
          </p:nvSpPr>
          <p:spPr>
            <a:xfrm rot="9691848">
              <a:off x="3412" y="2778"/>
              <a:ext cx="138" cy="44"/>
            </a:xfrm>
            <a:prstGeom prst="line">
              <a:avLst/>
            </a:prstGeom>
            <a:ln w="9525" cap="flat" cmpd="sng">
              <a:solidFill>
                <a:schemeClr val="tx1"/>
              </a:solidFill>
              <a:prstDash val="solid"/>
              <a:headEnd type="none" w="med" len="med"/>
              <a:tailEnd type="triangle" w="med" len="med"/>
            </a:ln>
          </p:spPr>
        </p:sp>
        <p:sp>
          <p:nvSpPr>
            <p:cNvPr id="77946" name="Line 147"/>
            <p:cNvSpPr/>
            <p:nvPr/>
          </p:nvSpPr>
          <p:spPr>
            <a:xfrm rot="9691848">
              <a:off x="3406" y="2888"/>
              <a:ext cx="138" cy="44"/>
            </a:xfrm>
            <a:prstGeom prst="line">
              <a:avLst/>
            </a:prstGeom>
            <a:ln w="9525" cap="flat" cmpd="sng">
              <a:solidFill>
                <a:schemeClr val="tx1"/>
              </a:solidFill>
              <a:prstDash val="solid"/>
              <a:headEnd type="none" w="med" len="med"/>
              <a:tailEnd type="triangle" w="med" len="med"/>
            </a:ln>
          </p:spPr>
        </p:sp>
        <p:sp>
          <p:nvSpPr>
            <p:cNvPr id="77947" name="Line 148"/>
            <p:cNvSpPr/>
            <p:nvPr/>
          </p:nvSpPr>
          <p:spPr>
            <a:xfrm rot="9691848">
              <a:off x="3408" y="3018"/>
              <a:ext cx="138" cy="44"/>
            </a:xfrm>
            <a:prstGeom prst="line">
              <a:avLst/>
            </a:prstGeom>
            <a:ln w="9525" cap="flat" cmpd="sng">
              <a:solidFill>
                <a:schemeClr val="tx1"/>
              </a:solidFill>
              <a:prstDash val="solid"/>
              <a:headEnd type="none" w="med" len="med"/>
              <a:tailEnd type="triangle" w="med" len="med"/>
            </a:ln>
          </p:spPr>
        </p:sp>
      </p:grpSp>
      <p:grpSp>
        <p:nvGrpSpPr>
          <p:cNvPr id="9" name="Group 233"/>
          <p:cNvGrpSpPr/>
          <p:nvPr/>
        </p:nvGrpSpPr>
        <p:grpSpPr>
          <a:xfrm>
            <a:off x="7336473" y="3871913"/>
            <a:ext cx="1395412" cy="490537"/>
            <a:chOff x="2701" y="2439"/>
            <a:chExt cx="879" cy="309"/>
          </a:xfrm>
        </p:grpSpPr>
        <p:grpSp>
          <p:nvGrpSpPr>
            <p:cNvPr id="77936" name="Group 232"/>
            <p:cNvGrpSpPr/>
            <p:nvPr/>
          </p:nvGrpSpPr>
          <p:grpSpPr>
            <a:xfrm>
              <a:off x="2701" y="2639"/>
              <a:ext cx="806" cy="109"/>
              <a:chOff x="2540" y="2639"/>
              <a:chExt cx="806" cy="109"/>
            </a:xfrm>
          </p:grpSpPr>
          <p:grpSp>
            <p:nvGrpSpPr>
              <p:cNvPr id="77938" name="Group 149"/>
              <p:cNvGrpSpPr/>
              <p:nvPr/>
            </p:nvGrpSpPr>
            <p:grpSpPr>
              <a:xfrm rot="10793026">
                <a:off x="2697" y="2639"/>
                <a:ext cx="649" cy="109"/>
                <a:chOff x="4712" y="1742"/>
                <a:chExt cx="648" cy="108"/>
              </a:xfrm>
            </p:grpSpPr>
            <p:sp>
              <p:nvSpPr>
                <p:cNvPr id="77940" name="Rectangle 150"/>
                <p:cNvSpPr/>
                <p:nvPr/>
              </p:nvSpPr>
              <p:spPr>
                <a:xfrm>
                  <a:off x="4712" y="1742"/>
                  <a:ext cx="648" cy="108"/>
                </a:xfrm>
                <a:prstGeom prst="rect">
                  <a:avLst/>
                </a:prstGeom>
                <a:solidFill>
                  <a:schemeClr val="accent2"/>
                </a:solidFill>
                <a:ln w="9525">
                  <a:noFill/>
                </a:ln>
              </p:spPr>
              <p:txBody>
                <a:bodyPr wrap="none" anchor="ctr" anchorCtr="0"/>
                <a:lstStyle/>
                <a:p>
                  <a:endParaRPr dirty="0">
                    <a:latin typeface="Arial" panose="020B0604020202020204" pitchFamily="34" charset="0"/>
                  </a:endParaRPr>
                </a:p>
              </p:txBody>
            </p:sp>
            <p:sp>
              <p:nvSpPr>
                <p:cNvPr id="77941" name="Rectangle 151"/>
                <p:cNvSpPr/>
                <p:nvPr/>
              </p:nvSpPr>
              <p:spPr>
                <a:xfrm>
                  <a:off x="4714" y="1744"/>
                  <a:ext cx="534" cy="108"/>
                </a:xfrm>
                <a:prstGeom prst="rect">
                  <a:avLst/>
                </a:prstGeom>
                <a:solidFill>
                  <a:srgbClr val="FF0000"/>
                </a:solidFill>
                <a:ln w="9525">
                  <a:noFill/>
                </a:ln>
              </p:spPr>
              <p:txBody>
                <a:bodyPr wrap="none" anchor="ctr" anchorCtr="0"/>
                <a:lstStyle/>
                <a:p>
                  <a:endParaRPr dirty="0">
                    <a:latin typeface="Arial" panose="020B0604020202020204" pitchFamily="34" charset="0"/>
                  </a:endParaRPr>
                </a:p>
              </p:txBody>
            </p:sp>
          </p:grpSp>
          <p:sp>
            <p:nvSpPr>
              <p:cNvPr id="77939" name="Line 152"/>
              <p:cNvSpPr/>
              <p:nvPr/>
            </p:nvSpPr>
            <p:spPr>
              <a:xfrm rot="9691848">
                <a:off x="2540" y="2666"/>
                <a:ext cx="138" cy="44"/>
              </a:xfrm>
              <a:prstGeom prst="line">
                <a:avLst/>
              </a:prstGeom>
              <a:ln w="9525" cap="flat" cmpd="sng">
                <a:solidFill>
                  <a:schemeClr val="tx1"/>
                </a:solidFill>
                <a:prstDash val="solid"/>
                <a:headEnd type="none" w="med" len="med"/>
                <a:tailEnd type="triangle" w="med" len="med"/>
              </a:ln>
            </p:spPr>
          </p:sp>
        </p:grpSp>
        <p:sp>
          <p:nvSpPr>
            <p:cNvPr id="77937" name="Text Box 153"/>
            <p:cNvSpPr txBox="1"/>
            <p:nvPr/>
          </p:nvSpPr>
          <p:spPr>
            <a:xfrm>
              <a:off x="2810" y="2439"/>
              <a:ext cx="770" cy="212"/>
            </a:xfrm>
            <a:prstGeom prst="rect">
              <a:avLst/>
            </a:prstGeom>
            <a:noFill/>
            <a:ln w="9525">
              <a:noFill/>
            </a:ln>
          </p:spPr>
          <p:txBody>
            <a:bodyPr wrap="none">
              <a:spAutoFit/>
            </a:bodyPr>
            <a:lstStyle/>
            <a:p>
              <a:r>
                <a:rPr lang="en-US" altLang="zh-CN" sz="1600" i="1" dirty="0">
                  <a:solidFill>
                    <a:srgbClr val="CC0000"/>
                  </a:solidFill>
                  <a:latin typeface="Arial" panose="020B0604020202020204" pitchFamily="34" charset="0"/>
                </a:rPr>
                <a:t>reassembly</a:t>
              </a:r>
              <a:endParaRPr lang="en-US" altLang="zh-CN" i="1" dirty="0">
                <a:solidFill>
                  <a:srgbClr val="CC0000"/>
                </a:solidFill>
                <a:latin typeface="Arial" panose="020B0604020202020204" pitchFamily="34" charset="0"/>
              </a:endParaRPr>
            </a:p>
          </p:txBody>
        </p:sp>
      </p:grpSp>
      <p:grpSp>
        <p:nvGrpSpPr>
          <p:cNvPr id="77845" name="Group 162"/>
          <p:cNvGrpSpPr/>
          <p:nvPr/>
        </p:nvGrpSpPr>
        <p:grpSpPr>
          <a:xfrm>
            <a:off x="6898323" y="1708150"/>
            <a:ext cx="838200" cy="1720850"/>
            <a:chOff x="2345" y="1140"/>
            <a:chExt cx="528" cy="1084"/>
          </a:xfrm>
        </p:grpSpPr>
        <p:sp>
          <p:nvSpPr>
            <p:cNvPr id="77926" name="Line 8"/>
            <p:cNvSpPr/>
            <p:nvPr/>
          </p:nvSpPr>
          <p:spPr>
            <a:xfrm flipV="1">
              <a:off x="2811" y="1459"/>
              <a:ext cx="62" cy="5"/>
            </a:xfrm>
            <a:prstGeom prst="line">
              <a:avLst/>
            </a:prstGeom>
            <a:ln w="19050" cap="flat" cmpd="sng">
              <a:solidFill>
                <a:schemeClr val="tx1"/>
              </a:solidFill>
              <a:prstDash val="solid"/>
              <a:headEnd type="none" w="med" len="med"/>
              <a:tailEnd type="none" w="med" len="med"/>
            </a:ln>
          </p:spPr>
        </p:sp>
        <p:sp>
          <p:nvSpPr>
            <p:cNvPr id="77927" name="Line 10"/>
            <p:cNvSpPr/>
            <p:nvPr/>
          </p:nvSpPr>
          <p:spPr>
            <a:xfrm flipV="1">
              <a:off x="2811" y="1967"/>
              <a:ext cx="62" cy="2"/>
            </a:xfrm>
            <a:prstGeom prst="line">
              <a:avLst/>
            </a:prstGeom>
            <a:ln w="19050" cap="flat" cmpd="sng">
              <a:solidFill>
                <a:schemeClr val="tx1"/>
              </a:solidFill>
              <a:prstDash val="solid"/>
              <a:headEnd type="none" w="med" len="med"/>
              <a:tailEnd type="none" w="med" len="med"/>
            </a:ln>
          </p:spPr>
        </p:sp>
        <p:sp>
          <p:nvSpPr>
            <p:cNvPr id="77928" name="Line 15"/>
            <p:cNvSpPr/>
            <p:nvPr/>
          </p:nvSpPr>
          <p:spPr>
            <a:xfrm>
              <a:off x="2868" y="1456"/>
              <a:ext cx="0" cy="510"/>
            </a:xfrm>
            <a:prstGeom prst="line">
              <a:avLst/>
            </a:prstGeom>
            <a:ln w="12700" cap="flat" cmpd="sng">
              <a:solidFill>
                <a:schemeClr val="tx1"/>
              </a:solidFill>
              <a:prstDash val="solid"/>
              <a:headEnd type="none" w="med" len="med"/>
              <a:tailEnd type="none" w="med" len="med"/>
            </a:ln>
          </p:spPr>
        </p:sp>
        <p:grpSp>
          <p:nvGrpSpPr>
            <p:cNvPr id="77929" name="Group 155"/>
            <p:cNvGrpSpPr/>
            <p:nvPr/>
          </p:nvGrpSpPr>
          <p:grpSpPr>
            <a:xfrm>
              <a:off x="2345" y="1140"/>
              <a:ext cx="503" cy="444"/>
              <a:chOff x="-44" y="1473"/>
              <a:chExt cx="981" cy="1105"/>
            </a:xfrm>
          </p:grpSpPr>
          <p:pic>
            <p:nvPicPr>
              <p:cNvPr id="77934" name="Picture 156"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77935" name="Freeform 157"/>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77930" name="Text Box 158"/>
            <p:cNvSpPr txBox="1"/>
            <p:nvPr/>
          </p:nvSpPr>
          <p:spPr>
            <a:xfrm rot="5400000">
              <a:off x="2525" y="1509"/>
              <a:ext cx="340" cy="327"/>
            </a:xfrm>
            <a:prstGeom prst="rect">
              <a:avLst/>
            </a:prstGeom>
            <a:noFill/>
            <a:ln w="9525">
              <a:noFill/>
            </a:ln>
          </p:spPr>
          <p:txBody>
            <a:bodyPr wrap="none">
              <a:spAutoFit/>
            </a:bodyPr>
            <a:lstStyle/>
            <a:p>
              <a:r>
                <a:rPr lang="en-US" altLang="zh-CN" sz="2800" dirty="0">
                  <a:latin typeface="Arial" panose="020B0604020202020204" pitchFamily="34" charset="0"/>
                </a:rPr>
                <a:t>…</a:t>
              </a:r>
            </a:p>
          </p:txBody>
        </p:sp>
        <p:grpSp>
          <p:nvGrpSpPr>
            <p:cNvPr id="77931" name="Group 159"/>
            <p:cNvGrpSpPr/>
            <p:nvPr/>
          </p:nvGrpSpPr>
          <p:grpSpPr>
            <a:xfrm>
              <a:off x="2357" y="1780"/>
              <a:ext cx="503" cy="444"/>
              <a:chOff x="-44" y="1473"/>
              <a:chExt cx="981" cy="1105"/>
            </a:xfrm>
          </p:grpSpPr>
          <p:pic>
            <p:nvPicPr>
              <p:cNvPr id="77932" name="Picture 160"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77933" name="Freeform 161"/>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grpSp>
        <p:nvGrpSpPr>
          <p:cNvPr id="77846" name="Group 163"/>
          <p:cNvGrpSpPr/>
          <p:nvPr/>
        </p:nvGrpSpPr>
        <p:grpSpPr>
          <a:xfrm>
            <a:off x="9019223" y="2895600"/>
            <a:ext cx="698500" cy="355600"/>
            <a:chOff x="4396" y="1245"/>
            <a:chExt cx="672" cy="248"/>
          </a:xfrm>
        </p:grpSpPr>
        <p:sp>
          <p:nvSpPr>
            <p:cNvPr id="77918" name="Oval 407"/>
            <p:cNvSpPr/>
            <p:nvPr/>
          </p:nvSpPr>
          <p:spPr>
            <a:xfrm>
              <a:off x="4399" y="1355"/>
              <a:ext cx="666" cy="138"/>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sp>
          <p:nvSpPr>
            <p:cNvPr id="77919" name="Rectangle 410"/>
            <p:cNvSpPr/>
            <p:nvPr/>
          </p:nvSpPr>
          <p:spPr>
            <a:xfrm>
              <a:off x="4399" y="1339"/>
              <a:ext cx="669" cy="86"/>
            </a:xfrm>
            <a:prstGeom prst="rect">
              <a:avLst/>
            </a:prstGeom>
            <a:gradFill rotWithShape="1">
              <a:gsLst>
                <a:gs pos="0">
                  <a:srgbClr val="CCCCFF"/>
                </a:gs>
                <a:gs pos="100000">
                  <a:srgbClr val="FFFFFF"/>
                </a:gs>
              </a:gsLst>
              <a:lin ang="0" scaled="1"/>
              <a:tileRect/>
            </a:gradFill>
            <a:ln w="12700">
              <a:noFill/>
            </a:ln>
          </p:spPr>
          <p:txBody>
            <a:bodyPr wrap="none" anchor="ctr" anchorCtr="0"/>
            <a:lstStyle/>
            <a:p>
              <a:pPr algn="ctr"/>
              <a:endParaRPr sz="2400" dirty="0">
                <a:latin typeface="Times New Roman" panose="02020603050405020304" pitchFamily="18" charset="0"/>
                <a:ea typeface="Arial" panose="020B0604020202020204" pitchFamily="34" charset="0"/>
              </a:endParaRPr>
            </a:p>
          </p:txBody>
        </p:sp>
        <p:sp>
          <p:nvSpPr>
            <p:cNvPr id="77920" name="Oval 411"/>
            <p:cNvSpPr/>
            <p:nvPr/>
          </p:nvSpPr>
          <p:spPr>
            <a:xfrm>
              <a:off x="4396" y="1245"/>
              <a:ext cx="667" cy="162"/>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grpSp>
          <p:nvGrpSpPr>
            <p:cNvPr id="77921" name="Group 167"/>
            <p:cNvGrpSpPr/>
            <p:nvPr/>
          </p:nvGrpSpPr>
          <p:grpSpPr>
            <a:xfrm>
              <a:off x="4530" y="1287"/>
              <a:ext cx="377" cy="75"/>
              <a:chOff x="2468" y="1332"/>
              <a:chExt cx="310" cy="60"/>
            </a:xfrm>
          </p:grpSpPr>
          <p:sp>
            <p:nvSpPr>
              <p:cNvPr id="77924" name="Freeform 16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77925" name="Freeform 16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77922" name="Line 170"/>
            <p:cNvSpPr/>
            <p:nvPr/>
          </p:nvSpPr>
          <p:spPr>
            <a:xfrm>
              <a:off x="4399" y="1321"/>
              <a:ext cx="0" cy="109"/>
            </a:xfrm>
            <a:prstGeom prst="line">
              <a:avLst/>
            </a:prstGeom>
            <a:ln w="19050" cap="flat" cmpd="sng">
              <a:solidFill>
                <a:srgbClr val="000000"/>
              </a:solidFill>
              <a:prstDash val="solid"/>
              <a:headEnd type="none" w="med" len="med"/>
              <a:tailEnd type="none" w="med" len="med"/>
            </a:ln>
          </p:spPr>
        </p:sp>
        <p:sp>
          <p:nvSpPr>
            <p:cNvPr id="77923" name="Line 171"/>
            <p:cNvSpPr/>
            <p:nvPr/>
          </p:nvSpPr>
          <p:spPr>
            <a:xfrm>
              <a:off x="5063" y="1326"/>
              <a:ext cx="0" cy="107"/>
            </a:xfrm>
            <a:prstGeom prst="line">
              <a:avLst/>
            </a:prstGeom>
            <a:ln w="19050" cap="flat" cmpd="sng">
              <a:solidFill>
                <a:srgbClr val="000000"/>
              </a:solidFill>
              <a:prstDash val="solid"/>
              <a:headEnd type="none" w="med" len="med"/>
              <a:tailEnd type="none" w="med" len="med"/>
            </a:ln>
          </p:spPr>
        </p:sp>
      </p:grpSp>
      <p:grpSp>
        <p:nvGrpSpPr>
          <p:cNvPr id="77847" name="Group 172"/>
          <p:cNvGrpSpPr/>
          <p:nvPr/>
        </p:nvGrpSpPr>
        <p:grpSpPr>
          <a:xfrm>
            <a:off x="7806373" y="1790700"/>
            <a:ext cx="698500" cy="355600"/>
            <a:chOff x="4396" y="1245"/>
            <a:chExt cx="672" cy="248"/>
          </a:xfrm>
        </p:grpSpPr>
        <p:sp>
          <p:nvSpPr>
            <p:cNvPr id="77910" name="Oval 407"/>
            <p:cNvSpPr/>
            <p:nvPr/>
          </p:nvSpPr>
          <p:spPr>
            <a:xfrm>
              <a:off x="4399" y="1355"/>
              <a:ext cx="666" cy="138"/>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sp>
          <p:nvSpPr>
            <p:cNvPr id="77911" name="Rectangle 410"/>
            <p:cNvSpPr/>
            <p:nvPr/>
          </p:nvSpPr>
          <p:spPr>
            <a:xfrm>
              <a:off x="4399" y="1339"/>
              <a:ext cx="669" cy="86"/>
            </a:xfrm>
            <a:prstGeom prst="rect">
              <a:avLst/>
            </a:prstGeom>
            <a:gradFill rotWithShape="1">
              <a:gsLst>
                <a:gs pos="0">
                  <a:srgbClr val="CCCCFF"/>
                </a:gs>
                <a:gs pos="100000">
                  <a:srgbClr val="FFFFFF"/>
                </a:gs>
              </a:gsLst>
              <a:lin ang="0" scaled="1"/>
              <a:tileRect/>
            </a:gradFill>
            <a:ln w="12700">
              <a:noFill/>
            </a:ln>
          </p:spPr>
          <p:txBody>
            <a:bodyPr wrap="none" anchor="ctr" anchorCtr="0"/>
            <a:lstStyle/>
            <a:p>
              <a:pPr algn="ctr"/>
              <a:endParaRPr sz="2400" dirty="0">
                <a:latin typeface="Times New Roman" panose="02020603050405020304" pitchFamily="18" charset="0"/>
                <a:ea typeface="Arial" panose="020B0604020202020204" pitchFamily="34" charset="0"/>
              </a:endParaRPr>
            </a:p>
          </p:txBody>
        </p:sp>
        <p:sp>
          <p:nvSpPr>
            <p:cNvPr id="77912" name="Oval 411"/>
            <p:cNvSpPr/>
            <p:nvPr/>
          </p:nvSpPr>
          <p:spPr>
            <a:xfrm>
              <a:off x="4396" y="1245"/>
              <a:ext cx="667" cy="162"/>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grpSp>
          <p:nvGrpSpPr>
            <p:cNvPr id="77913" name="Group 176"/>
            <p:cNvGrpSpPr/>
            <p:nvPr/>
          </p:nvGrpSpPr>
          <p:grpSpPr>
            <a:xfrm>
              <a:off x="4530" y="1287"/>
              <a:ext cx="377" cy="75"/>
              <a:chOff x="2468" y="1332"/>
              <a:chExt cx="310" cy="60"/>
            </a:xfrm>
          </p:grpSpPr>
          <p:sp>
            <p:nvSpPr>
              <p:cNvPr id="77916" name="Freeform 17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77917" name="Freeform 17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77914" name="Line 179"/>
            <p:cNvSpPr/>
            <p:nvPr/>
          </p:nvSpPr>
          <p:spPr>
            <a:xfrm>
              <a:off x="4399" y="1321"/>
              <a:ext cx="0" cy="109"/>
            </a:xfrm>
            <a:prstGeom prst="line">
              <a:avLst/>
            </a:prstGeom>
            <a:ln w="19050" cap="flat" cmpd="sng">
              <a:solidFill>
                <a:srgbClr val="000000"/>
              </a:solidFill>
              <a:prstDash val="solid"/>
              <a:headEnd type="none" w="med" len="med"/>
              <a:tailEnd type="none" w="med" len="med"/>
            </a:ln>
          </p:spPr>
        </p:sp>
        <p:sp>
          <p:nvSpPr>
            <p:cNvPr id="77915" name="Line 180"/>
            <p:cNvSpPr/>
            <p:nvPr/>
          </p:nvSpPr>
          <p:spPr>
            <a:xfrm>
              <a:off x="5063" y="1326"/>
              <a:ext cx="0" cy="107"/>
            </a:xfrm>
            <a:prstGeom prst="line">
              <a:avLst/>
            </a:prstGeom>
            <a:ln w="19050" cap="flat" cmpd="sng">
              <a:solidFill>
                <a:srgbClr val="000000"/>
              </a:solidFill>
              <a:prstDash val="solid"/>
              <a:headEnd type="none" w="med" len="med"/>
              <a:tailEnd type="none" w="med" len="med"/>
            </a:ln>
          </p:spPr>
        </p:sp>
      </p:grpSp>
      <p:grpSp>
        <p:nvGrpSpPr>
          <p:cNvPr id="77848" name="Group 181"/>
          <p:cNvGrpSpPr/>
          <p:nvPr/>
        </p:nvGrpSpPr>
        <p:grpSpPr>
          <a:xfrm>
            <a:off x="7812723" y="2425700"/>
            <a:ext cx="698500" cy="355600"/>
            <a:chOff x="4396" y="1245"/>
            <a:chExt cx="672" cy="248"/>
          </a:xfrm>
        </p:grpSpPr>
        <p:sp>
          <p:nvSpPr>
            <p:cNvPr id="77902" name="Oval 407"/>
            <p:cNvSpPr/>
            <p:nvPr/>
          </p:nvSpPr>
          <p:spPr>
            <a:xfrm>
              <a:off x="4399" y="1355"/>
              <a:ext cx="666" cy="138"/>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sp>
          <p:nvSpPr>
            <p:cNvPr id="77903" name="Rectangle 410"/>
            <p:cNvSpPr/>
            <p:nvPr/>
          </p:nvSpPr>
          <p:spPr>
            <a:xfrm>
              <a:off x="4399" y="1339"/>
              <a:ext cx="669" cy="86"/>
            </a:xfrm>
            <a:prstGeom prst="rect">
              <a:avLst/>
            </a:prstGeom>
            <a:gradFill rotWithShape="1">
              <a:gsLst>
                <a:gs pos="0">
                  <a:srgbClr val="CCCCFF"/>
                </a:gs>
                <a:gs pos="100000">
                  <a:srgbClr val="FFFFFF"/>
                </a:gs>
              </a:gsLst>
              <a:lin ang="0" scaled="1"/>
              <a:tileRect/>
            </a:gradFill>
            <a:ln w="12700">
              <a:noFill/>
            </a:ln>
          </p:spPr>
          <p:txBody>
            <a:bodyPr wrap="none" anchor="ctr" anchorCtr="0"/>
            <a:lstStyle/>
            <a:p>
              <a:pPr algn="ctr"/>
              <a:endParaRPr sz="2400" dirty="0">
                <a:latin typeface="Times New Roman" panose="02020603050405020304" pitchFamily="18" charset="0"/>
                <a:ea typeface="Arial" panose="020B0604020202020204" pitchFamily="34" charset="0"/>
              </a:endParaRPr>
            </a:p>
          </p:txBody>
        </p:sp>
        <p:sp>
          <p:nvSpPr>
            <p:cNvPr id="77904" name="Oval 411"/>
            <p:cNvSpPr/>
            <p:nvPr/>
          </p:nvSpPr>
          <p:spPr>
            <a:xfrm>
              <a:off x="4396" y="1245"/>
              <a:ext cx="667" cy="162"/>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grpSp>
          <p:nvGrpSpPr>
            <p:cNvPr id="77905" name="Group 185"/>
            <p:cNvGrpSpPr/>
            <p:nvPr/>
          </p:nvGrpSpPr>
          <p:grpSpPr>
            <a:xfrm>
              <a:off x="4530" y="1287"/>
              <a:ext cx="377" cy="75"/>
              <a:chOff x="2468" y="1332"/>
              <a:chExt cx="310" cy="60"/>
            </a:xfrm>
          </p:grpSpPr>
          <p:sp>
            <p:nvSpPr>
              <p:cNvPr id="77908" name="Freeform 18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77909" name="Freeform 18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77906" name="Line 188"/>
            <p:cNvSpPr/>
            <p:nvPr/>
          </p:nvSpPr>
          <p:spPr>
            <a:xfrm>
              <a:off x="4399" y="1321"/>
              <a:ext cx="0" cy="109"/>
            </a:xfrm>
            <a:prstGeom prst="line">
              <a:avLst/>
            </a:prstGeom>
            <a:ln w="19050" cap="flat" cmpd="sng">
              <a:solidFill>
                <a:srgbClr val="000000"/>
              </a:solidFill>
              <a:prstDash val="solid"/>
              <a:headEnd type="none" w="med" len="med"/>
              <a:tailEnd type="none" w="med" len="med"/>
            </a:ln>
          </p:spPr>
        </p:sp>
        <p:sp>
          <p:nvSpPr>
            <p:cNvPr id="77907" name="Line 189"/>
            <p:cNvSpPr/>
            <p:nvPr/>
          </p:nvSpPr>
          <p:spPr>
            <a:xfrm>
              <a:off x="5063" y="1326"/>
              <a:ext cx="0" cy="107"/>
            </a:xfrm>
            <a:prstGeom prst="line">
              <a:avLst/>
            </a:prstGeom>
            <a:ln w="19050" cap="flat" cmpd="sng">
              <a:solidFill>
                <a:srgbClr val="000000"/>
              </a:solidFill>
              <a:prstDash val="solid"/>
              <a:headEnd type="none" w="med" len="med"/>
              <a:tailEnd type="none" w="med" len="med"/>
            </a:ln>
          </p:spPr>
        </p:sp>
      </p:grpSp>
      <p:grpSp>
        <p:nvGrpSpPr>
          <p:cNvPr id="77849" name="Group 190"/>
          <p:cNvGrpSpPr/>
          <p:nvPr/>
        </p:nvGrpSpPr>
        <p:grpSpPr>
          <a:xfrm>
            <a:off x="8644573" y="2000250"/>
            <a:ext cx="698500" cy="355600"/>
            <a:chOff x="4396" y="1245"/>
            <a:chExt cx="672" cy="248"/>
          </a:xfrm>
        </p:grpSpPr>
        <p:sp>
          <p:nvSpPr>
            <p:cNvPr id="77894" name="Oval 407"/>
            <p:cNvSpPr/>
            <p:nvPr/>
          </p:nvSpPr>
          <p:spPr>
            <a:xfrm>
              <a:off x="4399" y="1355"/>
              <a:ext cx="666" cy="138"/>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sp>
          <p:nvSpPr>
            <p:cNvPr id="77895" name="Rectangle 410"/>
            <p:cNvSpPr/>
            <p:nvPr/>
          </p:nvSpPr>
          <p:spPr>
            <a:xfrm>
              <a:off x="4399" y="1339"/>
              <a:ext cx="669" cy="86"/>
            </a:xfrm>
            <a:prstGeom prst="rect">
              <a:avLst/>
            </a:prstGeom>
            <a:gradFill rotWithShape="1">
              <a:gsLst>
                <a:gs pos="0">
                  <a:srgbClr val="CCCCFF"/>
                </a:gs>
                <a:gs pos="100000">
                  <a:srgbClr val="FFFFFF"/>
                </a:gs>
              </a:gsLst>
              <a:lin ang="0" scaled="1"/>
              <a:tileRect/>
            </a:gradFill>
            <a:ln w="12700">
              <a:noFill/>
            </a:ln>
          </p:spPr>
          <p:txBody>
            <a:bodyPr wrap="none" anchor="ctr" anchorCtr="0"/>
            <a:lstStyle/>
            <a:p>
              <a:pPr algn="ctr"/>
              <a:endParaRPr sz="2400" dirty="0">
                <a:latin typeface="Times New Roman" panose="02020603050405020304" pitchFamily="18" charset="0"/>
                <a:ea typeface="Arial" panose="020B0604020202020204" pitchFamily="34" charset="0"/>
              </a:endParaRPr>
            </a:p>
          </p:txBody>
        </p:sp>
        <p:sp>
          <p:nvSpPr>
            <p:cNvPr id="77896" name="Oval 411"/>
            <p:cNvSpPr/>
            <p:nvPr/>
          </p:nvSpPr>
          <p:spPr>
            <a:xfrm>
              <a:off x="4396" y="1245"/>
              <a:ext cx="667" cy="162"/>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grpSp>
          <p:nvGrpSpPr>
            <p:cNvPr id="77897" name="Group 194"/>
            <p:cNvGrpSpPr/>
            <p:nvPr/>
          </p:nvGrpSpPr>
          <p:grpSpPr>
            <a:xfrm>
              <a:off x="4530" y="1287"/>
              <a:ext cx="377" cy="75"/>
              <a:chOff x="2468" y="1332"/>
              <a:chExt cx="310" cy="60"/>
            </a:xfrm>
          </p:grpSpPr>
          <p:sp>
            <p:nvSpPr>
              <p:cNvPr id="77900" name="Freeform 19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77901" name="Freeform 19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77898" name="Line 197"/>
            <p:cNvSpPr/>
            <p:nvPr/>
          </p:nvSpPr>
          <p:spPr>
            <a:xfrm>
              <a:off x="4399" y="1321"/>
              <a:ext cx="0" cy="109"/>
            </a:xfrm>
            <a:prstGeom prst="line">
              <a:avLst/>
            </a:prstGeom>
            <a:ln w="19050" cap="flat" cmpd="sng">
              <a:solidFill>
                <a:srgbClr val="000000"/>
              </a:solidFill>
              <a:prstDash val="solid"/>
              <a:headEnd type="none" w="med" len="med"/>
              <a:tailEnd type="none" w="med" len="med"/>
            </a:ln>
          </p:spPr>
        </p:sp>
        <p:sp>
          <p:nvSpPr>
            <p:cNvPr id="77899" name="Line 198"/>
            <p:cNvSpPr/>
            <p:nvPr/>
          </p:nvSpPr>
          <p:spPr>
            <a:xfrm>
              <a:off x="5063" y="1326"/>
              <a:ext cx="0" cy="107"/>
            </a:xfrm>
            <a:prstGeom prst="line">
              <a:avLst/>
            </a:prstGeom>
            <a:ln w="19050" cap="flat" cmpd="sng">
              <a:solidFill>
                <a:srgbClr val="000000"/>
              </a:solidFill>
              <a:prstDash val="solid"/>
              <a:headEnd type="none" w="med" len="med"/>
              <a:tailEnd type="none" w="med" len="med"/>
            </a:ln>
          </p:spPr>
        </p:sp>
      </p:grpSp>
      <p:grpSp>
        <p:nvGrpSpPr>
          <p:cNvPr id="22" name="Group 200"/>
          <p:cNvGrpSpPr/>
          <p:nvPr/>
        </p:nvGrpSpPr>
        <p:grpSpPr>
          <a:xfrm>
            <a:off x="9470073" y="3103563"/>
            <a:ext cx="1033462" cy="801687"/>
            <a:chOff x="4045" y="1955"/>
            <a:chExt cx="651" cy="505"/>
          </a:xfrm>
        </p:grpSpPr>
        <p:grpSp>
          <p:nvGrpSpPr>
            <p:cNvPr id="77882" name="Group 123"/>
            <p:cNvGrpSpPr/>
            <p:nvPr/>
          </p:nvGrpSpPr>
          <p:grpSpPr>
            <a:xfrm rot="3346875">
              <a:off x="3958" y="2042"/>
              <a:ext cx="282" cy="108"/>
              <a:chOff x="5078" y="1860"/>
              <a:chExt cx="282" cy="108"/>
            </a:xfrm>
          </p:grpSpPr>
          <p:sp>
            <p:nvSpPr>
              <p:cNvPr id="77892" name="Rectangle 124"/>
              <p:cNvSpPr/>
              <p:nvPr/>
            </p:nvSpPr>
            <p:spPr>
              <a:xfrm>
                <a:off x="5215" y="1861"/>
                <a:ext cx="144" cy="108"/>
              </a:xfrm>
              <a:prstGeom prst="rect">
                <a:avLst/>
              </a:prstGeom>
              <a:solidFill>
                <a:schemeClr val="accent2"/>
              </a:solidFill>
              <a:ln w="9525">
                <a:noFill/>
              </a:ln>
            </p:spPr>
            <p:txBody>
              <a:bodyPr wrap="none" anchor="ctr" anchorCtr="0"/>
              <a:lstStyle/>
              <a:p>
                <a:endParaRPr dirty="0">
                  <a:latin typeface="Arial" panose="020B0604020202020204" pitchFamily="34" charset="0"/>
                </a:endParaRPr>
              </a:p>
            </p:txBody>
          </p:sp>
          <p:sp>
            <p:nvSpPr>
              <p:cNvPr id="77893" name="Rectangle 125"/>
              <p:cNvSpPr/>
              <p:nvPr/>
            </p:nvSpPr>
            <p:spPr>
              <a:xfrm>
                <a:off x="5078" y="1860"/>
                <a:ext cx="166" cy="108"/>
              </a:xfrm>
              <a:prstGeom prst="rect">
                <a:avLst/>
              </a:prstGeom>
              <a:solidFill>
                <a:srgbClr val="FF0000"/>
              </a:solidFill>
              <a:ln w="9525">
                <a:noFill/>
              </a:ln>
            </p:spPr>
            <p:txBody>
              <a:bodyPr wrap="none" anchor="ctr" anchorCtr="0"/>
              <a:lstStyle/>
              <a:p>
                <a:endParaRPr dirty="0">
                  <a:latin typeface="Arial" panose="020B0604020202020204" pitchFamily="34" charset="0"/>
                </a:endParaRPr>
              </a:p>
            </p:txBody>
          </p:sp>
        </p:grpSp>
        <p:grpSp>
          <p:nvGrpSpPr>
            <p:cNvPr id="77883" name="Group 126"/>
            <p:cNvGrpSpPr/>
            <p:nvPr/>
          </p:nvGrpSpPr>
          <p:grpSpPr>
            <a:xfrm rot="3215306">
              <a:off x="4158" y="2108"/>
              <a:ext cx="282" cy="108"/>
              <a:chOff x="5078" y="1860"/>
              <a:chExt cx="282" cy="108"/>
            </a:xfrm>
          </p:grpSpPr>
          <p:sp>
            <p:nvSpPr>
              <p:cNvPr id="77890" name="Rectangle 127"/>
              <p:cNvSpPr/>
              <p:nvPr/>
            </p:nvSpPr>
            <p:spPr>
              <a:xfrm>
                <a:off x="5214" y="1860"/>
                <a:ext cx="144" cy="108"/>
              </a:xfrm>
              <a:prstGeom prst="rect">
                <a:avLst/>
              </a:prstGeom>
              <a:solidFill>
                <a:schemeClr val="accent2"/>
              </a:solidFill>
              <a:ln w="9525">
                <a:noFill/>
              </a:ln>
            </p:spPr>
            <p:txBody>
              <a:bodyPr wrap="none" anchor="ctr" anchorCtr="0"/>
              <a:lstStyle/>
              <a:p>
                <a:endParaRPr dirty="0">
                  <a:latin typeface="Arial" panose="020B0604020202020204" pitchFamily="34" charset="0"/>
                </a:endParaRPr>
              </a:p>
            </p:txBody>
          </p:sp>
          <p:sp>
            <p:nvSpPr>
              <p:cNvPr id="77891" name="Rectangle 128"/>
              <p:cNvSpPr/>
              <p:nvPr/>
            </p:nvSpPr>
            <p:spPr>
              <a:xfrm>
                <a:off x="5076" y="1860"/>
                <a:ext cx="166" cy="108"/>
              </a:xfrm>
              <a:prstGeom prst="rect">
                <a:avLst/>
              </a:prstGeom>
              <a:solidFill>
                <a:srgbClr val="FF0000"/>
              </a:solidFill>
              <a:ln w="9525">
                <a:noFill/>
              </a:ln>
            </p:spPr>
            <p:txBody>
              <a:bodyPr wrap="none" anchor="ctr" anchorCtr="0"/>
              <a:lstStyle/>
              <a:p>
                <a:endParaRPr dirty="0">
                  <a:latin typeface="Arial" panose="020B0604020202020204" pitchFamily="34" charset="0"/>
                </a:endParaRPr>
              </a:p>
            </p:txBody>
          </p:sp>
        </p:grpSp>
        <p:grpSp>
          <p:nvGrpSpPr>
            <p:cNvPr id="77884" name="Group 129"/>
            <p:cNvGrpSpPr/>
            <p:nvPr/>
          </p:nvGrpSpPr>
          <p:grpSpPr>
            <a:xfrm rot="3051000">
              <a:off x="4380" y="2184"/>
              <a:ext cx="282" cy="108"/>
              <a:chOff x="5078" y="1860"/>
              <a:chExt cx="282" cy="108"/>
            </a:xfrm>
          </p:grpSpPr>
          <p:sp>
            <p:nvSpPr>
              <p:cNvPr id="77888" name="Rectangle 130"/>
              <p:cNvSpPr/>
              <p:nvPr/>
            </p:nvSpPr>
            <p:spPr>
              <a:xfrm>
                <a:off x="5214" y="1860"/>
                <a:ext cx="144" cy="108"/>
              </a:xfrm>
              <a:prstGeom prst="rect">
                <a:avLst/>
              </a:prstGeom>
              <a:solidFill>
                <a:schemeClr val="accent2"/>
              </a:solidFill>
              <a:ln w="9525">
                <a:noFill/>
              </a:ln>
            </p:spPr>
            <p:txBody>
              <a:bodyPr wrap="none" anchor="ctr" anchorCtr="0"/>
              <a:lstStyle/>
              <a:p>
                <a:endParaRPr dirty="0">
                  <a:latin typeface="Arial" panose="020B0604020202020204" pitchFamily="34" charset="0"/>
                </a:endParaRPr>
              </a:p>
            </p:txBody>
          </p:sp>
          <p:sp>
            <p:nvSpPr>
              <p:cNvPr id="77889" name="Rectangle 131"/>
              <p:cNvSpPr/>
              <p:nvPr/>
            </p:nvSpPr>
            <p:spPr>
              <a:xfrm>
                <a:off x="5078" y="1860"/>
                <a:ext cx="166" cy="108"/>
              </a:xfrm>
              <a:prstGeom prst="rect">
                <a:avLst/>
              </a:prstGeom>
              <a:solidFill>
                <a:srgbClr val="FF0000"/>
              </a:solidFill>
              <a:ln w="9525">
                <a:noFill/>
              </a:ln>
            </p:spPr>
            <p:txBody>
              <a:bodyPr wrap="none" anchor="ctr" anchorCtr="0"/>
              <a:lstStyle/>
              <a:p>
                <a:endParaRPr dirty="0">
                  <a:latin typeface="Arial" panose="020B0604020202020204" pitchFamily="34" charset="0"/>
                </a:endParaRPr>
              </a:p>
            </p:txBody>
          </p:sp>
        </p:grpSp>
        <p:sp>
          <p:nvSpPr>
            <p:cNvPr id="77885" name="Line 133"/>
            <p:cNvSpPr/>
            <p:nvPr/>
          </p:nvSpPr>
          <p:spPr>
            <a:xfrm>
              <a:off x="4184" y="2216"/>
              <a:ext cx="84" cy="112"/>
            </a:xfrm>
            <a:prstGeom prst="line">
              <a:avLst/>
            </a:prstGeom>
            <a:ln w="9525" cap="flat" cmpd="sng">
              <a:solidFill>
                <a:schemeClr val="tx1"/>
              </a:solidFill>
              <a:prstDash val="solid"/>
              <a:headEnd type="none" w="med" len="med"/>
              <a:tailEnd type="triangle" w="med" len="med"/>
            </a:ln>
          </p:spPr>
        </p:sp>
        <p:sp>
          <p:nvSpPr>
            <p:cNvPr id="77886" name="Line 134"/>
            <p:cNvSpPr/>
            <p:nvPr/>
          </p:nvSpPr>
          <p:spPr>
            <a:xfrm>
              <a:off x="4388" y="2278"/>
              <a:ext cx="82" cy="112"/>
            </a:xfrm>
            <a:prstGeom prst="line">
              <a:avLst/>
            </a:prstGeom>
            <a:ln w="9525" cap="flat" cmpd="sng">
              <a:solidFill>
                <a:schemeClr val="tx1"/>
              </a:solidFill>
              <a:prstDash val="solid"/>
              <a:headEnd type="none" w="med" len="med"/>
              <a:tailEnd type="triangle" w="med" len="med"/>
            </a:ln>
          </p:spPr>
        </p:sp>
        <p:sp>
          <p:nvSpPr>
            <p:cNvPr id="77887" name="Line 135"/>
            <p:cNvSpPr/>
            <p:nvPr/>
          </p:nvSpPr>
          <p:spPr>
            <a:xfrm>
              <a:off x="4620" y="2350"/>
              <a:ext cx="76" cy="110"/>
            </a:xfrm>
            <a:prstGeom prst="line">
              <a:avLst/>
            </a:prstGeom>
            <a:ln w="9525" cap="flat" cmpd="sng">
              <a:solidFill>
                <a:schemeClr val="tx1"/>
              </a:solidFill>
              <a:prstDash val="solid"/>
              <a:headEnd type="none" w="med" len="med"/>
              <a:tailEnd type="triangle" w="med" len="med"/>
            </a:ln>
          </p:spPr>
        </p:sp>
      </p:grpSp>
      <p:grpSp>
        <p:nvGrpSpPr>
          <p:cNvPr id="77851" name="Group 201"/>
          <p:cNvGrpSpPr/>
          <p:nvPr/>
        </p:nvGrpSpPr>
        <p:grpSpPr>
          <a:xfrm>
            <a:off x="9743123" y="3886200"/>
            <a:ext cx="698500" cy="355600"/>
            <a:chOff x="4396" y="1245"/>
            <a:chExt cx="672" cy="248"/>
          </a:xfrm>
        </p:grpSpPr>
        <p:sp>
          <p:nvSpPr>
            <p:cNvPr id="77874" name="Oval 407"/>
            <p:cNvSpPr/>
            <p:nvPr/>
          </p:nvSpPr>
          <p:spPr>
            <a:xfrm>
              <a:off x="4399" y="1355"/>
              <a:ext cx="666" cy="138"/>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sp>
          <p:nvSpPr>
            <p:cNvPr id="77875" name="Rectangle 410"/>
            <p:cNvSpPr/>
            <p:nvPr/>
          </p:nvSpPr>
          <p:spPr>
            <a:xfrm>
              <a:off x="4399" y="1339"/>
              <a:ext cx="669" cy="86"/>
            </a:xfrm>
            <a:prstGeom prst="rect">
              <a:avLst/>
            </a:prstGeom>
            <a:gradFill rotWithShape="1">
              <a:gsLst>
                <a:gs pos="0">
                  <a:srgbClr val="CCCCFF"/>
                </a:gs>
                <a:gs pos="100000">
                  <a:srgbClr val="FFFFFF"/>
                </a:gs>
              </a:gsLst>
              <a:lin ang="0" scaled="1"/>
              <a:tileRect/>
            </a:gradFill>
            <a:ln w="12700">
              <a:noFill/>
            </a:ln>
          </p:spPr>
          <p:txBody>
            <a:bodyPr wrap="none" anchor="ctr" anchorCtr="0"/>
            <a:lstStyle/>
            <a:p>
              <a:pPr algn="ctr"/>
              <a:endParaRPr sz="2400" dirty="0">
                <a:latin typeface="Times New Roman" panose="02020603050405020304" pitchFamily="18" charset="0"/>
                <a:ea typeface="Arial" panose="020B0604020202020204" pitchFamily="34" charset="0"/>
              </a:endParaRPr>
            </a:p>
          </p:txBody>
        </p:sp>
        <p:sp>
          <p:nvSpPr>
            <p:cNvPr id="77876" name="Oval 411"/>
            <p:cNvSpPr/>
            <p:nvPr/>
          </p:nvSpPr>
          <p:spPr>
            <a:xfrm>
              <a:off x="4396" y="1245"/>
              <a:ext cx="667" cy="162"/>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grpSp>
          <p:nvGrpSpPr>
            <p:cNvPr id="77877" name="Group 205"/>
            <p:cNvGrpSpPr/>
            <p:nvPr/>
          </p:nvGrpSpPr>
          <p:grpSpPr>
            <a:xfrm>
              <a:off x="4530" y="1287"/>
              <a:ext cx="377" cy="75"/>
              <a:chOff x="2468" y="1332"/>
              <a:chExt cx="310" cy="60"/>
            </a:xfrm>
          </p:grpSpPr>
          <p:sp>
            <p:nvSpPr>
              <p:cNvPr id="77880" name="Freeform 20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77881" name="Freeform 20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77878" name="Line 208"/>
            <p:cNvSpPr/>
            <p:nvPr/>
          </p:nvSpPr>
          <p:spPr>
            <a:xfrm>
              <a:off x="4399" y="1321"/>
              <a:ext cx="0" cy="109"/>
            </a:xfrm>
            <a:prstGeom prst="line">
              <a:avLst/>
            </a:prstGeom>
            <a:ln w="19050" cap="flat" cmpd="sng">
              <a:solidFill>
                <a:srgbClr val="000000"/>
              </a:solidFill>
              <a:prstDash val="solid"/>
              <a:headEnd type="none" w="med" len="med"/>
              <a:tailEnd type="none" w="med" len="med"/>
            </a:ln>
          </p:spPr>
        </p:sp>
        <p:sp>
          <p:nvSpPr>
            <p:cNvPr id="77879" name="Line 209"/>
            <p:cNvSpPr/>
            <p:nvPr/>
          </p:nvSpPr>
          <p:spPr>
            <a:xfrm>
              <a:off x="5063" y="1326"/>
              <a:ext cx="0" cy="107"/>
            </a:xfrm>
            <a:prstGeom prst="line">
              <a:avLst/>
            </a:prstGeom>
            <a:ln w="19050" cap="flat" cmpd="sng">
              <a:solidFill>
                <a:srgbClr val="000000"/>
              </a:solidFill>
              <a:prstDash val="solid"/>
              <a:headEnd type="none" w="med" len="med"/>
              <a:tailEnd type="none" w="med" len="med"/>
            </a:ln>
          </p:spPr>
        </p:sp>
      </p:grpSp>
      <p:grpSp>
        <p:nvGrpSpPr>
          <p:cNvPr id="77852" name="Group 210"/>
          <p:cNvGrpSpPr/>
          <p:nvPr/>
        </p:nvGrpSpPr>
        <p:grpSpPr>
          <a:xfrm>
            <a:off x="8839835" y="4954588"/>
            <a:ext cx="698500" cy="355600"/>
            <a:chOff x="4396" y="1245"/>
            <a:chExt cx="672" cy="248"/>
          </a:xfrm>
        </p:grpSpPr>
        <p:sp>
          <p:nvSpPr>
            <p:cNvPr id="77866" name="Oval 407"/>
            <p:cNvSpPr/>
            <p:nvPr/>
          </p:nvSpPr>
          <p:spPr>
            <a:xfrm>
              <a:off x="4399" y="1355"/>
              <a:ext cx="666" cy="138"/>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sp>
          <p:nvSpPr>
            <p:cNvPr id="77867" name="Rectangle 410"/>
            <p:cNvSpPr/>
            <p:nvPr/>
          </p:nvSpPr>
          <p:spPr>
            <a:xfrm>
              <a:off x="4399" y="1339"/>
              <a:ext cx="669" cy="86"/>
            </a:xfrm>
            <a:prstGeom prst="rect">
              <a:avLst/>
            </a:prstGeom>
            <a:gradFill rotWithShape="1">
              <a:gsLst>
                <a:gs pos="0">
                  <a:srgbClr val="CCCCFF"/>
                </a:gs>
                <a:gs pos="100000">
                  <a:srgbClr val="FFFFFF"/>
                </a:gs>
              </a:gsLst>
              <a:lin ang="0" scaled="1"/>
              <a:tileRect/>
            </a:gradFill>
            <a:ln w="12700">
              <a:noFill/>
            </a:ln>
          </p:spPr>
          <p:txBody>
            <a:bodyPr wrap="none" anchor="ctr" anchorCtr="0"/>
            <a:lstStyle/>
            <a:p>
              <a:pPr algn="ctr"/>
              <a:endParaRPr sz="2400" dirty="0">
                <a:latin typeface="Times New Roman" panose="02020603050405020304" pitchFamily="18" charset="0"/>
                <a:ea typeface="Arial" panose="020B0604020202020204" pitchFamily="34" charset="0"/>
              </a:endParaRPr>
            </a:p>
          </p:txBody>
        </p:sp>
        <p:sp>
          <p:nvSpPr>
            <p:cNvPr id="77868" name="Oval 411"/>
            <p:cNvSpPr/>
            <p:nvPr/>
          </p:nvSpPr>
          <p:spPr>
            <a:xfrm>
              <a:off x="4396" y="1245"/>
              <a:ext cx="667" cy="162"/>
            </a:xfrm>
            <a:prstGeom prst="ellipse">
              <a:avLst/>
            </a:prstGeom>
            <a:gradFill rotWithShape="1">
              <a:gsLst>
                <a:gs pos="0">
                  <a:srgbClr val="CCCCFF"/>
                </a:gs>
                <a:gs pos="100000">
                  <a:srgbClr val="FFFFFF"/>
                </a:gs>
              </a:gsLst>
              <a:lin ang="0" scaled="1"/>
              <a:tileRect/>
            </a:gradFill>
            <a:ln w="19050" cap="flat" cmpd="sng">
              <a:solidFill>
                <a:srgbClr val="000000"/>
              </a:solidFill>
              <a:prstDash val="solid"/>
              <a:headEnd type="none" w="med" len="med"/>
              <a:tailEnd type="none" w="med" len="med"/>
            </a:ln>
          </p:spPr>
          <p:txBody>
            <a:bodyPr wrap="none" anchor="ctr" anchorCtr="0"/>
            <a:lstStyle/>
            <a:p>
              <a:endParaRPr sz="2400" dirty="0">
                <a:latin typeface="Times New Roman" panose="02020603050405020304" pitchFamily="18" charset="0"/>
                <a:ea typeface="Arial" panose="020B0604020202020204" pitchFamily="34" charset="0"/>
              </a:endParaRPr>
            </a:p>
          </p:txBody>
        </p:sp>
        <p:grpSp>
          <p:nvGrpSpPr>
            <p:cNvPr id="77869" name="Group 214"/>
            <p:cNvGrpSpPr/>
            <p:nvPr/>
          </p:nvGrpSpPr>
          <p:grpSpPr>
            <a:xfrm>
              <a:off x="4530" y="1287"/>
              <a:ext cx="377" cy="75"/>
              <a:chOff x="2468" y="1332"/>
              <a:chExt cx="310" cy="60"/>
            </a:xfrm>
          </p:grpSpPr>
          <p:sp>
            <p:nvSpPr>
              <p:cNvPr id="77872" name="Freeform 21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77873" name="Freeform 21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77870" name="Line 217"/>
            <p:cNvSpPr/>
            <p:nvPr/>
          </p:nvSpPr>
          <p:spPr>
            <a:xfrm>
              <a:off x="4399" y="1321"/>
              <a:ext cx="0" cy="109"/>
            </a:xfrm>
            <a:prstGeom prst="line">
              <a:avLst/>
            </a:prstGeom>
            <a:ln w="19050" cap="flat" cmpd="sng">
              <a:solidFill>
                <a:srgbClr val="000000"/>
              </a:solidFill>
              <a:prstDash val="solid"/>
              <a:headEnd type="none" w="med" len="med"/>
              <a:tailEnd type="none" w="med" len="med"/>
            </a:ln>
          </p:spPr>
        </p:sp>
        <p:sp>
          <p:nvSpPr>
            <p:cNvPr id="77871" name="Line 218"/>
            <p:cNvSpPr/>
            <p:nvPr/>
          </p:nvSpPr>
          <p:spPr>
            <a:xfrm>
              <a:off x="5063" y="1326"/>
              <a:ext cx="0" cy="107"/>
            </a:xfrm>
            <a:prstGeom prst="line">
              <a:avLst/>
            </a:prstGeom>
            <a:ln w="19050" cap="flat" cmpd="sng">
              <a:solidFill>
                <a:srgbClr val="000000"/>
              </a:solidFill>
              <a:prstDash val="solid"/>
              <a:headEnd type="none" w="med" len="med"/>
              <a:tailEnd type="none" w="med" len="med"/>
            </a:ln>
          </p:spPr>
        </p:sp>
      </p:grpSp>
      <p:grpSp>
        <p:nvGrpSpPr>
          <p:cNvPr id="77853" name="Group 221"/>
          <p:cNvGrpSpPr/>
          <p:nvPr/>
        </p:nvGrpSpPr>
        <p:grpSpPr>
          <a:xfrm>
            <a:off x="7801610" y="4400550"/>
            <a:ext cx="738188" cy="1385888"/>
            <a:chOff x="2345" y="1140"/>
            <a:chExt cx="528" cy="1084"/>
          </a:xfrm>
        </p:grpSpPr>
        <p:sp>
          <p:nvSpPr>
            <p:cNvPr id="77856" name="Line 222"/>
            <p:cNvSpPr/>
            <p:nvPr/>
          </p:nvSpPr>
          <p:spPr>
            <a:xfrm flipV="1">
              <a:off x="2811" y="1459"/>
              <a:ext cx="62" cy="5"/>
            </a:xfrm>
            <a:prstGeom prst="line">
              <a:avLst/>
            </a:prstGeom>
            <a:ln w="19050" cap="flat" cmpd="sng">
              <a:solidFill>
                <a:schemeClr val="tx1"/>
              </a:solidFill>
              <a:prstDash val="solid"/>
              <a:headEnd type="none" w="med" len="med"/>
              <a:tailEnd type="none" w="med" len="med"/>
            </a:ln>
          </p:spPr>
        </p:sp>
        <p:sp>
          <p:nvSpPr>
            <p:cNvPr id="77857" name="Line 223"/>
            <p:cNvSpPr/>
            <p:nvPr/>
          </p:nvSpPr>
          <p:spPr>
            <a:xfrm flipV="1">
              <a:off x="2811" y="1967"/>
              <a:ext cx="62" cy="2"/>
            </a:xfrm>
            <a:prstGeom prst="line">
              <a:avLst/>
            </a:prstGeom>
            <a:ln w="19050" cap="flat" cmpd="sng">
              <a:solidFill>
                <a:schemeClr val="tx1"/>
              </a:solidFill>
              <a:prstDash val="solid"/>
              <a:headEnd type="none" w="med" len="med"/>
              <a:tailEnd type="none" w="med" len="med"/>
            </a:ln>
          </p:spPr>
        </p:sp>
        <p:sp>
          <p:nvSpPr>
            <p:cNvPr id="77858" name="Line 224"/>
            <p:cNvSpPr/>
            <p:nvPr/>
          </p:nvSpPr>
          <p:spPr>
            <a:xfrm>
              <a:off x="2868" y="1455"/>
              <a:ext cx="0" cy="509"/>
            </a:xfrm>
            <a:prstGeom prst="line">
              <a:avLst/>
            </a:prstGeom>
            <a:ln w="12700" cap="flat" cmpd="sng">
              <a:solidFill>
                <a:schemeClr val="tx1"/>
              </a:solidFill>
              <a:prstDash val="solid"/>
              <a:headEnd type="none" w="med" len="med"/>
              <a:tailEnd type="none" w="med" len="med"/>
            </a:ln>
          </p:spPr>
        </p:sp>
        <p:grpSp>
          <p:nvGrpSpPr>
            <p:cNvPr id="77859" name="Group 225"/>
            <p:cNvGrpSpPr/>
            <p:nvPr/>
          </p:nvGrpSpPr>
          <p:grpSpPr>
            <a:xfrm>
              <a:off x="2345" y="1140"/>
              <a:ext cx="503" cy="444"/>
              <a:chOff x="-44" y="1473"/>
              <a:chExt cx="981" cy="1105"/>
            </a:xfrm>
          </p:grpSpPr>
          <p:pic>
            <p:nvPicPr>
              <p:cNvPr id="77864" name="Picture 226"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77865" name="Freeform 227"/>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77860" name="Text Box 228"/>
            <p:cNvSpPr txBox="1"/>
            <p:nvPr/>
          </p:nvSpPr>
          <p:spPr>
            <a:xfrm rot="5400000">
              <a:off x="2462" y="1529"/>
              <a:ext cx="422" cy="371"/>
            </a:xfrm>
            <a:prstGeom prst="rect">
              <a:avLst/>
            </a:prstGeom>
            <a:noFill/>
            <a:ln w="9525">
              <a:noFill/>
            </a:ln>
          </p:spPr>
          <p:txBody>
            <a:bodyPr wrap="none">
              <a:spAutoFit/>
            </a:bodyPr>
            <a:lstStyle/>
            <a:p>
              <a:r>
                <a:rPr lang="en-US" altLang="zh-CN" sz="2800" dirty="0">
                  <a:latin typeface="Arial" panose="020B0604020202020204" pitchFamily="34" charset="0"/>
                </a:rPr>
                <a:t>…</a:t>
              </a:r>
            </a:p>
          </p:txBody>
        </p:sp>
        <p:grpSp>
          <p:nvGrpSpPr>
            <p:cNvPr id="77861" name="Group 229"/>
            <p:cNvGrpSpPr/>
            <p:nvPr/>
          </p:nvGrpSpPr>
          <p:grpSpPr>
            <a:xfrm>
              <a:off x="2357" y="1780"/>
              <a:ext cx="503" cy="444"/>
              <a:chOff x="-44" y="1473"/>
              <a:chExt cx="981" cy="1105"/>
            </a:xfrm>
          </p:grpSpPr>
          <p:pic>
            <p:nvPicPr>
              <p:cNvPr id="77862" name="Picture 230"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77863" name="Freeform 231"/>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sp>
        <p:nvSpPr>
          <p:cNvPr id="133" name="矩形: 圆角 132">
            <a:extLst>
              <a:ext uri="{FF2B5EF4-FFF2-40B4-BE49-F238E27FC236}">
                <a16:creationId xmlns:a16="http://schemas.microsoft.com/office/drawing/2014/main" id="{BE028D7B-8005-46EE-AC34-6E67344A5168}"/>
              </a:ext>
            </a:extLst>
          </p:cNvPr>
          <p:cNvSpPr/>
          <p:nvPr/>
        </p:nvSpPr>
        <p:spPr>
          <a:xfrm>
            <a:off x="6637206" y="190438"/>
            <a:ext cx="5257356" cy="830602"/>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MSS</a:t>
            </a:r>
            <a:r>
              <a:rPr lang="zh-CN" altLang="en-US" dirty="0">
                <a:solidFill>
                  <a:schemeClr val="tx1"/>
                </a:solidFill>
              </a:rPr>
              <a:t>：最大报文段长度（不包括</a:t>
            </a:r>
            <a:r>
              <a:rPr lang="en-US" altLang="zh-CN" dirty="0">
                <a:solidFill>
                  <a:schemeClr val="tx1"/>
                </a:solidFill>
              </a:rPr>
              <a:t>IP/TCP</a:t>
            </a:r>
            <a:r>
              <a:rPr lang="zh-CN" altLang="en-US" dirty="0">
                <a:solidFill>
                  <a:schemeClr val="tx1"/>
                </a:solidFill>
              </a:rPr>
              <a:t>首部）</a:t>
            </a:r>
            <a:endParaRPr lang="en-US" altLang="zh-CN" dirty="0">
              <a:solidFill>
                <a:schemeClr val="tx1"/>
              </a:solidFill>
            </a:endParaRPr>
          </a:p>
          <a:p>
            <a:r>
              <a:rPr lang="en-US" altLang="zh-CN" dirty="0">
                <a:solidFill>
                  <a:schemeClr val="tx1"/>
                </a:solidFill>
              </a:rPr>
              <a:t>MTU</a:t>
            </a:r>
            <a:r>
              <a:rPr lang="zh-CN" altLang="en-US" dirty="0">
                <a:solidFill>
                  <a:schemeClr val="tx1"/>
                </a:solidFill>
              </a:rPr>
              <a:t>：</a:t>
            </a:r>
            <a:r>
              <a:rPr lang="zh-CN" altLang="en-US" sz="1800" dirty="0">
                <a:solidFill>
                  <a:schemeClr val="tx1"/>
                </a:solidFill>
                <a:highlight>
                  <a:srgbClr val="FFFF00"/>
                </a:highlight>
                <a:sym typeface="+mn-ea"/>
              </a:rPr>
              <a:t>最大传输单元（链路层）</a:t>
            </a:r>
            <a:endParaRPr lang="en-US" altLang="zh-CN" dirty="0">
              <a:solidFill>
                <a:schemeClr val="tx1"/>
              </a:solidFill>
            </a:endParaRPr>
          </a:p>
        </p:txBody>
      </p:sp>
      <p:sp>
        <p:nvSpPr>
          <p:cNvPr id="2" name="文本框 1">
            <a:extLst>
              <a:ext uri="{FF2B5EF4-FFF2-40B4-BE49-F238E27FC236}">
                <a16:creationId xmlns:a16="http://schemas.microsoft.com/office/drawing/2014/main" id="{6E215976-3286-46DF-90F3-8DC23512F370}"/>
              </a:ext>
            </a:extLst>
          </p:cNvPr>
          <p:cNvSpPr txBox="1"/>
          <p:nvPr/>
        </p:nvSpPr>
        <p:spPr>
          <a:xfrm>
            <a:off x="909843" y="1119485"/>
            <a:ext cx="7571303" cy="461665"/>
          </a:xfrm>
          <a:prstGeom prst="rect">
            <a:avLst/>
          </a:prstGeom>
          <a:noFill/>
          <a:ln>
            <a:solidFill>
              <a:srgbClr val="C00000"/>
            </a:solidFill>
          </a:ln>
        </p:spPr>
        <p:txBody>
          <a:bodyPr wrap="none" rtlCol="0">
            <a:spAutoFit/>
          </a:bodyPr>
          <a:lstStyle/>
          <a:p>
            <a:r>
              <a:rPr lang="zh-CN" altLang="en-US" sz="2400" dirty="0"/>
              <a:t>并不是所有</a:t>
            </a:r>
            <a:r>
              <a:rPr lang="zh-CN" altLang="en-US" sz="2400" b="1" u="sng" dirty="0"/>
              <a:t>链路层协议</a:t>
            </a:r>
            <a:r>
              <a:rPr lang="zh-CN" altLang="en-US" sz="2400" dirty="0"/>
              <a:t>都能承载</a:t>
            </a:r>
            <a:r>
              <a:rPr lang="zh-CN" altLang="en-US" sz="2400" b="1" u="sng" dirty="0"/>
              <a:t>相同长度</a:t>
            </a:r>
            <a:r>
              <a:rPr lang="zh-CN" altLang="en-US" sz="2400" dirty="0"/>
              <a:t>的网络层分组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1000"/>
                                        <p:tgtEl>
                                          <p:spTgt spid="22"/>
                                        </p:tgtEl>
                                      </p:cBhvr>
                                    </p:animEffect>
                                  </p:childTnLst>
                                </p:cTn>
                              </p:par>
                              <p:par>
                                <p:cTn id="13" presetID="9" presetClass="entr" presetSubtype="0" fill="hold" nodeType="withEffect">
                                  <p:stCondLst>
                                    <p:cond delay="0"/>
                                  </p:stCondLst>
                                  <p:childTnLst>
                                    <p:set>
                                      <p:cBhvr>
                                        <p:cTn id="14" dur="1" fill="hold">
                                          <p:stCondLst>
                                            <p:cond delay="0"/>
                                          </p:stCondLst>
                                        </p:cTn>
                                        <p:tgtEl>
                                          <p:spTgt spid="576648">
                                            <p:txEl>
                                              <p:pRg st="0" end="0"/>
                                            </p:txEl>
                                          </p:spTgt>
                                        </p:tgtEl>
                                        <p:attrNameLst>
                                          <p:attrName>style.visibility</p:attrName>
                                        </p:attrNameLst>
                                      </p:cBhvr>
                                      <p:to>
                                        <p:strVal val="visible"/>
                                      </p:to>
                                    </p:set>
                                    <p:animEffect transition="in" filter="dissolve">
                                      <p:cBhvr>
                                        <p:cTn id="15" dur="500"/>
                                        <p:tgtEl>
                                          <p:spTgt spid="576648">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76648">
                                            <p:txEl>
                                              <p:pRg st="1" end="1"/>
                                            </p:txEl>
                                          </p:spTgt>
                                        </p:tgtEl>
                                        <p:attrNameLst>
                                          <p:attrName>style.visibility</p:attrName>
                                        </p:attrNameLst>
                                      </p:cBhvr>
                                      <p:to>
                                        <p:strVal val="visible"/>
                                      </p:to>
                                    </p:set>
                                    <p:animEffect transition="in" filter="dissolve">
                                      <p:cBhvr>
                                        <p:cTn id="18" dur="500"/>
                                        <p:tgtEl>
                                          <p:spTgt spid="576648">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76648">
                                            <p:txEl>
                                              <p:pRg st="2" end="2"/>
                                            </p:txEl>
                                          </p:spTgt>
                                        </p:tgtEl>
                                        <p:attrNameLst>
                                          <p:attrName>style.visibility</p:attrName>
                                        </p:attrNameLst>
                                      </p:cBhvr>
                                      <p:to>
                                        <p:strVal val="visible"/>
                                      </p:to>
                                    </p:set>
                                    <p:animEffect transition="in" filter="dissolve">
                                      <p:cBhvr>
                                        <p:cTn id="21" dur="500"/>
                                        <p:tgtEl>
                                          <p:spTgt spid="57664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800" dirty="0">
                <a:cs typeface="Calibri" panose="020F0502020204030204" pitchFamily="34" charset="0"/>
              </a:rPr>
              <a:t>网络层的</a:t>
            </a:r>
            <a:r>
              <a:rPr lang="zh-CN" altLang="en-US" sz="4800" u="sng" dirty="0">
                <a:solidFill>
                  <a:srgbClr val="C00000"/>
                </a:solidFill>
                <a:cs typeface="Calibri" panose="020F0502020204030204" pitchFamily="34" charset="0"/>
              </a:rPr>
              <a:t>两个</a:t>
            </a:r>
            <a:r>
              <a:rPr lang="zh-CN" altLang="en-US" sz="4800" dirty="0">
                <a:cs typeface="Calibri" panose="020F0502020204030204" pitchFamily="34" charset="0"/>
              </a:rPr>
              <a:t>关键功能</a:t>
            </a:r>
            <a:endParaRPr lang="en-US" sz="4800" dirty="0"/>
          </a:p>
        </p:txBody>
      </p:sp>
      <p:sp>
        <p:nvSpPr>
          <p:cNvPr id="3" name="Content Placeholder 2"/>
          <p:cNvSpPr>
            <a:spLocks noGrp="1"/>
          </p:cNvSpPr>
          <p:nvPr>
            <p:ph sz="half" idx="1"/>
          </p:nvPr>
        </p:nvSpPr>
        <p:spPr>
          <a:xfrm>
            <a:off x="878205" y="1666875"/>
            <a:ext cx="5181600" cy="2376170"/>
          </a:xfrm>
        </p:spPr>
        <p:txBody>
          <a:bodyPr>
            <a:normAutofit/>
          </a:bodyPr>
          <a:lstStyle/>
          <a:p>
            <a:pPr indent="-234950">
              <a:spcBef>
                <a:spcPts val="600"/>
              </a:spcBef>
            </a:pPr>
            <a:r>
              <a:rPr lang="en-US" altLang="en-US" dirty="0">
                <a:solidFill>
                  <a:srgbClr val="000099"/>
                </a:solidFill>
                <a:latin typeface="Times New Roman" panose="02020603050405020304" pitchFamily="18" charset="0"/>
                <a:cs typeface="Times New Roman" panose="02020603050405020304" pitchFamily="18" charset="0"/>
              </a:rPr>
              <a:t>Forwarding </a:t>
            </a:r>
            <a:r>
              <a:rPr lang="zh-CN" altLang="en-US" dirty="0">
                <a:solidFill>
                  <a:srgbClr val="000099"/>
                </a:solidFill>
                <a:latin typeface="Times New Roman" panose="02020603050405020304" pitchFamily="18" charset="0"/>
                <a:cs typeface="Times New Roman" panose="02020603050405020304" pitchFamily="18" charset="0"/>
              </a:rPr>
              <a:t>转发：</a:t>
            </a:r>
            <a:r>
              <a:rPr lang="zh-CN" altLang="en-US" dirty="0">
                <a:latin typeface="Times New Roman" panose="02020603050405020304" pitchFamily="18" charset="0"/>
                <a:cs typeface="Times New Roman" panose="02020603050405020304" pitchFamily="18" charset="0"/>
              </a:rPr>
              <a:t>将分组从路由器的</a:t>
            </a:r>
            <a:r>
              <a:rPr lang="zh-CN" altLang="en-US" b="1" u="sng" dirty="0">
                <a:solidFill>
                  <a:srgbClr val="C00000"/>
                </a:solidFill>
                <a:latin typeface="Times New Roman" panose="02020603050405020304" pitchFamily="18" charset="0"/>
                <a:cs typeface="Times New Roman" panose="02020603050405020304" pitchFamily="18" charset="0"/>
              </a:rPr>
              <a:t>输入端口</a:t>
            </a:r>
            <a:r>
              <a:rPr lang="zh-CN" altLang="en-US" dirty="0">
                <a:latin typeface="Times New Roman" panose="02020603050405020304" pitchFamily="18" charset="0"/>
                <a:cs typeface="Times New Roman" panose="02020603050405020304" pitchFamily="18" charset="0"/>
              </a:rPr>
              <a:t>移动至合适的</a:t>
            </a:r>
            <a:r>
              <a:rPr lang="zh-CN" altLang="en-US" b="1" u="sng" dirty="0">
                <a:solidFill>
                  <a:srgbClr val="C00000"/>
                </a:solidFill>
                <a:latin typeface="Times New Roman" panose="02020603050405020304" pitchFamily="18" charset="0"/>
                <a:cs typeface="Times New Roman" panose="02020603050405020304" pitchFamily="18" charset="0"/>
              </a:rPr>
              <a:t>输出端口</a:t>
            </a:r>
          </a:p>
          <a:p>
            <a:pPr marL="117475" indent="0">
              <a:spcBef>
                <a:spcPts val="600"/>
              </a:spcBef>
              <a:buNone/>
            </a:pPr>
            <a:r>
              <a:rPr lang="en-US" altLang="ja-JP"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通常仅需几</a:t>
            </a:r>
            <a:r>
              <a:rPr lang="en-US" altLang="zh-CN" dirty="0">
                <a:solidFill>
                  <a:srgbClr val="111111"/>
                </a:solidFill>
                <a:effectLst/>
                <a:latin typeface="Times New Roman" panose="02020603050405020304" pitchFamily="18" charset="0"/>
                <a:cs typeface="Times New Roman" panose="02020603050405020304" pitchFamily="18" charset="0"/>
              </a:rPr>
              <a:t>nanosecond</a:t>
            </a:r>
            <a:r>
              <a:rPr lang="en-US" altLang="ja-JP" dirty="0">
                <a:latin typeface="Times New Roman" panose="02020603050405020304" pitchFamily="18" charset="0"/>
                <a:cs typeface="Times New Roman" panose="02020603050405020304" pitchFamily="18" charset="0"/>
              </a:rPr>
              <a:t>)</a:t>
            </a:r>
          </a:p>
        </p:txBody>
      </p:sp>
      <p:sp>
        <p:nvSpPr>
          <p:cNvPr id="4" name="Content Placeholder 3"/>
          <p:cNvSpPr>
            <a:spLocks noGrp="1"/>
          </p:cNvSpPr>
          <p:nvPr>
            <p:ph sz="half" idx="2"/>
          </p:nvPr>
        </p:nvSpPr>
        <p:spPr>
          <a:xfrm>
            <a:off x="6172200" y="1693105"/>
            <a:ext cx="5181600" cy="4351338"/>
          </a:xfrm>
        </p:spPr>
        <p:txBody>
          <a:bodyPr>
            <a:normAutofit/>
          </a:bodyPr>
          <a:lstStyle/>
          <a:p>
            <a:pPr marL="342900" indent="-342900">
              <a:lnSpc>
                <a:spcPct val="85000"/>
              </a:lnSpc>
              <a:spcBef>
                <a:spcPts val="600"/>
              </a:spcBef>
              <a:buClr>
                <a:srgbClr val="000099"/>
              </a:buClr>
              <a:buSzPct val="65000"/>
              <a:buFont typeface="Wingdings" panose="05000000000000000000" charset="0"/>
              <a:buNone/>
              <a:defRPr/>
            </a:pPr>
            <a:r>
              <a:rPr lang="zh-CN" altLang="en-US" sz="3200" dirty="0">
                <a:solidFill>
                  <a:srgbClr val="CC0000"/>
                </a:solidFill>
                <a:latin typeface="Times New Roman" panose="02020603050405020304" pitchFamily="18" charset="0"/>
                <a:cs typeface="Times New Roman" panose="02020603050405020304" pitchFamily="18" charset="0"/>
              </a:rPr>
              <a:t>类比：旅行</a:t>
            </a:r>
            <a:endParaRPr lang="en-US" sz="3200" dirty="0">
              <a:solidFill>
                <a:srgbClr val="CC0000"/>
              </a:solidFill>
              <a:latin typeface="Times New Roman" panose="02020603050405020304" pitchFamily="18" charset="0"/>
              <a:cs typeface="Times New Roman" panose="02020603050405020304" pitchFamily="18" charset="0"/>
            </a:endParaRPr>
          </a:p>
          <a:p>
            <a:pPr indent="-234950">
              <a:lnSpc>
                <a:spcPct val="85000"/>
              </a:lnSpc>
              <a:spcBef>
                <a:spcPts val="600"/>
              </a:spcBef>
              <a:buClr>
                <a:srgbClr val="000099"/>
              </a:buClr>
              <a:buSzPct val="100000"/>
              <a:buFont typeface="Wingdings" panose="05000000000000000000" pitchFamily="2" charset="2"/>
              <a:buChar char="§"/>
              <a:defRPr/>
            </a:pPr>
            <a:r>
              <a:rPr lang="zh-CN" altLang="en-US" dirty="0">
                <a:solidFill>
                  <a:srgbClr val="000099"/>
                </a:solidFill>
                <a:latin typeface="Times New Roman" panose="02020603050405020304" pitchFamily="18" charset="0"/>
                <a:cs typeface="Times New Roman" panose="02020603050405020304" pitchFamily="18" charset="0"/>
              </a:rPr>
              <a:t>转发：</a:t>
            </a:r>
            <a:r>
              <a:rPr lang="en-US" noProof="0" dirty="0">
                <a:ln>
                  <a:noFill/>
                </a:ln>
                <a:solidFill>
                  <a:prstClr val="black"/>
                </a:solidFill>
                <a:effectLst/>
                <a:uLnTx/>
                <a:uFillTx/>
                <a:latin typeface="Times New Roman" panose="02020603050405020304" pitchFamily="18" charset="0"/>
                <a:cs typeface="Times New Roman" panose="02020603050405020304" pitchFamily="18" charset="0"/>
                <a:sym typeface="+mn-ea"/>
              </a:rPr>
              <a:t> </a:t>
            </a:r>
            <a:r>
              <a:rPr lang="zh-CN" altLang="en-US" noProof="0" dirty="0">
                <a:ln>
                  <a:noFill/>
                </a:ln>
                <a:solidFill>
                  <a:prstClr val="black"/>
                </a:solidFill>
                <a:effectLst/>
                <a:uLnTx/>
                <a:uFillTx/>
                <a:latin typeface="Times New Roman" panose="02020603050405020304" pitchFamily="18" charset="0"/>
                <a:cs typeface="Times New Roman" panose="02020603050405020304" pitchFamily="18" charset="0"/>
                <a:sym typeface="+mn-ea"/>
              </a:rPr>
              <a:t>通过单个交叉路口的行为</a:t>
            </a:r>
            <a:endParaRPr lang="en-US" dirty="0">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6519334" y="4075932"/>
            <a:ext cx="2227101" cy="1745933"/>
            <a:chOff x="6519334" y="4075932"/>
            <a:chExt cx="2227101" cy="1745933"/>
          </a:xfrm>
        </p:grpSpPr>
        <p:pic>
          <p:nvPicPr>
            <p:cNvPr id="7" name="Picture 4" descr="Why traffic apps make congestion worse | Berkeley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213" y="4075932"/>
              <a:ext cx="2140222" cy="14268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19334" y="5452533"/>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Calibri" panose="020F0502020204030204"/>
                </a:rPr>
                <a:t>转发</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p:cNvGrpSpPr/>
          <p:nvPr/>
        </p:nvGrpSpPr>
        <p:grpSpPr>
          <a:xfrm>
            <a:off x="8314267" y="4706696"/>
            <a:ext cx="2953118" cy="1640102"/>
            <a:chOff x="8314267" y="4706696"/>
            <a:chExt cx="2953118" cy="1640102"/>
          </a:xfrm>
        </p:grpSpPr>
        <p:pic>
          <p:nvPicPr>
            <p:cNvPr id="9" name="Picture 8"/>
            <p:cNvPicPr>
              <a:picLocks noChangeAspect="1"/>
            </p:cNvPicPr>
            <p:nvPr/>
          </p:nvPicPr>
          <p:blipFill>
            <a:blip r:embed="rId4"/>
            <a:stretch>
              <a:fillRect/>
            </a:stretch>
          </p:blipFill>
          <p:spPr>
            <a:xfrm>
              <a:off x="8415131" y="4706696"/>
              <a:ext cx="2852254" cy="1323319"/>
            </a:xfrm>
            <a:prstGeom prst="rect">
              <a:avLst/>
            </a:prstGeom>
          </p:spPr>
        </p:pic>
        <p:sp>
          <p:nvSpPr>
            <p:cNvPr id="10" name="TextBox 9"/>
            <p:cNvSpPr txBox="1"/>
            <p:nvPr/>
          </p:nvSpPr>
          <p:spPr>
            <a:xfrm>
              <a:off x="8314267" y="5977466"/>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路由</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 name="Content Placeholder 3"/>
          <p:cNvSpPr txBox="1"/>
          <p:nvPr/>
        </p:nvSpPr>
        <p:spPr>
          <a:xfrm>
            <a:off x="6183682" y="3026965"/>
            <a:ext cx="5181600" cy="8792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34950" algn="l" defTabSz="914400" rtl="0" eaLnBrk="1" fontAlgn="auto" latinLnBrk="0" hangingPunct="1">
              <a:lnSpc>
                <a:spcPct val="90000"/>
              </a:lnSpc>
              <a:spcBef>
                <a:spcPts val="600"/>
              </a:spcBef>
              <a:spcAft>
                <a:spcPts val="0"/>
              </a:spcAft>
              <a:buClr>
                <a:srgbClr val="0000A3"/>
              </a:buClr>
              <a:buSzTx/>
              <a:buFont typeface="Wingdings" panose="05000000000000000000" pitchFamily="2" charset="2"/>
              <a:buChar char="§"/>
              <a:defRPr/>
            </a:pPr>
            <a:r>
              <a:rPr lang="zh-CN" altLang="en-US" dirty="0">
                <a:solidFill>
                  <a:srgbClr val="000099"/>
                </a:solidFill>
                <a:latin typeface="Times New Roman" panose="02020603050405020304" pitchFamily="18" charset="0"/>
                <a:cs typeface="Times New Roman" panose="02020603050405020304" pitchFamily="18" charset="0"/>
              </a:rPr>
              <a:t>路由：</a:t>
            </a:r>
            <a:r>
              <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从出发地到目的地规划行程的行为</a:t>
            </a:r>
            <a:endPar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 name="Content Placeholder 2"/>
          <p:cNvSpPr txBox="1"/>
          <p:nvPr/>
        </p:nvSpPr>
        <p:spPr>
          <a:xfrm>
            <a:off x="880110" y="3917950"/>
            <a:ext cx="5181600" cy="252539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34950" algn="l" defTabSz="914400" rtl="0" eaLnBrk="1" fontAlgn="auto" latinLnBrk="0" hangingPunct="1">
              <a:lnSpc>
                <a:spcPct val="90000"/>
              </a:lnSpc>
              <a:spcBef>
                <a:spcPts val="600"/>
              </a:spcBef>
              <a:spcAft>
                <a:spcPts val="0"/>
              </a:spcAft>
              <a:buClr>
                <a:srgbClr val="0000A3"/>
              </a:buClr>
              <a:buSzTx/>
              <a:buFont typeface="Wingdings" panose="05000000000000000000" pitchFamily="2" charset="2"/>
              <a:buChar char="§"/>
              <a:defRPr/>
            </a:pPr>
            <a:r>
              <a:rPr kumimoji="0" lang="en-US" altLang="en-US" sz="2800" b="0"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Routing </a:t>
            </a:r>
            <a:r>
              <a:rPr kumimoji="0" lang="zh-CN" altLang="en-US" sz="2800" b="0"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路由：</a:t>
            </a:r>
            <a:r>
              <a:rPr kumimoji="0" lang="zh-CN" altLang="en-US" sz="2800" b="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决定分组</a:t>
            </a:r>
            <a:r>
              <a:rPr kumimoji="0" lang="zh-CN" altLang="en-US" sz="2800" b="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端到端传输路径</a:t>
            </a:r>
            <a:endParaRPr kumimoji="0" lang="en-US" altLang="en-US" sz="2800" b="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defRPr/>
            </a:pP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路由算法</a:t>
            </a:r>
            <a:endParaRPr kumimoji="0" lang="en-US"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通常需要几秒</a:t>
            </a:r>
            <a:r>
              <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p:txBody>
      </p:sp>
      <p:sp>
        <p:nvSpPr>
          <p:cNvPr id="15"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zh-CN" dirty="0">
                <a:latin typeface="Times New Roman" panose="02020603050405020304" pitchFamily="18" charset="0"/>
                <a:ea typeface="+mn-ea"/>
                <a:cs typeface="Times New Roman" panose="02020603050405020304" pitchFamily="18" charset="0"/>
                <a:sym typeface="+mn-ea"/>
              </a:rPr>
              <a:t>IPv4</a:t>
            </a:r>
            <a:r>
              <a:rPr lang="zh-CN" altLang="en-US" dirty="0">
                <a:latin typeface="Times New Roman" panose="02020603050405020304" pitchFamily="18" charset="0"/>
                <a:ea typeface="+mn-ea"/>
                <a:cs typeface="Times New Roman" panose="02020603050405020304" pitchFamily="18" charset="0"/>
                <a:sym typeface="+mn-ea"/>
              </a:rPr>
              <a:t>数据报分片与重组</a:t>
            </a:r>
            <a:endParaRPr lang="en-US" dirty="0"/>
          </a:p>
        </p:txBody>
      </p:sp>
      <p:sp>
        <p:nvSpPr>
          <p:cNvPr id="71"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50</a:t>
            </a:fld>
            <a:endParaRPr lang="en-US" dirty="0"/>
          </a:p>
        </p:txBody>
      </p:sp>
      <p:grpSp>
        <p:nvGrpSpPr>
          <p:cNvPr id="78849" name="Group 4"/>
          <p:cNvGrpSpPr/>
          <p:nvPr/>
        </p:nvGrpSpPr>
        <p:grpSpPr>
          <a:xfrm>
            <a:off x="5408613" y="1319530"/>
            <a:ext cx="4248150" cy="660400"/>
            <a:chOff x="3006" y="1205"/>
            <a:chExt cx="2676" cy="416"/>
          </a:xfrm>
        </p:grpSpPr>
        <p:sp>
          <p:nvSpPr>
            <p:cNvPr id="78903" name="Rectangle 5"/>
            <p:cNvSpPr/>
            <p:nvPr/>
          </p:nvSpPr>
          <p:spPr>
            <a:xfrm>
              <a:off x="3048" y="1212"/>
              <a:ext cx="2634" cy="342"/>
            </a:xfrm>
            <a:prstGeom prst="rect">
              <a:avLst/>
            </a:prstGeom>
            <a:solidFill>
              <a:schemeClr val="accent2"/>
            </a:solidFill>
            <a:ln w="9525">
              <a:noFill/>
            </a:ln>
          </p:spPr>
          <p:txBody>
            <a:bodyPr wrap="none" anchor="ctr" anchorCtr="0"/>
            <a:lstStyle/>
            <a:p>
              <a:pPr algn="ctr"/>
              <a:endParaRPr dirty="0">
                <a:latin typeface="Arial" panose="020B0604020202020204" pitchFamily="34" charset="0"/>
              </a:endParaRPr>
            </a:p>
          </p:txBody>
        </p:sp>
        <p:sp>
          <p:nvSpPr>
            <p:cNvPr id="78904" name="Rectangle 6"/>
            <p:cNvSpPr/>
            <p:nvPr/>
          </p:nvSpPr>
          <p:spPr>
            <a:xfrm>
              <a:off x="3006" y="1242"/>
              <a:ext cx="2634" cy="34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78905" name="Text Box 7"/>
            <p:cNvSpPr txBox="1"/>
            <p:nvPr/>
          </p:nvSpPr>
          <p:spPr>
            <a:xfrm>
              <a:off x="3734" y="1205"/>
              <a:ext cx="272" cy="404"/>
            </a:xfrm>
            <a:prstGeom prst="rect">
              <a:avLst/>
            </a:prstGeom>
            <a:noFill/>
            <a:ln w="9525">
              <a:noFill/>
            </a:ln>
          </p:spPr>
          <p:txBody>
            <a:bodyPr wrap="none">
              <a:spAutoFit/>
            </a:bodyPr>
            <a:lstStyle/>
            <a:p>
              <a:r>
                <a:rPr lang="en-US" altLang="zh-CN" dirty="0">
                  <a:latin typeface="Arial" panose="020B0604020202020204" pitchFamily="34" charset="0"/>
                </a:rPr>
                <a:t>ID</a:t>
              </a:r>
            </a:p>
            <a:p>
              <a:r>
                <a:rPr lang="en-US" altLang="zh-CN" dirty="0">
                  <a:latin typeface="Arial" panose="020B0604020202020204" pitchFamily="34" charset="0"/>
                </a:rPr>
                <a:t>=x</a:t>
              </a:r>
            </a:p>
          </p:txBody>
        </p:sp>
        <p:sp>
          <p:nvSpPr>
            <p:cNvPr id="78906" name="Text Box 8"/>
            <p:cNvSpPr txBox="1"/>
            <p:nvPr/>
          </p:nvSpPr>
          <p:spPr>
            <a:xfrm>
              <a:off x="4648" y="1217"/>
              <a:ext cx="468" cy="404"/>
            </a:xfrm>
            <a:prstGeom prst="rect">
              <a:avLst/>
            </a:prstGeom>
            <a:noFill/>
            <a:ln w="9525">
              <a:noFill/>
            </a:ln>
          </p:spPr>
          <p:txBody>
            <a:bodyPr wrap="none">
              <a:spAutoFit/>
            </a:bodyPr>
            <a:lstStyle/>
            <a:p>
              <a:pPr algn="ctr"/>
              <a:r>
                <a:rPr lang="en-US" altLang="zh-CN" dirty="0">
                  <a:latin typeface="Arial" panose="020B0604020202020204" pitchFamily="34" charset="0"/>
                </a:rPr>
                <a:t>offset</a:t>
              </a:r>
            </a:p>
            <a:p>
              <a:pPr algn="ctr"/>
              <a:r>
                <a:rPr lang="en-US" altLang="zh-CN" dirty="0">
                  <a:latin typeface="Arial" panose="020B0604020202020204" pitchFamily="34" charset="0"/>
                </a:rPr>
                <a:t>=0</a:t>
              </a:r>
            </a:p>
          </p:txBody>
        </p:sp>
        <p:sp>
          <p:nvSpPr>
            <p:cNvPr id="78907" name="Text Box 9"/>
            <p:cNvSpPr txBox="1"/>
            <p:nvPr/>
          </p:nvSpPr>
          <p:spPr>
            <a:xfrm>
              <a:off x="4017" y="1217"/>
              <a:ext cx="596" cy="404"/>
            </a:xfrm>
            <a:prstGeom prst="rect">
              <a:avLst/>
            </a:prstGeom>
            <a:noFill/>
            <a:ln w="9525">
              <a:noFill/>
            </a:ln>
          </p:spPr>
          <p:txBody>
            <a:bodyPr wrap="none">
              <a:spAutoFit/>
            </a:bodyPr>
            <a:lstStyle/>
            <a:p>
              <a:pPr algn="ctr"/>
              <a:r>
                <a:rPr lang="en-US" altLang="zh-CN" dirty="0">
                  <a:latin typeface="Arial" panose="020B0604020202020204" pitchFamily="34" charset="0"/>
                </a:rPr>
                <a:t>fragflag</a:t>
              </a:r>
            </a:p>
            <a:p>
              <a:pPr algn="ctr"/>
              <a:r>
                <a:rPr lang="en-US" altLang="zh-CN" dirty="0">
                  <a:latin typeface="Arial" panose="020B0604020202020204" pitchFamily="34" charset="0"/>
                </a:rPr>
                <a:t>=0</a:t>
              </a:r>
            </a:p>
          </p:txBody>
        </p:sp>
        <p:sp>
          <p:nvSpPr>
            <p:cNvPr id="78908" name="Text Box 10"/>
            <p:cNvSpPr txBox="1"/>
            <p:nvPr/>
          </p:nvSpPr>
          <p:spPr>
            <a:xfrm>
              <a:off x="3230" y="1205"/>
              <a:ext cx="520" cy="404"/>
            </a:xfrm>
            <a:prstGeom prst="rect">
              <a:avLst/>
            </a:prstGeom>
            <a:noFill/>
            <a:ln w="9525">
              <a:noFill/>
            </a:ln>
          </p:spPr>
          <p:txBody>
            <a:bodyPr wrap="none">
              <a:spAutoFit/>
            </a:bodyPr>
            <a:lstStyle/>
            <a:p>
              <a:r>
                <a:rPr lang="en-US" altLang="zh-CN" dirty="0">
                  <a:latin typeface="Arial" panose="020B0604020202020204" pitchFamily="34" charset="0"/>
                </a:rPr>
                <a:t>length</a:t>
              </a:r>
            </a:p>
            <a:p>
              <a:r>
                <a:rPr lang="en-US" altLang="zh-CN" dirty="0">
                  <a:latin typeface="Arial" panose="020B0604020202020204" pitchFamily="34" charset="0"/>
                </a:rPr>
                <a:t>=4000</a:t>
              </a:r>
            </a:p>
          </p:txBody>
        </p:sp>
        <p:sp>
          <p:nvSpPr>
            <p:cNvPr id="78909" name="Line 11"/>
            <p:cNvSpPr/>
            <p:nvPr/>
          </p:nvSpPr>
          <p:spPr>
            <a:xfrm>
              <a:off x="3246" y="1242"/>
              <a:ext cx="0" cy="342"/>
            </a:xfrm>
            <a:prstGeom prst="line">
              <a:avLst/>
            </a:prstGeom>
            <a:ln w="19050" cap="flat" cmpd="sng">
              <a:solidFill>
                <a:schemeClr val="tx1"/>
              </a:solidFill>
              <a:prstDash val="solid"/>
              <a:headEnd type="none" w="med" len="med"/>
              <a:tailEnd type="none" w="med" len="med"/>
            </a:ln>
          </p:spPr>
        </p:sp>
        <p:sp>
          <p:nvSpPr>
            <p:cNvPr id="78910" name="Line 12"/>
            <p:cNvSpPr/>
            <p:nvPr/>
          </p:nvSpPr>
          <p:spPr>
            <a:xfrm>
              <a:off x="3750" y="1242"/>
              <a:ext cx="0" cy="342"/>
            </a:xfrm>
            <a:prstGeom prst="line">
              <a:avLst/>
            </a:prstGeom>
            <a:ln w="19050" cap="flat" cmpd="sng">
              <a:solidFill>
                <a:schemeClr val="tx1"/>
              </a:solidFill>
              <a:prstDash val="solid"/>
              <a:headEnd type="none" w="med" len="med"/>
              <a:tailEnd type="none" w="med" len="med"/>
            </a:ln>
          </p:spPr>
        </p:sp>
        <p:sp>
          <p:nvSpPr>
            <p:cNvPr id="78911" name="Line 13"/>
            <p:cNvSpPr/>
            <p:nvPr/>
          </p:nvSpPr>
          <p:spPr>
            <a:xfrm>
              <a:off x="4020" y="1254"/>
              <a:ext cx="0" cy="342"/>
            </a:xfrm>
            <a:prstGeom prst="line">
              <a:avLst/>
            </a:prstGeom>
            <a:ln w="19050" cap="flat" cmpd="sng">
              <a:solidFill>
                <a:schemeClr val="tx1"/>
              </a:solidFill>
              <a:prstDash val="solid"/>
              <a:headEnd type="none" w="med" len="med"/>
              <a:tailEnd type="none" w="med" len="med"/>
            </a:ln>
          </p:spPr>
        </p:sp>
        <p:sp>
          <p:nvSpPr>
            <p:cNvPr id="78912" name="Line 14"/>
            <p:cNvSpPr/>
            <p:nvPr/>
          </p:nvSpPr>
          <p:spPr>
            <a:xfrm>
              <a:off x="4638" y="1242"/>
              <a:ext cx="0" cy="342"/>
            </a:xfrm>
            <a:prstGeom prst="line">
              <a:avLst/>
            </a:prstGeom>
            <a:ln w="19050" cap="flat" cmpd="sng">
              <a:solidFill>
                <a:schemeClr val="tx1"/>
              </a:solidFill>
              <a:prstDash val="solid"/>
              <a:headEnd type="none" w="med" len="med"/>
              <a:tailEnd type="none" w="med" len="med"/>
            </a:ln>
          </p:spPr>
        </p:sp>
        <p:sp>
          <p:nvSpPr>
            <p:cNvPr id="78913" name="Line 15"/>
            <p:cNvSpPr/>
            <p:nvPr/>
          </p:nvSpPr>
          <p:spPr>
            <a:xfrm>
              <a:off x="5112" y="1242"/>
              <a:ext cx="0" cy="342"/>
            </a:xfrm>
            <a:prstGeom prst="line">
              <a:avLst/>
            </a:prstGeom>
            <a:ln w="19050" cap="flat" cmpd="sng">
              <a:solidFill>
                <a:schemeClr val="tx1"/>
              </a:solidFill>
              <a:prstDash val="solid"/>
              <a:headEnd type="none" w="med" len="med"/>
              <a:tailEnd type="none" w="med" len="med"/>
            </a:ln>
          </p:spPr>
        </p:sp>
        <p:sp>
          <p:nvSpPr>
            <p:cNvPr id="78914" name="Rectangle 16"/>
            <p:cNvSpPr/>
            <p:nvPr/>
          </p:nvSpPr>
          <p:spPr>
            <a:xfrm>
              <a:off x="5232" y="1212"/>
              <a:ext cx="138" cy="378"/>
            </a:xfrm>
            <a:prstGeom prst="rect">
              <a:avLst/>
            </a:prstGeom>
            <a:solidFill>
              <a:srgbClr val="FFFFFF"/>
            </a:solidFill>
            <a:ln w="9525">
              <a:noFill/>
            </a:ln>
          </p:spPr>
          <p:txBody>
            <a:bodyPr wrap="none" anchor="ctr" anchorCtr="0"/>
            <a:lstStyle/>
            <a:p>
              <a:endParaRPr dirty="0">
                <a:latin typeface="Arial" panose="020B0604020202020204" pitchFamily="34" charset="0"/>
              </a:endParaRPr>
            </a:p>
          </p:txBody>
        </p:sp>
      </p:grpSp>
      <p:grpSp>
        <p:nvGrpSpPr>
          <p:cNvPr id="2" name="Group 70"/>
          <p:cNvGrpSpPr/>
          <p:nvPr/>
        </p:nvGrpSpPr>
        <p:grpSpPr>
          <a:xfrm>
            <a:off x="5497513" y="2083118"/>
            <a:ext cx="4711700" cy="3278187"/>
            <a:chOff x="2321" y="1443"/>
            <a:chExt cx="2968" cy="2065"/>
          </a:xfrm>
        </p:grpSpPr>
        <p:grpSp>
          <p:nvGrpSpPr>
            <p:cNvPr id="78860" name="Group 17"/>
            <p:cNvGrpSpPr/>
            <p:nvPr/>
          </p:nvGrpSpPr>
          <p:grpSpPr>
            <a:xfrm>
              <a:off x="2613" y="2066"/>
              <a:ext cx="2676" cy="416"/>
              <a:chOff x="3006" y="1205"/>
              <a:chExt cx="2676" cy="416"/>
            </a:xfrm>
          </p:grpSpPr>
          <p:sp>
            <p:nvSpPr>
              <p:cNvPr id="78891" name="Rectangle 18"/>
              <p:cNvSpPr/>
              <p:nvPr/>
            </p:nvSpPr>
            <p:spPr>
              <a:xfrm>
                <a:off x="3048" y="1212"/>
                <a:ext cx="2634" cy="342"/>
              </a:xfrm>
              <a:prstGeom prst="rect">
                <a:avLst/>
              </a:prstGeom>
              <a:solidFill>
                <a:srgbClr val="000099"/>
              </a:solidFill>
              <a:ln w="9525">
                <a:noFill/>
              </a:ln>
            </p:spPr>
            <p:txBody>
              <a:bodyPr wrap="none" anchor="ctr" anchorCtr="0"/>
              <a:lstStyle/>
              <a:p>
                <a:pPr algn="ctr"/>
                <a:endParaRPr dirty="0">
                  <a:latin typeface="Arial" panose="020B0604020202020204" pitchFamily="34" charset="0"/>
                </a:endParaRPr>
              </a:p>
            </p:txBody>
          </p:sp>
          <p:sp>
            <p:nvSpPr>
              <p:cNvPr id="78892" name="Rectangle 19"/>
              <p:cNvSpPr/>
              <p:nvPr/>
            </p:nvSpPr>
            <p:spPr>
              <a:xfrm>
                <a:off x="3006" y="1242"/>
                <a:ext cx="2634" cy="34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78893" name="Text Box 20"/>
              <p:cNvSpPr txBox="1"/>
              <p:nvPr/>
            </p:nvSpPr>
            <p:spPr>
              <a:xfrm>
                <a:off x="3734" y="1205"/>
                <a:ext cx="272" cy="404"/>
              </a:xfrm>
              <a:prstGeom prst="rect">
                <a:avLst/>
              </a:prstGeom>
              <a:noFill/>
              <a:ln w="9525">
                <a:noFill/>
              </a:ln>
            </p:spPr>
            <p:txBody>
              <a:bodyPr wrap="none">
                <a:spAutoFit/>
              </a:bodyPr>
              <a:lstStyle/>
              <a:p>
                <a:r>
                  <a:rPr lang="en-US" altLang="zh-CN" dirty="0">
                    <a:latin typeface="Arial" panose="020B0604020202020204" pitchFamily="34" charset="0"/>
                  </a:rPr>
                  <a:t>ID</a:t>
                </a:r>
              </a:p>
              <a:p>
                <a:r>
                  <a:rPr lang="en-US" altLang="zh-CN" dirty="0">
                    <a:latin typeface="Arial" panose="020B0604020202020204" pitchFamily="34" charset="0"/>
                  </a:rPr>
                  <a:t>=x</a:t>
                </a:r>
              </a:p>
            </p:txBody>
          </p:sp>
          <p:sp>
            <p:nvSpPr>
              <p:cNvPr id="78894" name="Text Box 21"/>
              <p:cNvSpPr txBox="1"/>
              <p:nvPr/>
            </p:nvSpPr>
            <p:spPr>
              <a:xfrm>
                <a:off x="4648" y="1217"/>
                <a:ext cx="468" cy="404"/>
              </a:xfrm>
              <a:prstGeom prst="rect">
                <a:avLst/>
              </a:prstGeom>
              <a:noFill/>
              <a:ln w="9525">
                <a:noFill/>
              </a:ln>
            </p:spPr>
            <p:txBody>
              <a:bodyPr wrap="none">
                <a:spAutoFit/>
              </a:bodyPr>
              <a:lstStyle/>
              <a:p>
                <a:pPr algn="ctr"/>
                <a:r>
                  <a:rPr lang="en-US" altLang="zh-CN" dirty="0">
                    <a:latin typeface="Arial" panose="020B0604020202020204" pitchFamily="34" charset="0"/>
                  </a:rPr>
                  <a:t>offset</a:t>
                </a:r>
              </a:p>
              <a:p>
                <a:pPr algn="ctr"/>
                <a:r>
                  <a:rPr lang="en-US" altLang="zh-CN" dirty="0">
                    <a:latin typeface="Arial" panose="020B0604020202020204" pitchFamily="34" charset="0"/>
                  </a:rPr>
                  <a:t>=0</a:t>
                </a:r>
              </a:p>
            </p:txBody>
          </p:sp>
          <p:sp>
            <p:nvSpPr>
              <p:cNvPr id="78895" name="Text Box 22"/>
              <p:cNvSpPr txBox="1"/>
              <p:nvPr/>
            </p:nvSpPr>
            <p:spPr>
              <a:xfrm>
                <a:off x="4017" y="1217"/>
                <a:ext cx="596" cy="404"/>
              </a:xfrm>
              <a:prstGeom prst="rect">
                <a:avLst/>
              </a:prstGeom>
              <a:noFill/>
              <a:ln w="9525">
                <a:noFill/>
              </a:ln>
            </p:spPr>
            <p:txBody>
              <a:bodyPr wrap="none">
                <a:spAutoFit/>
              </a:bodyPr>
              <a:lstStyle/>
              <a:p>
                <a:pPr algn="ctr"/>
                <a:r>
                  <a:rPr lang="en-US" altLang="zh-CN" dirty="0">
                    <a:latin typeface="Arial" panose="020B0604020202020204" pitchFamily="34" charset="0"/>
                  </a:rPr>
                  <a:t>fragflag</a:t>
                </a:r>
              </a:p>
              <a:p>
                <a:pPr algn="ctr"/>
                <a:r>
                  <a:rPr lang="en-US" altLang="zh-CN" dirty="0">
                    <a:latin typeface="Arial" panose="020B0604020202020204" pitchFamily="34" charset="0"/>
                  </a:rPr>
                  <a:t>=1</a:t>
                </a:r>
              </a:p>
            </p:txBody>
          </p:sp>
          <p:sp>
            <p:nvSpPr>
              <p:cNvPr id="78896" name="Text Box 23"/>
              <p:cNvSpPr txBox="1"/>
              <p:nvPr/>
            </p:nvSpPr>
            <p:spPr>
              <a:xfrm>
                <a:off x="3230" y="1205"/>
                <a:ext cx="520" cy="404"/>
              </a:xfrm>
              <a:prstGeom prst="rect">
                <a:avLst/>
              </a:prstGeom>
              <a:noFill/>
              <a:ln w="9525">
                <a:noFill/>
              </a:ln>
            </p:spPr>
            <p:txBody>
              <a:bodyPr wrap="none">
                <a:spAutoFit/>
              </a:bodyPr>
              <a:lstStyle/>
              <a:p>
                <a:r>
                  <a:rPr lang="en-US" altLang="zh-CN" dirty="0">
                    <a:latin typeface="Arial" panose="020B0604020202020204" pitchFamily="34" charset="0"/>
                  </a:rPr>
                  <a:t>length</a:t>
                </a:r>
              </a:p>
              <a:p>
                <a:r>
                  <a:rPr lang="en-US" altLang="zh-CN" dirty="0">
                    <a:latin typeface="Arial" panose="020B0604020202020204" pitchFamily="34" charset="0"/>
                  </a:rPr>
                  <a:t>=1500</a:t>
                </a:r>
              </a:p>
            </p:txBody>
          </p:sp>
          <p:sp>
            <p:nvSpPr>
              <p:cNvPr id="78897" name="Line 24"/>
              <p:cNvSpPr/>
              <p:nvPr/>
            </p:nvSpPr>
            <p:spPr>
              <a:xfrm>
                <a:off x="3246" y="1242"/>
                <a:ext cx="0" cy="342"/>
              </a:xfrm>
              <a:prstGeom prst="line">
                <a:avLst/>
              </a:prstGeom>
              <a:ln w="19050" cap="flat" cmpd="sng">
                <a:solidFill>
                  <a:schemeClr val="tx1"/>
                </a:solidFill>
                <a:prstDash val="solid"/>
                <a:headEnd type="none" w="med" len="med"/>
                <a:tailEnd type="none" w="med" len="med"/>
              </a:ln>
            </p:spPr>
          </p:sp>
          <p:sp>
            <p:nvSpPr>
              <p:cNvPr id="78898" name="Line 25"/>
              <p:cNvSpPr/>
              <p:nvPr/>
            </p:nvSpPr>
            <p:spPr>
              <a:xfrm>
                <a:off x="3750" y="1242"/>
                <a:ext cx="0" cy="342"/>
              </a:xfrm>
              <a:prstGeom prst="line">
                <a:avLst/>
              </a:prstGeom>
              <a:ln w="19050" cap="flat" cmpd="sng">
                <a:solidFill>
                  <a:schemeClr val="tx1"/>
                </a:solidFill>
                <a:prstDash val="solid"/>
                <a:headEnd type="none" w="med" len="med"/>
                <a:tailEnd type="none" w="med" len="med"/>
              </a:ln>
            </p:spPr>
          </p:sp>
          <p:sp>
            <p:nvSpPr>
              <p:cNvPr id="78899" name="Line 26"/>
              <p:cNvSpPr/>
              <p:nvPr/>
            </p:nvSpPr>
            <p:spPr>
              <a:xfrm>
                <a:off x="4020" y="1254"/>
                <a:ext cx="0" cy="342"/>
              </a:xfrm>
              <a:prstGeom prst="line">
                <a:avLst/>
              </a:prstGeom>
              <a:ln w="19050" cap="flat" cmpd="sng">
                <a:solidFill>
                  <a:schemeClr val="tx1"/>
                </a:solidFill>
                <a:prstDash val="solid"/>
                <a:headEnd type="none" w="med" len="med"/>
                <a:tailEnd type="none" w="med" len="med"/>
              </a:ln>
            </p:spPr>
          </p:sp>
          <p:sp>
            <p:nvSpPr>
              <p:cNvPr id="78900" name="Line 27"/>
              <p:cNvSpPr/>
              <p:nvPr/>
            </p:nvSpPr>
            <p:spPr>
              <a:xfrm>
                <a:off x="4638" y="1242"/>
                <a:ext cx="0" cy="342"/>
              </a:xfrm>
              <a:prstGeom prst="line">
                <a:avLst/>
              </a:prstGeom>
              <a:ln w="19050" cap="flat" cmpd="sng">
                <a:solidFill>
                  <a:schemeClr val="tx1"/>
                </a:solidFill>
                <a:prstDash val="solid"/>
                <a:headEnd type="none" w="med" len="med"/>
                <a:tailEnd type="none" w="med" len="med"/>
              </a:ln>
            </p:spPr>
          </p:sp>
          <p:sp>
            <p:nvSpPr>
              <p:cNvPr id="78901" name="Line 28"/>
              <p:cNvSpPr/>
              <p:nvPr/>
            </p:nvSpPr>
            <p:spPr>
              <a:xfrm>
                <a:off x="5112" y="1242"/>
                <a:ext cx="0" cy="342"/>
              </a:xfrm>
              <a:prstGeom prst="line">
                <a:avLst/>
              </a:prstGeom>
              <a:ln w="19050" cap="flat" cmpd="sng">
                <a:solidFill>
                  <a:schemeClr val="tx1"/>
                </a:solidFill>
                <a:prstDash val="solid"/>
                <a:headEnd type="none" w="med" len="med"/>
                <a:tailEnd type="none" w="med" len="med"/>
              </a:ln>
            </p:spPr>
          </p:sp>
          <p:sp>
            <p:nvSpPr>
              <p:cNvPr id="78902" name="Rectangle 29"/>
              <p:cNvSpPr/>
              <p:nvPr/>
            </p:nvSpPr>
            <p:spPr>
              <a:xfrm>
                <a:off x="5232" y="1212"/>
                <a:ext cx="138" cy="378"/>
              </a:xfrm>
              <a:prstGeom prst="rect">
                <a:avLst/>
              </a:prstGeom>
              <a:solidFill>
                <a:srgbClr val="FFFFFF"/>
              </a:solidFill>
              <a:ln w="9525">
                <a:noFill/>
              </a:ln>
            </p:spPr>
            <p:txBody>
              <a:bodyPr wrap="none" anchor="ctr" anchorCtr="0"/>
              <a:lstStyle/>
              <a:p>
                <a:endParaRPr dirty="0">
                  <a:latin typeface="Arial" panose="020B0604020202020204" pitchFamily="34" charset="0"/>
                </a:endParaRPr>
              </a:p>
            </p:txBody>
          </p:sp>
        </p:grpSp>
        <p:grpSp>
          <p:nvGrpSpPr>
            <p:cNvPr id="78861" name="Group 30"/>
            <p:cNvGrpSpPr/>
            <p:nvPr/>
          </p:nvGrpSpPr>
          <p:grpSpPr>
            <a:xfrm>
              <a:off x="2613" y="2570"/>
              <a:ext cx="2676" cy="416"/>
              <a:chOff x="3006" y="1205"/>
              <a:chExt cx="2676" cy="416"/>
            </a:xfrm>
          </p:grpSpPr>
          <p:sp>
            <p:nvSpPr>
              <p:cNvPr id="78879" name="Rectangle 31"/>
              <p:cNvSpPr/>
              <p:nvPr/>
            </p:nvSpPr>
            <p:spPr>
              <a:xfrm>
                <a:off x="3048" y="1212"/>
                <a:ext cx="2634" cy="342"/>
              </a:xfrm>
              <a:prstGeom prst="rect">
                <a:avLst/>
              </a:prstGeom>
              <a:solidFill>
                <a:srgbClr val="000099"/>
              </a:solidFill>
              <a:ln w="9525">
                <a:noFill/>
              </a:ln>
            </p:spPr>
            <p:txBody>
              <a:bodyPr wrap="none" anchor="ctr" anchorCtr="0"/>
              <a:lstStyle/>
              <a:p>
                <a:pPr algn="ctr"/>
                <a:endParaRPr dirty="0">
                  <a:latin typeface="Arial" panose="020B0604020202020204" pitchFamily="34" charset="0"/>
                </a:endParaRPr>
              </a:p>
            </p:txBody>
          </p:sp>
          <p:sp>
            <p:nvSpPr>
              <p:cNvPr id="78880" name="Rectangle 32"/>
              <p:cNvSpPr/>
              <p:nvPr/>
            </p:nvSpPr>
            <p:spPr>
              <a:xfrm>
                <a:off x="3006" y="1242"/>
                <a:ext cx="2634" cy="34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78881" name="Text Box 33"/>
              <p:cNvSpPr txBox="1"/>
              <p:nvPr/>
            </p:nvSpPr>
            <p:spPr>
              <a:xfrm>
                <a:off x="3734" y="1205"/>
                <a:ext cx="272" cy="404"/>
              </a:xfrm>
              <a:prstGeom prst="rect">
                <a:avLst/>
              </a:prstGeom>
              <a:noFill/>
              <a:ln w="9525">
                <a:noFill/>
              </a:ln>
            </p:spPr>
            <p:txBody>
              <a:bodyPr wrap="none">
                <a:spAutoFit/>
              </a:bodyPr>
              <a:lstStyle/>
              <a:p>
                <a:r>
                  <a:rPr lang="en-US" altLang="zh-CN" dirty="0">
                    <a:latin typeface="Arial" panose="020B0604020202020204" pitchFamily="34" charset="0"/>
                  </a:rPr>
                  <a:t>ID</a:t>
                </a:r>
              </a:p>
              <a:p>
                <a:r>
                  <a:rPr lang="en-US" altLang="zh-CN" dirty="0">
                    <a:latin typeface="Arial" panose="020B0604020202020204" pitchFamily="34" charset="0"/>
                  </a:rPr>
                  <a:t>=x</a:t>
                </a:r>
              </a:p>
            </p:txBody>
          </p:sp>
          <p:sp>
            <p:nvSpPr>
              <p:cNvPr id="78882" name="Text Box 34"/>
              <p:cNvSpPr txBox="1"/>
              <p:nvPr/>
            </p:nvSpPr>
            <p:spPr>
              <a:xfrm>
                <a:off x="4648" y="1217"/>
                <a:ext cx="468" cy="404"/>
              </a:xfrm>
              <a:prstGeom prst="rect">
                <a:avLst/>
              </a:prstGeom>
              <a:noFill/>
              <a:ln w="9525">
                <a:noFill/>
              </a:ln>
            </p:spPr>
            <p:txBody>
              <a:bodyPr wrap="none">
                <a:spAutoFit/>
              </a:bodyPr>
              <a:lstStyle/>
              <a:p>
                <a:pPr algn="ctr"/>
                <a:r>
                  <a:rPr lang="en-US" altLang="zh-CN" dirty="0">
                    <a:latin typeface="Arial" panose="020B0604020202020204" pitchFamily="34" charset="0"/>
                  </a:rPr>
                  <a:t>offset</a:t>
                </a:r>
              </a:p>
              <a:p>
                <a:pPr algn="ctr"/>
                <a:r>
                  <a:rPr lang="en-US" altLang="zh-CN" dirty="0">
                    <a:latin typeface="Arial" panose="020B0604020202020204" pitchFamily="34" charset="0"/>
                  </a:rPr>
                  <a:t>=185</a:t>
                </a:r>
              </a:p>
            </p:txBody>
          </p:sp>
          <p:sp>
            <p:nvSpPr>
              <p:cNvPr id="78883" name="Text Box 35"/>
              <p:cNvSpPr txBox="1"/>
              <p:nvPr/>
            </p:nvSpPr>
            <p:spPr>
              <a:xfrm>
                <a:off x="4017" y="1217"/>
                <a:ext cx="596" cy="404"/>
              </a:xfrm>
              <a:prstGeom prst="rect">
                <a:avLst/>
              </a:prstGeom>
              <a:noFill/>
              <a:ln w="9525">
                <a:noFill/>
              </a:ln>
            </p:spPr>
            <p:txBody>
              <a:bodyPr wrap="none">
                <a:spAutoFit/>
              </a:bodyPr>
              <a:lstStyle/>
              <a:p>
                <a:pPr algn="ctr"/>
                <a:r>
                  <a:rPr lang="en-US" altLang="zh-CN" dirty="0">
                    <a:latin typeface="Arial" panose="020B0604020202020204" pitchFamily="34" charset="0"/>
                  </a:rPr>
                  <a:t>fragflag</a:t>
                </a:r>
              </a:p>
              <a:p>
                <a:pPr algn="ctr"/>
                <a:r>
                  <a:rPr lang="en-US" altLang="zh-CN" dirty="0">
                    <a:latin typeface="Arial" panose="020B0604020202020204" pitchFamily="34" charset="0"/>
                  </a:rPr>
                  <a:t>=1</a:t>
                </a:r>
              </a:p>
            </p:txBody>
          </p:sp>
          <p:sp>
            <p:nvSpPr>
              <p:cNvPr id="78884" name="Text Box 36"/>
              <p:cNvSpPr txBox="1"/>
              <p:nvPr/>
            </p:nvSpPr>
            <p:spPr>
              <a:xfrm>
                <a:off x="3230" y="1205"/>
                <a:ext cx="520" cy="404"/>
              </a:xfrm>
              <a:prstGeom prst="rect">
                <a:avLst/>
              </a:prstGeom>
              <a:noFill/>
              <a:ln w="9525">
                <a:noFill/>
              </a:ln>
            </p:spPr>
            <p:txBody>
              <a:bodyPr wrap="none">
                <a:spAutoFit/>
              </a:bodyPr>
              <a:lstStyle/>
              <a:p>
                <a:r>
                  <a:rPr lang="en-US" altLang="zh-CN" dirty="0">
                    <a:latin typeface="Arial" panose="020B0604020202020204" pitchFamily="34" charset="0"/>
                  </a:rPr>
                  <a:t>length</a:t>
                </a:r>
              </a:p>
              <a:p>
                <a:r>
                  <a:rPr lang="en-US" altLang="zh-CN" dirty="0">
                    <a:latin typeface="Arial" panose="020B0604020202020204" pitchFamily="34" charset="0"/>
                  </a:rPr>
                  <a:t>=1500</a:t>
                </a:r>
              </a:p>
            </p:txBody>
          </p:sp>
          <p:sp>
            <p:nvSpPr>
              <p:cNvPr id="78885" name="Line 37"/>
              <p:cNvSpPr/>
              <p:nvPr/>
            </p:nvSpPr>
            <p:spPr>
              <a:xfrm>
                <a:off x="3246" y="1242"/>
                <a:ext cx="0" cy="342"/>
              </a:xfrm>
              <a:prstGeom prst="line">
                <a:avLst/>
              </a:prstGeom>
              <a:ln w="19050" cap="flat" cmpd="sng">
                <a:solidFill>
                  <a:schemeClr val="tx1"/>
                </a:solidFill>
                <a:prstDash val="solid"/>
                <a:headEnd type="none" w="med" len="med"/>
                <a:tailEnd type="none" w="med" len="med"/>
              </a:ln>
            </p:spPr>
          </p:sp>
          <p:sp>
            <p:nvSpPr>
              <p:cNvPr id="78886" name="Line 38"/>
              <p:cNvSpPr/>
              <p:nvPr/>
            </p:nvSpPr>
            <p:spPr>
              <a:xfrm>
                <a:off x="3750" y="1242"/>
                <a:ext cx="0" cy="342"/>
              </a:xfrm>
              <a:prstGeom prst="line">
                <a:avLst/>
              </a:prstGeom>
              <a:ln w="19050" cap="flat" cmpd="sng">
                <a:solidFill>
                  <a:schemeClr val="tx1"/>
                </a:solidFill>
                <a:prstDash val="solid"/>
                <a:headEnd type="none" w="med" len="med"/>
                <a:tailEnd type="none" w="med" len="med"/>
              </a:ln>
            </p:spPr>
          </p:sp>
          <p:sp>
            <p:nvSpPr>
              <p:cNvPr id="78887" name="Line 39"/>
              <p:cNvSpPr/>
              <p:nvPr/>
            </p:nvSpPr>
            <p:spPr>
              <a:xfrm>
                <a:off x="4020" y="1254"/>
                <a:ext cx="0" cy="342"/>
              </a:xfrm>
              <a:prstGeom prst="line">
                <a:avLst/>
              </a:prstGeom>
              <a:ln w="19050" cap="flat" cmpd="sng">
                <a:solidFill>
                  <a:schemeClr val="tx1"/>
                </a:solidFill>
                <a:prstDash val="solid"/>
                <a:headEnd type="none" w="med" len="med"/>
                <a:tailEnd type="none" w="med" len="med"/>
              </a:ln>
            </p:spPr>
          </p:sp>
          <p:sp>
            <p:nvSpPr>
              <p:cNvPr id="78888" name="Line 40"/>
              <p:cNvSpPr/>
              <p:nvPr/>
            </p:nvSpPr>
            <p:spPr>
              <a:xfrm>
                <a:off x="4638" y="1242"/>
                <a:ext cx="0" cy="342"/>
              </a:xfrm>
              <a:prstGeom prst="line">
                <a:avLst/>
              </a:prstGeom>
              <a:ln w="19050" cap="flat" cmpd="sng">
                <a:solidFill>
                  <a:schemeClr val="tx1"/>
                </a:solidFill>
                <a:prstDash val="solid"/>
                <a:headEnd type="none" w="med" len="med"/>
                <a:tailEnd type="none" w="med" len="med"/>
              </a:ln>
            </p:spPr>
          </p:sp>
          <p:sp>
            <p:nvSpPr>
              <p:cNvPr id="78889" name="Line 41"/>
              <p:cNvSpPr/>
              <p:nvPr/>
            </p:nvSpPr>
            <p:spPr>
              <a:xfrm>
                <a:off x="5112" y="1242"/>
                <a:ext cx="0" cy="342"/>
              </a:xfrm>
              <a:prstGeom prst="line">
                <a:avLst/>
              </a:prstGeom>
              <a:ln w="19050" cap="flat" cmpd="sng">
                <a:solidFill>
                  <a:schemeClr val="tx1"/>
                </a:solidFill>
                <a:prstDash val="solid"/>
                <a:headEnd type="none" w="med" len="med"/>
                <a:tailEnd type="none" w="med" len="med"/>
              </a:ln>
            </p:spPr>
          </p:sp>
          <p:sp>
            <p:nvSpPr>
              <p:cNvPr id="78890" name="Rectangle 42"/>
              <p:cNvSpPr/>
              <p:nvPr/>
            </p:nvSpPr>
            <p:spPr>
              <a:xfrm>
                <a:off x="5232" y="1212"/>
                <a:ext cx="138" cy="378"/>
              </a:xfrm>
              <a:prstGeom prst="rect">
                <a:avLst/>
              </a:prstGeom>
              <a:solidFill>
                <a:srgbClr val="FFFFFF"/>
              </a:solidFill>
              <a:ln w="9525">
                <a:noFill/>
              </a:ln>
            </p:spPr>
            <p:txBody>
              <a:bodyPr wrap="none" anchor="ctr" anchorCtr="0"/>
              <a:lstStyle/>
              <a:p>
                <a:endParaRPr dirty="0">
                  <a:latin typeface="Arial" panose="020B0604020202020204" pitchFamily="34" charset="0"/>
                </a:endParaRPr>
              </a:p>
            </p:txBody>
          </p:sp>
        </p:grpSp>
        <p:grpSp>
          <p:nvGrpSpPr>
            <p:cNvPr id="78862" name="Group 43"/>
            <p:cNvGrpSpPr/>
            <p:nvPr/>
          </p:nvGrpSpPr>
          <p:grpSpPr>
            <a:xfrm>
              <a:off x="2607" y="3092"/>
              <a:ext cx="2676" cy="416"/>
              <a:chOff x="3006" y="1205"/>
              <a:chExt cx="2676" cy="416"/>
            </a:xfrm>
          </p:grpSpPr>
          <p:sp>
            <p:nvSpPr>
              <p:cNvPr id="78867" name="Rectangle 44"/>
              <p:cNvSpPr/>
              <p:nvPr/>
            </p:nvSpPr>
            <p:spPr>
              <a:xfrm>
                <a:off x="3048" y="1212"/>
                <a:ext cx="2634" cy="342"/>
              </a:xfrm>
              <a:prstGeom prst="rect">
                <a:avLst/>
              </a:prstGeom>
              <a:solidFill>
                <a:srgbClr val="000099"/>
              </a:solidFill>
              <a:ln w="9525">
                <a:noFill/>
              </a:ln>
            </p:spPr>
            <p:txBody>
              <a:bodyPr wrap="none" anchor="ctr" anchorCtr="0"/>
              <a:lstStyle/>
              <a:p>
                <a:pPr algn="ctr"/>
                <a:endParaRPr dirty="0">
                  <a:latin typeface="Arial" panose="020B0604020202020204" pitchFamily="34" charset="0"/>
                </a:endParaRPr>
              </a:p>
            </p:txBody>
          </p:sp>
          <p:sp>
            <p:nvSpPr>
              <p:cNvPr id="78868" name="Rectangle 45"/>
              <p:cNvSpPr/>
              <p:nvPr/>
            </p:nvSpPr>
            <p:spPr>
              <a:xfrm>
                <a:off x="3006" y="1242"/>
                <a:ext cx="2634" cy="34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78869" name="Text Box 46"/>
              <p:cNvSpPr txBox="1"/>
              <p:nvPr/>
            </p:nvSpPr>
            <p:spPr>
              <a:xfrm>
                <a:off x="3734" y="1205"/>
                <a:ext cx="272" cy="404"/>
              </a:xfrm>
              <a:prstGeom prst="rect">
                <a:avLst/>
              </a:prstGeom>
              <a:noFill/>
              <a:ln w="9525">
                <a:noFill/>
              </a:ln>
            </p:spPr>
            <p:txBody>
              <a:bodyPr wrap="none">
                <a:spAutoFit/>
              </a:bodyPr>
              <a:lstStyle/>
              <a:p>
                <a:r>
                  <a:rPr lang="en-US" altLang="zh-CN" dirty="0">
                    <a:latin typeface="Arial" panose="020B0604020202020204" pitchFamily="34" charset="0"/>
                  </a:rPr>
                  <a:t>ID</a:t>
                </a:r>
              </a:p>
              <a:p>
                <a:r>
                  <a:rPr lang="en-US" altLang="zh-CN" dirty="0">
                    <a:latin typeface="Arial" panose="020B0604020202020204" pitchFamily="34" charset="0"/>
                  </a:rPr>
                  <a:t>=x</a:t>
                </a:r>
              </a:p>
            </p:txBody>
          </p:sp>
          <p:sp>
            <p:nvSpPr>
              <p:cNvPr id="78870" name="Text Box 47"/>
              <p:cNvSpPr txBox="1"/>
              <p:nvPr/>
            </p:nvSpPr>
            <p:spPr>
              <a:xfrm>
                <a:off x="4648" y="1217"/>
                <a:ext cx="468" cy="404"/>
              </a:xfrm>
              <a:prstGeom prst="rect">
                <a:avLst/>
              </a:prstGeom>
              <a:noFill/>
              <a:ln w="9525">
                <a:noFill/>
              </a:ln>
            </p:spPr>
            <p:txBody>
              <a:bodyPr wrap="none">
                <a:spAutoFit/>
              </a:bodyPr>
              <a:lstStyle/>
              <a:p>
                <a:pPr algn="ctr"/>
                <a:r>
                  <a:rPr lang="en-US" altLang="zh-CN" dirty="0">
                    <a:latin typeface="Arial" panose="020B0604020202020204" pitchFamily="34" charset="0"/>
                  </a:rPr>
                  <a:t>offset</a:t>
                </a:r>
              </a:p>
              <a:p>
                <a:pPr algn="ctr"/>
                <a:r>
                  <a:rPr lang="en-US" altLang="zh-CN" dirty="0">
                    <a:latin typeface="Arial" panose="020B0604020202020204" pitchFamily="34" charset="0"/>
                  </a:rPr>
                  <a:t>=370</a:t>
                </a:r>
              </a:p>
            </p:txBody>
          </p:sp>
          <p:sp>
            <p:nvSpPr>
              <p:cNvPr id="78871" name="Text Box 48"/>
              <p:cNvSpPr txBox="1"/>
              <p:nvPr/>
            </p:nvSpPr>
            <p:spPr>
              <a:xfrm>
                <a:off x="4017" y="1217"/>
                <a:ext cx="596" cy="404"/>
              </a:xfrm>
              <a:prstGeom prst="rect">
                <a:avLst/>
              </a:prstGeom>
              <a:noFill/>
              <a:ln w="9525">
                <a:noFill/>
              </a:ln>
            </p:spPr>
            <p:txBody>
              <a:bodyPr wrap="none">
                <a:spAutoFit/>
              </a:bodyPr>
              <a:lstStyle/>
              <a:p>
                <a:pPr algn="ctr"/>
                <a:r>
                  <a:rPr lang="en-US" altLang="zh-CN" dirty="0">
                    <a:latin typeface="Arial" panose="020B0604020202020204" pitchFamily="34" charset="0"/>
                  </a:rPr>
                  <a:t>fragflag</a:t>
                </a:r>
              </a:p>
              <a:p>
                <a:pPr algn="ctr"/>
                <a:r>
                  <a:rPr lang="en-US" altLang="zh-CN" dirty="0">
                    <a:latin typeface="Arial" panose="020B0604020202020204" pitchFamily="34" charset="0"/>
                  </a:rPr>
                  <a:t>=0</a:t>
                </a:r>
              </a:p>
            </p:txBody>
          </p:sp>
          <p:sp>
            <p:nvSpPr>
              <p:cNvPr id="78872" name="Text Box 49"/>
              <p:cNvSpPr txBox="1"/>
              <p:nvPr/>
            </p:nvSpPr>
            <p:spPr>
              <a:xfrm>
                <a:off x="3230" y="1205"/>
                <a:ext cx="520" cy="404"/>
              </a:xfrm>
              <a:prstGeom prst="rect">
                <a:avLst/>
              </a:prstGeom>
              <a:noFill/>
              <a:ln w="9525">
                <a:noFill/>
              </a:ln>
            </p:spPr>
            <p:txBody>
              <a:bodyPr wrap="none">
                <a:spAutoFit/>
              </a:bodyPr>
              <a:lstStyle/>
              <a:p>
                <a:r>
                  <a:rPr lang="en-US" altLang="zh-CN" dirty="0">
                    <a:latin typeface="Arial" panose="020B0604020202020204" pitchFamily="34" charset="0"/>
                  </a:rPr>
                  <a:t>length</a:t>
                </a:r>
              </a:p>
              <a:p>
                <a:r>
                  <a:rPr lang="en-US" altLang="zh-CN" dirty="0">
                    <a:latin typeface="Arial" panose="020B0604020202020204" pitchFamily="34" charset="0"/>
                  </a:rPr>
                  <a:t>=1040</a:t>
                </a:r>
              </a:p>
            </p:txBody>
          </p:sp>
          <p:sp>
            <p:nvSpPr>
              <p:cNvPr id="78873" name="Line 50"/>
              <p:cNvSpPr/>
              <p:nvPr/>
            </p:nvSpPr>
            <p:spPr>
              <a:xfrm>
                <a:off x="3246" y="1242"/>
                <a:ext cx="0" cy="342"/>
              </a:xfrm>
              <a:prstGeom prst="line">
                <a:avLst/>
              </a:prstGeom>
              <a:ln w="19050" cap="flat" cmpd="sng">
                <a:solidFill>
                  <a:schemeClr val="tx1"/>
                </a:solidFill>
                <a:prstDash val="solid"/>
                <a:headEnd type="none" w="med" len="med"/>
                <a:tailEnd type="none" w="med" len="med"/>
              </a:ln>
            </p:spPr>
          </p:sp>
          <p:sp>
            <p:nvSpPr>
              <p:cNvPr id="78874" name="Line 51"/>
              <p:cNvSpPr/>
              <p:nvPr/>
            </p:nvSpPr>
            <p:spPr>
              <a:xfrm>
                <a:off x="3750" y="1242"/>
                <a:ext cx="0" cy="342"/>
              </a:xfrm>
              <a:prstGeom prst="line">
                <a:avLst/>
              </a:prstGeom>
              <a:ln w="19050" cap="flat" cmpd="sng">
                <a:solidFill>
                  <a:schemeClr val="tx1"/>
                </a:solidFill>
                <a:prstDash val="solid"/>
                <a:headEnd type="none" w="med" len="med"/>
                <a:tailEnd type="none" w="med" len="med"/>
              </a:ln>
            </p:spPr>
          </p:sp>
          <p:sp>
            <p:nvSpPr>
              <p:cNvPr id="78875" name="Line 52"/>
              <p:cNvSpPr/>
              <p:nvPr/>
            </p:nvSpPr>
            <p:spPr>
              <a:xfrm>
                <a:off x="4020" y="1254"/>
                <a:ext cx="0" cy="342"/>
              </a:xfrm>
              <a:prstGeom prst="line">
                <a:avLst/>
              </a:prstGeom>
              <a:ln w="19050" cap="flat" cmpd="sng">
                <a:solidFill>
                  <a:schemeClr val="tx1"/>
                </a:solidFill>
                <a:prstDash val="solid"/>
                <a:headEnd type="none" w="med" len="med"/>
                <a:tailEnd type="none" w="med" len="med"/>
              </a:ln>
            </p:spPr>
          </p:sp>
          <p:sp>
            <p:nvSpPr>
              <p:cNvPr id="78876" name="Line 53"/>
              <p:cNvSpPr/>
              <p:nvPr/>
            </p:nvSpPr>
            <p:spPr>
              <a:xfrm>
                <a:off x="4638" y="1242"/>
                <a:ext cx="0" cy="342"/>
              </a:xfrm>
              <a:prstGeom prst="line">
                <a:avLst/>
              </a:prstGeom>
              <a:ln w="19050" cap="flat" cmpd="sng">
                <a:solidFill>
                  <a:schemeClr val="tx1"/>
                </a:solidFill>
                <a:prstDash val="solid"/>
                <a:headEnd type="none" w="med" len="med"/>
                <a:tailEnd type="none" w="med" len="med"/>
              </a:ln>
            </p:spPr>
          </p:sp>
          <p:sp>
            <p:nvSpPr>
              <p:cNvPr id="78877" name="Line 54"/>
              <p:cNvSpPr/>
              <p:nvPr/>
            </p:nvSpPr>
            <p:spPr>
              <a:xfrm>
                <a:off x="5112" y="1242"/>
                <a:ext cx="0" cy="342"/>
              </a:xfrm>
              <a:prstGeom prst="line">
                <a:avLst/>
              </a:prstGeom>
              <a:ln w="19050" cap="flat" cmpd="sng">
                <a:solidFill>
                  <a:schemeClr val="tx1"/>
                </a:solidFill>
                <a:prstDash val="solid"/>
                <a:headEnd type="none" w="med" len="med"/>
                <a:tailEnd type="none" w="med" len="med"/>
              </a:ln>
            </p:spPr>
          </p:sp>
          <p:sp>
            <p:nvSpPr>
              <p:cNvPr id="78878" name="Rectangle 55"/>
              <p:cNvSpPr/>
              <p:nvPr/>
            </p:nvSpPr>
            <p:spPr>
              <a:xfrm>
                <a:off x="5232" y="1212"/>
                <a:ext cx="138" cy="378"/>
              </a:xfrm>
              <a:prstGeom prst="rect">
                <a:avLst/>
              </a:prstGeom>
              <a:solidFill>
                <a:srgbClr val="FFFFFF"/>
              </a:solidFill>
              <a:ln w="9525">
                <a:noFill/>
              </a:ln>
            </p:spPr>
            <p:txBody>
              <a:bodyPr wrap="none" anchor="ctr" anchorCtr="0"/>
              <a:lstStyle/>
              <a:p>
                <a:endParaRPr dirty="0">
                  <a:latin typeface="Arial" panose="020B0604020202020204" pitchFamily="34" charset="0"/>
                </a:endParaRPr>
              </a:p>
            </p:txBody>
          </p:sp>
        </p:grpSp>
        <p:sp>
          <p:nvSpPr>
            <p:cNvPr id="78863" name="Freeform 56"/>
            <p:cNvSpPr/>
            <p:nvPr/>
          </p:nvSpPr>
          <p:spPr>
            <a:xfrm>
              <a:off x="2337" y="1443"/>
              <a:ext cx="210" cy="1362"/>
            </a:xfrm>
            <a:custGeom>
              <a:avLst/>
              <a:gdLst>
                <a:gd name="txL" fmla="*/ 0 w 210"/>
                <a:gd name="txT" fmla="*/ 0 h 1362"/>
                <a:gd name="txR" fmla="*/ 210 w 210"/>
                <a:gd name="txB" fmla="*/ 1362 h 1362"/>
              </a:gdLst>
              <a:ahLst/>
              <a:cxnLst>
                <a:cxn ang="0">
                  <a:pos x="0" y="0"/>
                </a:cxn>
                <a:cxn ang="0">
                  <a:pos x="0" y="1362"/>
                </a:cxn>
                <a:cxn ang="0">
                  <a:pos x="210" y="858"/>
                </a:cxn>
              </a:cxnLst>
              <a:rect l="txL" t="txT" r="txR" b="txB"/>
              <a:pathLst>
                <a:path w="210" h="1362">
                  <a:moveTo>
                    <a:pt x="0" y="0"/>
                  </a:moveTo>
                  <a:lnTo>
                    <a:pt x="0" y="1362"/>
                  </a:lnTo>
                  <a:lnTo>
                    <a:pt x="210" y="858"/>
                  </a:lnTo>
                </a:path>
              </a:pathLst>
            </a:custGeom>
            <a:noFill/>
            <a:ln w="19050" cap="flat" cmpd="sng">
              <a:solidFill>
                <a:srgbClr val="CC0000">
                  <a:alpha val="100000"/>
                </a:srgbClr>
              </a:solidFill>
              <a:prstDash val="solid"/>
              <a:round/>
              <a:headEnd type="none" w="med" len="med"/>
              <a:tailEnd type="triangle" w="med" len="med"/>
            </a:ln>
          </p:spPr>
          <p:txBody>
            <a:bodyPr/>
            <a:lstStyle/>
            <a:p>
              <a:endParaRPr lang="zh-CN" altLang="en-US"/>
            </a:p>
          </p:txBody>
        </p:sp>
        <p:sp>
          <p:nvSpPr>
            <p:cNvPr id="78864" name="Line 57"/>
            <p:cNvSpPr/>
            <p:nvPr/>
          </p:nvSpPr>
          <p:spPr>
            <a:xfrm>
              <a:off x="2337" y="2787"/>
              <a:ext cx="228" cy="0"/>
            </a:xfrm>
            <a:prstGeom prst="line">
              <a:avLst/>
            </a:prstGeom>
            <a:ln w="19050" cap="flat" cmpd="sng">
              <a:solidFill>
                <a:srgbClr val="CC0000"/>
              </a:solidFill>
              <a:prstDash val="solid"/>
              <a:headEnd type="none" w="med" len="med"/>
              <a:tailEnd type="triangle" w="med" len="med"/>
            </a:ln>
          </p:spPr>
        </p:sp>
        <p:sp>
          <p:nvSpPr>
            <p:cNvPr id="78865" name="Line 58"/>
            <p:cNvSpPr/>
            <p:nvPr/>
          </p:nvSpPr>
          <p:spPr>
            <a:xfrm>
              <a:off x="2343" y="2793"/>
              <a:ext cx="210" cy="498"/>
            </a:xfrm>
            <a:prstGeom prst="line">
              <a:avLst/>
            </a:prstGeom>
            <a:ln w="19050" cap="flat" cmpd="sng">
              <a:solidFill>
                <a:srgbClr val="CC0000"/>
              </a:solidFill>
              <a:prstDash val="solid"/>
              <a:headEnd type="none" w="med" len="med"/>
              <a:tailEnd type="triangle" w="med" len="med"/>
            </a:ln>
          </p:spPr>
        </p:sp>
        <p:sp>
          <p:nvSpPr>
            <p:cNvPr id="78866" name="Text Box 59"/>
            <p:cNvSpPr txBox="1"/>
            <p:nvPr/>
          </p:nvSpPr>
          <p:spPr>
            <a:xfrm>
              <a:off x="2321" y="1490"/>
              <a:ext cx="1988" cy="404"/>
            </a:xfrm>
            <a:prstGeom prst="rect">
              <a:avLst/>
            </a:prstGeom>
            <a:noFill/>
            <a:ln w="9525">
              <a:noFill/>
            </a:ln>
          </p:spPr>
          <p:txBody>
            <a:bodyPr wrap="none">
              <a:spAutoFit/>
            </a:bodyPr>
            <a:lstStyle/>
            <a:p>
              <a:r>
                <a:rPr lang="en-US" altLang="zh-CN" i="1" dirty="0">
                  <a:solidFill>
                    <a:srgbClr val="CC0000"/>
                  </a:solidFill>
                  <a:latin typeface="Arial" panose="020B0604020202020204" pitchFamily="34" charset="0"/>
                </a:rPr>
                <a:t>one large datagram becomes</a:t>
              </a:r>
            </a:p>
            <a:p>
              <a:r>
                <a:rPr lang="en-US" altLang="zh-CN" i="1" dirty="0">
                  <a:solidFill>
                    <a:srgbClr val="CC0000"/>
                  </a:solidFill>
                  <a:latin typeface="Arial" panose="020B0604020202020204" pitchFamily="34" charset="0"/>
                </a:rPr>
                <a:t>several smaller datagrams</a:t>
              </a:r>
            </a:p>
          </p:txBody>
        </p:sp>
      </p:grpSp>
      <p:sp>
        <p:nvSpPr>
          <p:cNvPr id="78851" name="Rectangle 60"/>
          <p:cNvSpPr/>
          <p:nvPr/>
        </p:nvSpPr>
        <p:spPr>
          <a:xfrm>
            <a:off x="2144713" y="1594168"/>
            <a:ext cx="2830512" cy="1677987"/>
          </a:xfrm>
          <a:prstGeom prst="rect">
            <a:avLst/>
          </a:prstGeom>
          <a:noFill/>
          <a:ln w="9525">
            <a:noFill/>
          </a:ln>
        </p:spPr>
        <p:txBody>
          <a:bodyPr/>
          <a:lstStyle/>
          <a:p>
            <a:pPr marL="342900" indent="-342900">
              <a:lnSpc>
                <a:spcPct val="85000"/>
              </a:lnSpc>
              <a:spcBef>
                <a:spcPct val="20000"/>
              </a:spcBef>
              <a:buClr>
                <a:srgbClr val="000099"/>
              </a:buClr>
              <a:buSzPct val="65000"/>
              <a:buFont typeface="Wingdings" panose="05000000000000000000" pitchFamily="2" charset="2"/>
            </a:pPr>
            <a:r>
              <a:rPr lang="en-US" altLang="zh-CN" sz="2800" i="1" dirty="0">
                <a:solidFill>
                  <a:srgbClr val="CC0000"/>
                </a:solidFill>
                <a:latin typeface="Gill Sans MT" panose="020B0502020104020203" pitchFamily="34" charset="0"/>
              </a:rPr>
              <a:t>example:</a:t>
            </a:r>
          </a:p>
          <a:p>
            <a:pPr marL="342900" indent="-342900">
              <a:lnSpc>
                <a:spcPct val="85000"/>
              </a:lnSpc>
              <a:spcBef>
                <a:spcPct val="20000"/>
              </a:spcBef>
              <a:buClr>
                <a:srgbClr val="000099"/>
              </a:buClr>
              <a:buSzPct val="65000"/>
              <a:buFont typeface="Wingdings" panose="05000000000000000000" pitchFamily="2" charset="2"/>
              <a:buChar char="v"/>
            </a:pPr>
            <a:r>
              <a:rPr lang="en-US" altLang="zh-CN" sz="2000" dirty="0">
                <a:latin typeface="Gill Sans MT" panose="020B0502020104020203" pitchFamily="34" charset="0"/>
              </a:rPr>
              <a:t>4000 byte datagram</a:t>
            </a:r>
          </a:p>
          <a:p>
            <a:pPr marL="342900" indent="-342900">
              <a:lnSpc>
                <a:spcPct val="85000"/>
              </a:lnSpc>
              <a:spcBef>
                <a:spcPct val="20000"/>
              </a:spcBef>
              <a:buClr>
                <a:srgbClr val="000099"/>
              </a:buClr>
              <a:buSzPct val="65000"/>
              <a:buFont typeface="Wingdings" panose="05000000000000000000" pitchFamily="2" charset="2"/>
              <a:buChar char="v"/>
            </a:pPr>
            <a:r>
              <a:rPr lang="en-US" altLang="zh-CN" sz="2000" dirty="0">
                <a:latin typeface="Gill Sans MT" panose="020B0502020104020203" pitchFamily="34" charset="0"/>
              </a:rPr>
              <a:t>MTU = 1500 bytes</a:t>
            </a:r>
          </a:p>
          <a:p>
            <a:pPr marL="342900" indent="-342900">
              <a:lnSpc>
                <a:spcPct val="85000"/>
              </a:lnSpc>
              <a:spcBef>
                <a:spcPct val="20000"/>
              </a:spcBef>
              <a:buClr>
                <a:srgbClr val="000099"/>
              </a:buClr>
              <a:buSzPct val="65000"/>
              <a:buFont typeface="Wingdings" panose="05000000000000000000" pitchFamily="2" charset="2"/>
              <a:buChar char="v"/>
            </a:pPr>
            <a:endParaRPr lang="en-US" altLang="zh-CN" sz="2000" dirty="0">
              <a:latin typeface="Gill Sans MT" panose="020B0502020104020203" pitchFamily="34" charset="0"/>
            </a:endParaRPr>
          </a:p>
        </p:txBody>
      </p:sp>
      <p:sp>
        <p:nvSpPr>
          <p:cNvPr id="577597" name="Text Box 61"/>
          <p:cNvSpPr txBox="1"/>
          <p:nvPr/>
        </p:nvSpPr>
        <p:spPr>
          <a:xfrm>
            <a:off x="2855913" y="3030855"/>
            <a:ext cx="1606550" cy="641350"/>
          </a:xfrm>
          <a:prstGeom prst="rect">
            <a:avLst/>
          </a:prstGeom>
          <a:noFill/>
          <a:ln w="9525">
            <a:noFill/>
          </a:ln>
        </p:spPr>
        <p:txBody>
          <a:bodyPr wrap="none">
            <a:spAutoFit/>
          </a:bodyPr>
          <a:lstStyle/>
          <a:p>
            <a:r>
              <a:rPr lang="en-US" altLang="zh-CN" dirty="0">
                <a:latin typeface="Arial" panose="020B0604020202020204" pitchFamily="34" charset="0"/>
              </a:rPr>
              <a:t>1480 bytes in </a:t>
            </a:r>
            <a:br>
              <a:rPr lang="en-US" altLang="zh-CN" dirty="0">
                <a:latin typeface="Arial" panose="020B0604020202020204" pitchFamily="34" charset="0"/>
              </a:rPr>
            </a:br>
            <a:r>
              <a:rPr lang="en-US" altLang="zh-CN" b="1" dirty="0">
                <a:solidFill>
                  <a:srgbClr val="C00000"/>
                </a:solidFill>
                <a:latin typeface="Arial" panose="020B0604020202020204" pitchFamily="34" charset="0"/>
              </a:rPr>
              <a:t>data field</a:t>
            </a:r>
          </a:p>
        </p:txBody>
      </p:sp>
      <p:sp>
        <p:nvSpPr>
          <p:cNvPr id="577599" name="Text Box 63"/>
          <p:cNvSpPr txBox="1"/>
          <p:nvPr/>
        </p:nvSpPr>
        <p:spPr>
          <a:xfrm>
            <a:off x="3317875" y="3864293"/>
            <a:ext cx="946150" cy="641350"/>
          </a:xfrm>
          <a:prstGeom prst="rect">
            <a:avLst/>
          </a:prstGeom>
          <a:noFill/>
          <a:ln w="9525">
            <a:noFill/>
          </a:ln>
        </p:spPr>
        <p:txBody>
          <a:bodyPr wrap="none">
            <a:spAutoFit/>
          </a:bodyPr>
          <a:lstStyle/>
          <a:p>
            <a:r>
              <a:rPr lang="en-US" altLang="zh-CN" dirty="0">
                <a:latin typeface="Arial" panose="020B0604020202020204" pitchFamily="34" charset="0"/>
              </a:rPr>
              <a:t>offset =</a:t>
            </a:r>
          </a:p>
          <a:p>
            <a:r>
              <a:rPr lang="en-US" altLang="zh-CN" b="1" dirty="0">
                <a:solidFill>
                  <a:srgbClr val="C00000"/>
                </a:solidFill>
                <a:latin typeface="Arial" panose="020B0604020202020204" pitchFamily="34" charset="0"/>
              </a:rPr>
              <a:t>1480/8</a:t>
            </a:r>
            <a:r>
              <a:rPr lang="en-US" altLang="zh-CN" dirty="0">
                <a:latin typeface="Arial" panose="020B0604020202020204" pitchFamily="34" charset="0"/>
              </a:rPr>
              <a:t> </a:t>
            </a:r>
          </a:p>
        </p:txBody>
      </p:sp>
      <p:sp>
        <p:nvSpPr>
          <p:cNvPr id="577604" name="Line 68"/>
          <p:cNvSpPr/>
          <p:nvPr/>
        </p:nvSpPr>
        <p:spPr>
          <a:xfrm>
            <a:off x="3798888" y="3383280"/>
            <a:ext cx="2619375" cy="0"/>
          </a:xfrm>
          <a:prstGeom prst="line">
            <a:avLst/>
          </a:prstGeom>
          <a:ln w="9525" cap="flat" cmpd="sng">
            <a:solidFill>
              <a:schemeClr val="tx1"/>
            </a:solidFill>
            <a:prstDash val="solid"/>
            <a:headEnd type="none" w="med" len="med"/>
            <a:tailEnd type="none" w="med" len="med"/>
          </a:ln>
        </p:spPr>
      </p:sp>
      <p:sp>
        <p:nvSpPr>
          <p:cNvPr id="577605" name="Line 69"/>
          <p:cNvSpPr/>
          <p:nvPr/>
        </p:nvSpPr>
        <p:spPr>
          <a:xfrm flipH="1">
            <a:off x="4132263" y="4186555"/>
            <a:ext cx="4672012" cy="0"/>
          </a:xfrm>
          <a:prstGeom prst="line">
            <a:avLst/>
          </a:prstGeom>
          <a:ln w="9525" cap="flat" cmpd="sng">
            <a:solidFill>
              <a:schemeClr val="tx1"/>
            </a:solidFill>
            <a:prstDash val="solid"/>
            <a:headEnd type="none" w="med" len="med"/>
            <a:tailEnd type="none" w="med" len="med"/>
          </a:ln>
        </p:spPr>
      </p:sp>
      <p:sp>
        <p:nvSpPr>
          <p:cNvPr id="4" name="文本框 3"/>
          <p:cNvSpPr txBox="1"/>
          <p:nvPr/>
        </p:nvSpPr>
        <p:spPr>
          <a:xfrm>
            <a:off x="114935" y="5501640"/>
            <a:ext cx="12077065" cy="1200329"/>
          </a:xfrm>
          <a:prstGeom prst="rect">
            <a:avLst/>
          </a:prstGeom>
          <a:noFill/>
        </p:spPr>
        <p:txBody>
          <a:bodyPr wrap="square" rtlCol="0">
            <a:spAutoFit/>
          </a:bodyPr>
          <a:lstStyle/>
          <a:p>
            <a:pPr marL="285750" indent="-285750">
              <a:buFont typeface="Wingdings" panose="05000000000000000000" charset="0"/>
              <a:buChar char="p"/>
            </a:pPr>
            <a:r>
              <a:rPr lang="zh-CN" altLang="en-US" b="1" u="sng" dirty="0">
                <a:latin typeface="Times New Roman" panose="02020603050405020304" pitchFamily="18" charset="0"/>
                <a:cs typeface="Times New Roman" panose="02020603050405020304" pitchFamily="18" charset="0"/>
              </a:rPr>
              <a:t>标识号</a:t>
            </a:r>
            <a:r>
              <a:rPr lang="zh-CN" altLang="en-US" dirty="0">
                <a:latin typeface="Times New Roman" panose="02020603050405020304" pitchFamily="18" charset="0"/>
                <a:cs typeface="Times New Roman" panose="02020603050405020304" pitchFamily="18" charset="0"/>
              </a:rPr>
              <a:t>：用以区分不同数据报</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dirty="0">
                <a:latin typeface="Times New Roman" panose="02020603050405020304" pitchFamily="18" charset="0"/>
                <a:cs typeface="Times New Roman" panose="02020603050405020304" pitchFamily="18" charset="0"/>
              </a:rPr>
              <a:t>当生成一个数据报时，发送主机为该数据报贴上标识号（ identification number ），发送的每个数据报的标识号加</a:t>
            </a:r>
            <a:r>
              <a:rPr lang="en-US" altLang="zh-CN" dirty="0">
                <a:latin typeface="Times New Roman" panose="02020603050405020304" pitchFamily="18" charset="0"/>
                <a:cs typeface="Times New Roman" panose="02020603050405020304" pitchFamily="18" charset="0"/>
              </a:rPr>
              <a:t>1</a:t>
            </a:r>
          </a:p>
          <a:p>
            <a:pPr marL="285750" indent="-285750">
              <a:buFont typeface="Wingdings" panose="05000000000000000000" charset="0"/>
              <a:buChar char="p"/>
            </a:pPr>
            <a:r>
              <a:rPr lang="zh-CN" altLang="en-US" b="1" u="sng" dirty="0">
                <a:latin typeface="Times New Roman" panose="02020603050405020304" pitchFamily="18" charset="0"/>
                <a:cs typeface="Times New Roman" panose="02020603050405020304" pitchFamily="18" charset="0"/>
              </a:rPr>
              <a:t>标志</a:t>
            </a:r>
            <a:r>
              <a:rPr lang="zh-CN" altLang="en-US" dirty="0">
                <a:latin typeface="Times New Roman" panose="02020603050405020304" pitchFamily="18" charset="0"/>
                <a:cs typeface="Times New Roman" panose="02020603050405020304" pitchFamily="18" charset="0"/>
              </a:rPr>
              <a:t>：用以区分是否结束</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dirty="0">
                <a:latin typeface="Times New Roman" panose="02020603050405020304" pitchFamily="18" charset="0"/>
                <a:cs typeface="Times New Roman" panose="02020603050405020304" pitchFamily="18" charset="0"/>
              </a:rPr>
              <a:t>最后一个片标志设为0，而其他片标志设为</a:t>
            </a:r>
            <a:r>
              <a:rPr lang="en-US" altLang="zh-CN" dirty="0">
                <a:latin typeface="Times New Roman" panose="02020603050405020304" pitchFamily="18" charset="0"/>
                <a:cs typeface="Times New Roman" panose="02020603050405020304" pitchFamily="18" charset="0"/>
              </a:rPr>
              <a:t>1</a:t>
            </a:r>
          </a:p>
          <a:p>
            <a:pPr marL="285750" indent="-285750">
              <a:buFont typeface="Wingdings" panose="05000000000000000000" charset="0"/>
              <a:buChar char="p"/>
            </a:pPr>
            <a:r>
              <a:rPr lang="zh-CN" altLang="en-US" b="1" u="sng" dirty="0">
                <a:latin typeface="Times New Roman" panose="02020603050405020304" pitchFamily="18" charset="0"/>
                <a:cs typeface="Times New Roman" panose="02020603050405020304" pitchFamily="18" charset="0"/>
              </a:rPr>
              <a:t>片偏移</a:t>
            </a:r>
            <a:r>
              <a:rPr lang="zh-CN" altLang="en-US" dirty="0">
                <a:latin typeface="Times New Roman" panose="02020603050405020304" pitchFamily="18" charset="0"/>
                <a:cs typeface="Times New Roman" panose="02020603050405020304" pitchFamily="18" charset="0"/>
              </a:rPr>
              <a:t>：用以区分相同数据报的不同片（仅</a:t>
            </a:r>
            <a:r>
              <a:rPr lang="zh-CN" altLang="en-US" dirty="0">
                <a:solidFill>
                  <a:srgbClr val="C00000"/>
                </a:solidFill>
                <a:latin typeface="Times New Roman" panose="02020603050405020304" pitchFamily="18" charset="0"/>
                <a:cs typeface="Times New Roman" panose="02020603050405020304" pitchFamily="18" charset="0"/>
              </a:rPr>
              <a:t>数据</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a:t>
            </a:r>
            <a:r>
              <a:rPr lang="zh-CN" altLang="en-US" dirty="0">
                <a:latin typeface="Times New Roman" panose="02020603050405020304" pitchFamily="18" charset="0"/>
                <a:cs typeface="Times New Roman" panose="02020603050405020304" pitchFamily="18" charset="0"/>
              </a:rPr>
              <a:t>指定该片应放在原始</a:t>
            </a:r>
            <a:r>
              <a:rPr lang="en-US" altLang="zh-CN" dirty="0">
                <a:latin typeface="Times New Roman" panose="02020603050405020304" pitchFamily="18" charset="0"/>
                <a:cs typeface="Times New Roman" panose="02020603050405020304" pitchFamily="18" charset="0"/>
              </a:rPr>
              <a:t>IP</a:t>
            </a:r>
            <a:r>
              <a:rPr lang="zh-CN" altLang="en-US" dirty="0">
                <a:latin typeface="Times New Roman" panose="02020603050405020304" pitchFamily="18" charset="0"/>
                <a:cs typeface="Times New Roman" panose="02020603050405020304" pitchFamily="18" charset="0"/>
              </a:rPr>
              <a:t>数据报的哪个位置</a:t>
            </a:r>
            <a:endParaRPr lang="en-US" altLang="zh-CN"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2CBF3C1D-2547-415B-A11C-BACA8E997F2C}"/>
              </a:ext>
            </a:extLst>
          </p:cNvPr>
          <p:cNvSpPr txBox="1"/>
          <p:nvPr/>
        </p:nvSpPr>
        <p:spPr>
          <a:xfrm>
            <a:off x="10325071" y="118184"/>
            <a:ext cx="1647201"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000000"/>
                </a:solidFill>
                <a:effectLst/>
                <a:uLnTx/>
                <a:uFillTx/>
                <a:latin typeface="+mn-ea"/>
                <a:ea typeface="+mn-ea"/>
                <a:cs typeface="+mn-cs"/>
              </a:rPr>
              <a:t>标识</a:t>
            </a:r>
            <a:endParaRPr kumimoji="0" lang="en-US" altLang="zh-CN" sz="2400" b="1" i="0" u="none" strike="noStrike" kern="0" cap="none" spc="0" normalizeH="0" baseline="0" noProof="0" dirty="0">
              <a:ln>
                <a:noFill/>
              </a:ln>
              <a:solidFill>
                <a:srgbClr val="000000"/>
              </a:solidFill>
              <a:effectLst/>
              <a:uLnTx/>
              <a:uFillTx/>
              <a:latin typeface="+mn-e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000000"/>
                </a:solidFill>
                <a:effectLst/>
                <a:uLnTx/>
                <a:uFillTx/>
                <a:latin typeface="+mn-ea"/>
                <a:ea typeface="+mn-ea"/>
                <a:cs typeface="+mn-cs"/>
              </a:rPr>
              <a:t>标志</a:t>
            </a:r>
            <a:endParaRPr lang="en-US" altLang="zh-CN" sz="2400" b="1" kern="0" dirty="0">
              <a:solidFill>
                <a:srgbClr val="000000"/>
              </a:solidFill>
              <a:latin typeface="+mn-ea"/>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000000"/>
                </a:solidFill>
                <a:effectLst/>
                <a:uLnTx/>
                <a:uFillTx/>
                <a:latin typeface="+mn-ea"/>
                <a:ea typeface="+mn-ea"/>
                <a:cs typeface="+mn-cs"/>
              </a:rPr>
              <a:t>片偏移</a:t>
            </a:r>
            <a:endParaRPr kumimoji="0" lang="en-US" altLang="en-US" sz="2400" b="1" i="0" u="none" strike="noStrike" kern="0" cap="none" spc="0" normalizeH="0" baseline="0" noProof="0" dirty="0">
              <a:ln>
                <a:noFill/>
              </a:ln>
              <a:solidFill>
                <a:srgbClr val="000000"/>
              </a:solidFill>
              <a:effectLst/>
              <a:uLnTx/>
              <a:uFillTx/>
              <a:latin typeface="+mn-ea"/>
              <a:ea typeface="+mn-ea"/>
              <a:cs typeface="+mn-cs"/>
            </a:endParaRPr>
          </a:p>
        </p:txBody>
      </p:sp>
      <p:sp>
        <p:nvSpPr>
          <p:cNvPr id="6" name="文本框 5">
            <a:extLst>
              <a:ext uri="{FF2B5EF4-FFF2-40B4-BE49-F238E27FC236}">
                <a16:creationId xmlns:a16="http://schemas.microsoft.com/office/drawing/2014/main" id="{BB53F5CF-4C8F-4CB7-B5E7-12C96DDEDD23}"/>
              </a:ext>
            </a:extLst>
          </p:cNvPr>
          <p:cNvSpPr txBox="1"/>
          <p:nvPr/>
        </p:nvSpPr>
        <p:spPr>
          <a:xfrm>
            <a:off x="120389" y="4242574"/>
            <a:ext cx="4756411" cy="1200329"/>
          </a:xfrm>
          <a:prstGeom prst="rect">
            <a:avLst/>
          </a:prstGeom>
          <a:noFill/>
        </p:spPr>
        <p:txBody>
          <a:bodyPr wrap="square" rtlCol="0">
            <a:spAutoFit/>
          </a:bodyPr>
          <a:lstStyle/>
          <a:p>
            <a:r>
              <a:rPr lang="zh-CN" altLang="en-US" sz="2400" b="1" dirty="0">
                <a:solidFill>
                  <a:srgbClr val="C00000"/>
                </a:solidFill>
              </a:rPr>
              <a:t>路由器</a:t>
            </a:r>
            <a:r>
              <a:rPr lang="zh-CN" altLang="en-US" sz="2400" dirty="0"/>
              <a:t>分片：</a:t>
            </a:r>
            <a:endParaRPr lang="en-US" altLang="zh-CN" sz="2400" dirty="0"/>
          </a:p>
          <a:p>
            <a:r>
              <a:rPr lang="zh-CN" altLang="en-US" sz="2400" dirty="0"/>
              <a:t>形成一个数据报的每个片具有相同的</a:t>
            </a:r>
            <a:r>
              <a:rPr lang="zh-CN" altLang="en-US" sz="2400" b="1" dirty="0"/>
              <a:t>源地址</a:t>
            </a:r>
            <a:r>
              <a:rPr lang="zh-CN" altLang="en-US" sz="2400" dirty="0"/>
              <a:t>、</a:t>
            </a:r>
            <a:r>
              <a:rPr lang="zh-CN" altLang="en-US" sz="2400" b="1" dirty="0"/>
              <a:t>目的地址</a:t>
            </a:r>
            <a:r>
              <a:rPr lang="zh-CN" altLang="en-US" sz="2400" dirty="0"/>
              <a:t>与</a:t>
            </a:r>
            <a:r>
              <a:rPr lang="zh-CN" altLang="en-US" sz="2400" b="1" dirty="0"/>
              <a:t>标识号</a:t>
            </a:r>
            <a:r>
              <a:rPr lang="zh-CN" altLang="en-US" sz="2000" dirty="0"/>
              <a:t>。</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7597"/>
                                        </p:tgtEl>
                                        <p:attrNameLst>
                                          <p:attrName>style.visibility</p:attrName>
                                        </p:attrNameLst>
                                      </p:cBhvr>
                                      <p:to>
                                        <p:strVal val="visible"/>
                                      </p:to>
                                    </p:set>
                                    <p:animEffect transition="in" filter="dissolve">
                                      <p:cBhvr>
                                        <p:cTn id="12" dur="500"/>
                                        <p:tgtEl>
                                          <p:spTgt spid="577597"/>
                                        </p:tgtEl>
                                      </p:cBhvr>
                                    </p:animEffect>
                                  </p:childTnLst>
                                </p:cTn>
                              </p:par>
                              <p:par>
                                <p:cTn id="13" presetID="9" presetClass="entr" presetSubtype="0" fill="hold" nodeType="withEffect">
                                  <p:stCondLst>
                                    <p:cond delay="0"/>
                                  </p:stCondLst>
                                  <p:childTnLst>
                                    <p:set>
                                      <p:cBhvr>
                                        <p:cTn id="14" dur="1" fill="hold">
                                          <p:stCondLst>
                                            <p:cond delay="0"/>
                                          </p:stCondLst>
                                        </p:cTn>
                                        <p:tgtEl>
                                          <p:spTgt spid="577604"/>
                                        </p:tgtEl>
                                        <p:attrNameLst>
                                          <p:attrName>style.visibility</p:attrName>
                                        </p:attrNameLst>
                                      </p:cBhvr>
                                      <p:to>
                                        <p:strVal val="visible"/>
                                      </p:to>
                                    </p:set>
                                    <p:animEffect transition="in" filter="dissolve">
                                      <p:cBhvr>
                                        <p:cTn id="15" dur="500"/>
                                        <p:tgtEl>
                                          <p:spTgt spid="57760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77599"/>
                                        </p:tgtEl>
                                        <p:attrNameLst>
                                          <p:attrName>style.visibility</p:attrName>
                                        </p:attrNameLst>
                                      </p:cBhvr>
                                      <p:to>
                                        <p:strVal val="visible"/>
                                      </p:to>
                                    </p:set>
                                    <p:animEffect transition="in" filter="dissolve">
                                      <p:cBhvr>
                                        <p:cTn id="20" dur="500"/>
                                        <p:tgtEl>
                                          <p:spTgt spid="577599"/>
                                        </p:tgtEl>
                                      </p:cBhvr>
                                    </p:animEffect>
                                  </p:childTnLst>
                                </p:cTn>
                              </p:par>
                              <p:par>
                                <p:cTn id="21" presetID="9" presetClass="entr" presetSubtype="0" fill="hold" nodeType="withEffect">
                                  <p:stCondLst>
                                    <p:cond delay="0"/>
                                  </p:stCondLst>
                                  <p:childTnLst>
                                    <p:set>
                                      <p:cBhvr>
                                        <p:cTn id="22" dur="1" fill="hold">
                                          <p:stCondLst>
                                            <p:cond delay="0"/>
                                          </p:stCondLst>
                                        </p:cTn>
                                        <p:tgtEl>
                                          <p:spTgt spid="577605"/>
                                        </p:tgtEl>
                                        <p:attrNameLst>
                                          <p:attrName>style.visibility</p:attrName>
                                        </p:attrNameLst>
                                      </p:cBhvr>
                                      <p:to>
                                        <p:strVal val="visible"/>
                                      </p:to>
                                    </p:set>
                                    <p:animEffect transition="in" filter="dissolve">
                                      <p:cBhvr>
                                        <p:cTn id="23" dur="500"/>
                                        <p:tgtEl>
                                          <p:spTgt spid="577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97" grpId="0"/>
      <p:bldP spid="57759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790" y="1409001"/>
            <a:ext cx="5557988" cy="4841896"/>
          </a:xfrm>
        </p:spPr>
        <p:txBody>
          <a:bodyPr>
            <a:normAutofit/>
          </a:bodyPr>
          <a:lstStyle/>
          <a:p>
            <a:pPr indent="-294005"/>
            <a:r>
              <a:rPr lang="en-US" altLang="en-US" sz="3200" dirty="0">
                <a:solidFill>
                  <a:srgbClr val="C00000"/>
                </a:solidFill>
                <a:latin typeface="Times New Roman" panose="02020603050405020304" pitchFamily="18" charset="0"/>
                <a:cs typeface="Times New Roman" panose="02020603050405020304" pitchFamily="18" charset="0"/>
              </a:rPr>
              <a:t>IP address:</a:t>
            </a:r>
            <a:r>
              <a:rPr lang="en-US" altLang="en-US" dirty="0">
                <a:solidFill>
                  <a:srgbClr val="C0000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一个</a:t>
            </a:r>
            <a:r>
              <a:rPr lang="en-US" altLang="zh-CN" b="1" dirty="0">
                <a:solidFill>
                  <a:srgbClr val="C00000"/>
                </a:solidFill>
                <a:latin typeface="Times New Roman" panose="02020603050405020304" pitchFamily="18" charset="0"/>
                <a:cs typeface="Times New Roman" panose="02020603050405020304" pitchFamily="18" charset="0"/>
              </a:rPr>
              <a:t>IP</a:t>
            </a:r>
            <a:r>
              <a:rPr lang="zh-CN" altLang="en-US" b="1" dirty="0">
                <a:solidFill>
                  <a:srgbClr val="C00000"/>
                </a:solidFill>
                <a:latin typeface="Times New Roman" panose="02020603050405020304" pitchFamily="18" charset="0"/>
                <a:cs typeface="Times New Roman" panose="02020603050405020304" pitchFamily="18" charset="0"/>
              </a:rPr>
              <a:t>地址</a:t>
            </a:r>
            <a:r>
              <a:rPr lang="zh-CN" altLang="en-US" dirty="0">
                <a:latin typeface="Times New Roman" panose="02020603050405020304" pitchFamily="18" charset="0"/>
                <a:cs typeface="Times New Roman" panose="02020603050405020304" pitchFamily="18" charset="0"/>
              </a:rPr>
              <a:t>与一个</a:t>
            </a:r>
            <a:r>
              <a:rPr lang="zh-CN" altLang="en-US" b="1" dirty="0">
                <a:solidFill>
                  <a:srgbClr val="C00000"/>
                </a:solidFill>
                <a:latin typeface="Times New Roman" panose="02020603050405020304" pitchFamily="18" charset="0"/>
                <a:cs typeface="Times New Roman" panose="02020603050405020304" pitchFamily="18" charset="0"/>
              </a:rPr>
              <a:t>接口</a:t>
            </a:r>
            <a:r>
              <a:rPr lang="zh-CN" altLang="en-US" dirty="0">
                <a:latin typeface="Times New Roman" panose="02020603050405020304" pitchFamily="18" charset="0"/>
                <a:cs typeface="Times New Roman" panose="02020603050405020304" pitchFamily="18" charset="0"/>
              </a:rPr>
              <a:t>相关联，而不是与包括该接口的主机或路由器相关联。</a:t>
            </a:r>
            <a:endParaRPr lang="en-US" altLang="en-US" dirty="0">
              <a:solidFill>
                <a:srgbClr val="C00000"/>
              </a:solidFill>
              <a:latin typeface="Times New Roman" panose="02020603050405020304" pitchFamily="18" charset="0"/>
              <a:cs typeface="Times New Roman" panose="02020603050405020304" pitchFamily="18" charset="0"/>
            </a:endParaRPr>
          </a:p>
          <a:p>
            <a:pPr indent="-294005"/>
            <a:r>
              <a:rPr lang="en-US" altLang="en-US" sz="3200" dirty="0">
                <a:solidFill>
                  <a:srgbClr val="CC0000"/>
                </a:solidFill>
                <a:latin typeface="Times New Roman" panose="02020603050405020304" pitchFamily="18" charset="0"/>
                <a:cs typeface="Times New Roman" panose="02020603050405020304" pitchFamily="18" charset="0"/>
              </a:rPr>
              <a:t>Interface </a:t>
            </a:r>
            <a:r>
              <a:rPr lang="zh-CN" altLang="en-US" sz="3200" dirty="0">
                <a:solidFill>
                  <a:srgbClr val="CC0000"/>
                </a:solidFill>
                <a:latin typeface="Times New Roman" panose="02020603050405020304" pitchFamily="18" charset="0"/>
                <a:cs typeface="Times New Roman" panose="02020603050405020304" pitchFamily="18" charset="0"/>
              </a:rPr>
              <a:t>接口</a:t>
            </a:r>
            <a:r>
              <a:rPr lang="en-US" altLang="en-US" sz="3200" dirty="0">
                <a:solidFill>
                  <a:srgbClr val="CC0000"/>
                </a:solidFill>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连接</a:t>
            </a:r>
            <a:r>
              <a:rPr lang="zh-CN" altLang="en-US" b="1" u="sng" dirty="0">
                <a:latin typeface="Times New Roman" panose="02020603050405020304" pitchFamily="18" charset="0"/>
                <a:cs typeface="Times New Roman" panose="02020603050405020304" pitchFamily="18" charset="0"/>
              </a:rPr>
              <a:t>主机</a:t>
            </a:r>
            <a:r>
              <a:rPr lang="en-US" altLang="zh-CN" b="1" u="sng" dirty="0">
                <a:latin typeface="Times New Roman" panose="02020603050405020304" pitchFamily="18" charset="0"/>
                <a:cs typeface="Times New Roman" panose="02020603050405020304" pitchFamily="18" charset="0"/>
              </a:rPr>
              <a:t>/</a:t>
            </a:r>
            <a:r>
              <a:rPr lang="zh-CN" altLang="en-US" b="1" u="sng" dirty="0">
                <a:latin typeface="Times New Roman" panose="02020603050405020304" pitchFamily="18" charset="0"/>
                <a:cs typeface="Times New Roman" panose="02020603050405020304" pitchFamily="18" charset="0"/>
              </a:rPr>
              <a:t>路由器</a:t>
            </a:r>
            <a:r>
              <a:rPr lang="zh-CN" altLang="en-US" dirty="0">
                <a:latin typeface="Times New Roman" panose="02020603050405020304" pitchFamily="18" charset="0"/>
                <a:cs typeface="Times New Roman" panose="02020603050405020304" pitchFamily="18" charset="0"/>
              </a:rPr>
              <a:t>与</a:t>
            </a:r>
            <a:r>
              <a:rPr lang="zh-CN" altLang="en-US" b="1" u="sng" dirty="0">
                <a:latin typeface="Times New Roman" panose="02020603050405020304" pitchFamily="18" charset="0"/>
                <a:cs typeface="Times New Roman" panose="02020603050405020304" pitchFamily="18" charset="0"/>
              </a:rPr>
              <a:t>物理链路</a:t>
            </a:r>
            <a:endParaRPr lang="en-US" altLang="en-US" b="1" u="sng" dirty="0">
              <a:solidFill>
                <a:srgbClr val="C00000"/>
              </a:solidFill>
              <a:latin typeface="Times New Roman" panose="02020603050405020304" pitchFamily="18" charset="0"/>
              <a:cs typeface="Times New Roman" panose="02020603050405020304" pitchFamily="18" charset="0"/>
            </a:endParaRPr>
          </a:p>
          <a:p>
            <a:pPr marL="522605" lvl="1" indent="-298450"/>
            <a:r>
              <a:rPr lang="zh-CN" altLang="en-US" sz="2800" b="1" dirty="0">
                <a:latin typeface="Times New Roman" panose="02020603050405020304" pitchFamily="18" charset="0"/>
                <a:cs typeface="Times New Roman" panose="02020603050405020304" pitchFamily="18" charset="0"/>
              </a:rPr>
              <a:t>路由器</a:t>
            </a:r>
            <a:r>
              <a:rPr lang="zh-CN" altLang="en-US" sz="2800" dirty="0">
                <a:latin typeface="Times New Roman" panose="02020603050405020304" pitchFamily="18" charset="0"/>
                <a:cs typeface="Times New Roman" panose="02020603050405020304" pitchFamily="18" charset="0"/>
              </a:rPr>
              <a:t>通常由</a:t>
            </a:r>
            <a:r>
              <a:rPr lang="zh-CN" altLang="en-US" sz="2800" b="1" u="sng" dirty="0">
                <a:solidFill>
                  <a:srgbClr val="C00000"/>
                </a:solidFill>
                <a:latin typeface="Times New Roman" panose="02020603050405020304" pitchFamily="18" charset="0"/>
                <a:cs typeface="Times New Roman" panose="02020603050405020304" pitchFamily="18" charset="0"/>
              </a:rPr>
              <a:t>多个</a:t>
            </a:r>
            <a:r>
              <a:rPr lang="zh-CN" altLang="en-US" sz="2800" b="1" dirty="0">
                <a:solidFill>
                  <a:srgbClr val="010F90"/>
                </a:solidFill>
                <a:latin typeface="Times New Roman" panose="02020603050405020304" pitchFamily="18" charset="0"/>
                <a:cs typeface="Times New Roman" panose="02020603050405020304" pitchFamily="18" charset="0"/>
              </a:rPr>
              <a:t>接口</a:t>
            </a:r>
            <a:endParaRPr lang="en-US" altLang="ja-JP" sz="2800" b="1" dirty="0">
              <a:solidFill>
                <a:srgbClr val="010F90"/>
              </a:solidFill>
              <a:latin typeface="Times New Roman" panose="02020603050405020304" pitchFamily="18" charset="0"/>
              <a:cs typeface="Times New Roman" panose="02020603050405020304" pitchFamily="18" charset="0"/>
            </a:endParaRPr>
          </a:p>
          <a:p>
            <a:pPr marL="522605" lvl="1" indent="-298450"/>
            <a:r>
              <a:rPr lang="zh-CN" altLang="en-US" sz="2800" b="1" dirty="0">
                <a:latin typeface="Times New Roman" panose="02020603050405020304" pitchFamily="18" charset="0"/>
                <a:cs typeface="Times New Roman" panose="02020603050405020304" pitchFamily="18" charset="0"/>
              </a:rPr>
              <a:t>主机</a:t>
            </a:r>
            <a:r>
              <a:rPr lang="zh-CN" altLang="en-US" sz="2800" dirty="0">
                <a:latin typeface="Times New Roman" panose="02020603050405020304" pitchFamily="18" charset="0"/>
                <a:cs typeface="Times New Roman" panose="02020603050405020304" pitchFamily="18" charset="0"/>
              </a:rPr>
              <a:t>通常有</a:t>
            </a:r>
            <a:r>
              <a:rPr lang="zh-CN" altLang="en-US" sz="2800" b="1" u="sng" dirty="0">
                <a:solidFill>
                  <a:srgbClr val="C00000"/>
                </a:solidFill>
                <a:latin typeface="Times New Roman" panose="02020603050405020304" pitchFamily="18" charset="0"/>
                <a:cs typeface="Times New Roman" panose="02020603050405020304" pitchFamily="18" charset="0"/>
              </a:rPr>
              <a:t>一个或两个</a:t>
            </a:r>
            <a:r>
              <a:rPr lang="zh-CN" altLang="en-US" sz="2800" b="1" dirty="0">
                <a:solidFill>
                  <a:srgbClr val="010F90"/>
                </a:solidFill>
                <a:latin typeface="Times New Roman" panose="02020603050405020304" pitchFamily="18" charset="0"/>
                <a:cs typeface="Times New Roman" panose="02020603050405020304" pitchFamily="18" charset="0"/>
              </a:rPr>
              <a:t>接口</a:t>
            </a:r>
            <a:r>
              <a:rPr lang="zh-CN" altLang="en-US" sz="2800" dirty="0">
                <a:latin typeface="Times New Roman" panose="02020603050405020304" pitchFamily="18" charset="0"/>
                <a:cs typeface="Times New Roman" panose="02020603050405020304" pitchFamily="18" charset="0"/>
              </a:rPr>
              <a:t>（例如，有线以太网，无线</a:t>
            </a:r>
            <a:r>
              <a:rPr lang="en-US" altLang="zh-CN" sz="2800" dirty="0">
                <a:latin typeface="Times New Roman" panose="02020603050405020304" pitchFamily="18" charset="0"/>
                <a:cs typeface="Times New Roman" panose="02020603050405020304" pitchFamily="18" charset="0"/>
              </a:rPr>
              <a:t>802.11</a:t>
            </a:r>
            <a:r>
              <a:rPr lang="zh-CN" altLang="en-US" sz="2800" dirty="0">
                <a:latin typeface="Times New Roman" panose="02020603050405020304" pitchFamily="18" charset="0"/>
                <a:cs typeface="Times New Roman" panose="02020603050405020304" pitchFamily="18" charset="0"/>
              </a:rPr>
              <a:t>）</a:t>
            </a:r>
            <a:endParaRPr lang="en-US" altLang="en-US" sz="2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838200" y="311144"/>
            <a:ext cx="10515600" cy="894622"/>
          </a:xfrm>
        </p:spPr>
        <p:txBody>
          <a:bodyPr/>
          <a:lstStyle/>
          <a:p>
            <a:r>
              <a:rPr lang="en-US" altLang="zh-CN" dirty="0">
                <a:latin typeface="Times New Roman" panose="02020603050405020304" pitchFamily="18" charset="0"/>
                <a:ea typeface="+mn-ea"/>
                <a:cs typeface="Times New Roman" panose="02020603050405020304" pitchFamily="18" charset="0"/>
              </a:rPr>
              <a:t>IPv4</a:t>
            </a:r>
            <a:r>
              <a:rPr lang="zh-CN" altLang="en-US" dirty="0">
                <a:latin typeface="Times New Roman" panose="02020603050405020304" pitchFamily="18" charset="0"/>
                <a:ea typeface="+mn-ea"/>
                <a:cs typeface="Times New Roman" panose="02020603050405020304" pitchFamily="18" charset="0"/>
              </a:rPr>
              <a:t>编址</a:t>
            </a:r>
            <a:endParaRPr lang="en-US" dirty="0">
              <a:latin typeface="Times New Roman" panose="02020603050405020304" pitchFamily="18" charset="0"/>
              <a:ea typeface="+mn-ea"/>
              <a:cs typeface="Times New Roman" panose="02020603050405020304" pitchFamily="18" charset="0"/>
            </a:endParaRPr>
          </a:p>
        </p:txBody>
      </p:sp>
      <p:sp>
        <p:nvSpPr>
          <p:cNvPr id="72" name="Freeform 140"/>
          <p:cNvSpPr/>
          <p:nvPr/>
        </p:nvSpPr>
        <p:spPr bwMode="auto">
          <a:xfrm rot="16200000">
            <a:off x="9259075" y="2881431"/>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 name="Freeform 140"/>
          <p:cNvSpPr/>
          <p:nvPr/>
        </p:nvSpPr>
        <p:spPr bwMode="auto">
          <a:xfrm rot="10800000">
            <a:off x="10256819" y="1555074"/>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Freeform 140"/>
          <p:cNvSpPr/>
          <p:nvPr/>
        </p:nvSpPr>
        <p:spPr bwMode="auto">
          <a:xfrm>
            <a:off x="8221644" y="1137562"/>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5" name="Text Box 26"/>
          <p:cNvSpPr txBox="1">
            <a:spLocks noChangeArrowheads="1"/>
          </p:cNvSpPr>
          <p:nvPr/>
        </p:nvSpPr>
        <p:spPr bwMode="auto">
          <a:xfrm>
            <a:off x="7604107" y="967699"/>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76" name="Group 27"/>
          <p:cNvGrpSpPr/>
          <p:nvPr/>
        </p:nvGrpSpPr>
        <p:grpSpPr bwMode="auto">
          <a:xfrm>
            <a:off x="6870682" y="1928137"/>
            <a:ext cx="920750" cy="276225"/>
            <a:chOff x="3251" y="608"/>
            <a:chExt cx="580" cy="174"/>
          </a:xfrm>
        </p:grpSpPr>
        <p:sp>
          <p:nvSpPr>
            <p:cNvPr id="77" name="Rectangle 28"/>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8"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sp>
        <p:nvSpPr>
          <p:cNvPr id="79" name="Text Box 30"/>
          <p:cNvSpPr txBox="1">
            <a:spLocks noChangeArrowheads="1"/>
          </p:cNvSpPr>
          <p:nvPr/>
        </p:nvSpPr>
        <p:spPr bwMode="auto">
          <a:xfrm>
            <a:off x="7708882" y="292349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0" name="Text Box 31"/>
          <p:cNvSpPr txBox="1">
            <a:spLocks noChangeArrowheads="1"/>
          </p:cNvSpPr>
          <p:nvPr/>
        </p:nvSpPr>
        <p:spPr bwMode="auto">
          <a:xfrm>
            <a:off x="8678391" y="2110699"/>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2" name="Text Box 33"/>
          <p:cNvSpPr txBox="1">
            <a:spLocks noChangeArrowheads="1"/>
          </p:cNvSpPr>
          <p:nvPr/>
        </p:nvSpPr>
        <p:spPr bwMode="auto">
          <a:xfrm>
            <a:off x="9891468" y="2112058"/>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6" name="Text Box 41"/>
          <p:cNvSpPr txBox="1">
            <a:spLocks noChangeArrowheads="1"/>
          </p:cNvSpPr>
          <p:nvPr/>
        </p:nvSpPr>
        <p:spPr bwMode="auto">
          <a:xfrm>
            <a:off x="10460926" y="3055035"/>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7" name="Text Box 44"/>
          <p:cNvSpPr txBox="1">
            <a:spLocks noChangeArrowheads="1"/>
          </p:cNvSpPr>
          <p:nvPr/>
        </p:nvSpPr>
        <p:spPr bwMode="auto">
          <a:xfrm>
            <a:off x="10420331" y="1538292"/>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8" name="Line 45"/>
          <p:cNvSpPr>
            <a:spLocks noChangeShapeType="1"/>
          </p:cNvSpPr>
          <p:nvPr/>
        </p:nvSpPr>
        <p:spPr bwMode="auto">
          <a:xfrm>
            <a:off x="9672619" y="2569937"/>
            <a:ext cx="0" cy="8790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1" name="Text Box 53"/>
          <p:cNvSpPr txBox="1">
            <a:spLocks noChangeArrowheads="1"/>
          </p:cNvSpPr>
          <p:nvPr/>
        </p:nvSpPr>
        <p:spPr bwMode="auto">
          <a:xfrm>
            <a:off x="10267932" y="4029987"/>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92" name="Text Box 56"/>
          <p:cNvSpPr txBox="1">
            <a:spLocks noChangeArrowheads="1"/>
          </p:cNvSpPr>
          <p:nvPr/>
        </p:nvSpPr>
        <p:spPr bwMode="auto">
          <a:xfrm>
            <a:off x="9024919" y="4034749"/>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93" name="Group 57"/>
          <p:cNvGrpSpPr/>
          <p:nvPr/>
        </p:nvGrpSpPr>
        <p:grpSpPr bwMode="auto">
          <a:xfrm>
            <a:off x="9197957" y="2831424"/>
            <a:ext cx="912812" cy="276225"/>
            <a:chOff x="4550" y="1257"/>
            <a:chExt cx="575" cy="174"/>
          </a:xfrm>
        </p:grpSpPr>
        <p:sp>
          <p:nvSpPr>
            <p:cNvPr id="94" name="Rectangle 58"/>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Text Box 59"/>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grpSp>
        <p:nvGrpSpPr>
          <p:cNvPr id="5" name="Group 4"/>
          <p:cNvGrpSpPr/>
          <p:nvPr/>
        </p:nvGrpSpPr>
        <p:grpSpPr>
          <a:xfrm>
            <a:off x="6033809" y="5852117"/>
            <a:ext cx="5043488" cy="947504"/>
            <a:chOff x="6727825" y="5192036"/>
            <a:chExt cx="5043488" cy="822325"/>
          </a:xfrm>
        </p:grpSpPr>
        <p:sp>
          <p:nvSpPr>
            <p:cNvPr id="96" name="Text Box 60"/>
            <p:cNvSpPr txBox="1">
              <a:spLocks noChangeArrowheads="1"/>
            </p:cNvSpPr>
            <p:nvPr/>
          </p:nvSpPr>
          <p:spPr bwMode="auto">
            <a:xfrm>
              <a:off x="6727825" y="5192036"/>
              <a:ext cx="5043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223.1.1.1 = 11011111 00000001 00000001 00000001</a:t>
              </a:r>
              <a:endParaRPr kumimoji="0" lang="en-US" altLang="en-US" sz="18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97" name="Freeform 61"/>
            <p:cNvSpPr/>
            <p:nvPr/>
          </p:nvSpPr>
          <p:spPr bwMode="auto">
            <a:xfrm>
              <a:off x="7905750" y="5447623"/>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 name="Freeform 62"/>
            <p:cNvSpPr/>
            <p:nvPr/>
          </p:nvSpPr>
          <p:spPr bwMode="auto">
            <a:xfrm>
              <a:off x="8867775" y="5466673"/>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9" name="Freeform 63"/>
            <p:cNvSpPr/>
            <p:nvPr/>
          </p:nvSpPr>
          <p:spPr bwMode="auto">
            <a:xfrm>
              <a:off x="9832975" y="5469848"/>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0" name="Freeform 64"/>
            <p:cNvSpPr/>
            <p:nvPr/>
          </p:nvSpPr>
          <p:spPr bwMode="auto">
            <a:xfrm>
              <a:off x="10798175" y="5473023"/>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rgbClr val="000000"/>
              </a:solidFill>
              <a:prstDash val="solid"/>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1" name="Text Box 65"/>
            <p:cNvSpPr txBox="1">
              <a:spLocks noChangeArrowheads="1"/>
            </p:cNvSpPr>
            <p:nvPr/>
          </p:nvSpPr>
          <p:spPr bwMode="auto">
            <a:xfrm>
              <a:off x="8104188" y="5668286"/>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a:t>
              </a:r>
              <a:endParaRPr kumimoji="0" lang="en-US" altLang="en-US" sz="18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02" name="Text Box 66"/>
            <p:cNvSpPr txBox="1">
              <a:spLocks noChangeArrowheads="1"/>
            </p:cNvSpPr>
            <p:nvPr/>
          </p:nvSpPr>
          <p:spPr bwMode="auto">
            <a:xfrm>
              <a:off x="9147175" y="5677811"/>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03" name="Text Box 67"/>
            <p:cNvSpPr txBox="1">
              <a:spLocks noChangeArrowheads="1"/>
            </p:cNvSpPr>
            <p:nvPr/>
          </p:nvSpPr>
          <p:spPr bwMode="auto">
            <a:xfrm>
              <a:off x="11104563"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04" name="Text Box 68"/>
            <p:cNvSpPr txBox="1">
              <a:spLocks noChangeArrowheads="1"/>
            </p:cNvSpPr>
            <p:nvPr/>
          </p:nvSpPr>
          <p:spPr bwMode="auto">
            <a:xfrm>
              <a:off x="10085388" y="5677811"/>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a:t>
              </a:r>
              <a:endParaRPr kumimoji="0" lang="en-US" altLang="en-US" sz="18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grpSp>
        <p:nvGrpSpPr>
          <p:cNvPr id="105" name="Group 73"/>
          <p:cNvGrpSpPr/>
          <p:nvPr/>
        </p:nvGrpSpPr>
        <p:grpSpPr bwMode="auto">
          <a:xfrm>
            <a:off x="7429482" y="1213762"/>
            <a:ext cx="641350" cy="558800"/>
            <a:chOff x="-44" y="1473"/>
            <a:chExt cx="981" cy="1105"/>
          </a:xfrm>
        </p:grpSpPr>
        <p:pic>
          <p:nvPicPr>
            <p:cNvPr id="106" name="Picture 7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08" name="Group 80"/>
          <p:cNvGrpSpPr/>
          <p:nvPr/>
        </p:nvGrpSpPr>
        <p:grpSpPr bwMode="auto">
          <a:xfrm>
            <a:off x="7424719" y="1812249"/>
            <a:ext cx="641350" cy="558800"/>
            <a:chOff x="-44" y="1473"/>
            <a:chExt cx="981" cy="1105"/>
          </a:xfrm>
        </p:grpSpPr>
        <p:pic>
          <p:nvPicPr>
            <p:cNvPr id="109" name="Picture 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1" name="Group 83"/>
          <p:cNvGrpSpPr/>
          <p:nvPr/>
        </p:nvGrpSpPr>
        <p:grpSpPr bwMode="auto">
          <a:xfrm>
            <a:off x="7453294" y="2421849"/>
            <a:ext cx="641350" cy="558800"/>
            <a:chOff x="-44" y="1473"/>
            <a:chExt cx="981" cy="1105"/>
          </a:xfrm>
        </p:grpSpPr>
        <p:pic>
          <p:nvPicPr>
            <p:cNvPr id="112" name="Picture 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4" name="Group 87"/>
          <p:cNvGrpSpPr/>
          <p:nvPr/>
        </p:nvGrpSpPr>
        <p:grpSpPr bwMode="auto">
          <a:xfrm flipH="1">
            <a:off x="11112482" y="1370924"/>
            <a:ext cx="641350" cy="558800"/>
            <a:chOff x="-44" y="1473"/>
            <a:chExt cx="981" cy="1105"/>
          </a:xfrm>
        </p:grpSpPr>
        <p:pic>
          <p:nvPicPr>
            <p:cNvPr id="115"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7" name="Group 90"/>
          <p:cNvGrpSpPr/>
          <p:nvPr/>
        </p:nvGrpSpPr>
        <p:grpSpPr bwMode="auto">
          <a:xfrm flipH="1">
            <a:off x="11126769" y="2650449"/>
            <a:ext cx="641350" cy="558800"/>
            <a:chOff x="-44" y="1473"/>
            <a:chExt cx="981" cy="1105"/>
          </a:xfrm>
        </p:grpSpPr>
        <p:pic>
          <p:nvPicPr>
            <p:cNvPr id="118"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0" name="Group 93"/>
          <p:cNvGrpSpPr/>
          <p:nvPr/>
        </p:nvGrpSpPr>
        <p:grpSpPr bwMode="auto">
          <a:xfrm flipH="1">
            <a:off x="10028219" y="4174449"/>
            <a:ext cx="641350" cy="558800"/>
            <a:chOff x="-44" y="1473"/>
            <a:chExt cx="981" cy="1105"/>
          </a:xfrm>
        </p:grpSpPr>
        <p:pic>
          <p:nvPicPr>
            <p:cNvPr id="121"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3" name="Group 96"/>
          <p:cNvGrpSpPr/>
          <p:nvPr/>
        </p:nvGrpSpPr>
        <p:grpSpPr bwMode="auto">
          <a:xfrm flipH="1">
            <a:off x="8864582" y="4215724"/>
            <a:ext cx="641350" cy="558800"/>
            <a:chOff x="-44" y="1473"/>
            <a:chExt cx="981" cy="1105"/>
          </a:xfrm>
        </p:grpSpPr>
        <p:pic>
          <p:nvPicPr>
            <p:cNvPr id="124"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cxnSp>
        <p:nvCxnSpPr>
          <p:cNvPr id="139" name="Straight Connector 138"/>
          <p:cNvCxnSpPr/>
          <p:nvPr/>
        </p:nvCxnSpPr>
        <p:spPr>
          <a:xfrm>
            <a:off x="8010110" y="1620839"/>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8019635" y="2219724"/>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047020" y="2832896"/>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8677231" y="2413523"/>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860341" y="2419475"/>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p:cNvGrpSpPr/>
          <p:nvPr/>
        </p:nvGrpSpPr>
        <p:grpSpPr>
          <a:xfrm>
            <a:off x="9366360" y="2273402"/>
            <a:ext cx="632991" cy="300938"/>
            <a:chOff x="7493876" y="2774731"/>
            <a:chExt cx="1481958" cy="894622"/>
          </a:xfrm>
        </p:grpSpPr>
        <p:sp>
          <p:nvSpPr>
            <p:cNvPr id="146" name="Freeform 14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p:cNvGrpSpPr/>
            <p:nvPr/>
          </p:nvGrpSpPr>
          <p:grpSpPr>
            <a:xfrm>
              <a:off x="7713663" y="2848339"/>
              <a:ext cx="1042107" cy="425543"/>
              <a:chOff x="7786941" y="2884917"/>
              <a:chExt cx="897649" cy="353919"/>
            </a:xfrm>
          </p:grpSpPr>
          <p:sp>
            <p:nvSpPr>
              <p:cNvPr id="149" name="Freeform 14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53" name="Straight Connector 152"/>
          <p:cNvCxnSpPr/>
          <p:nvPr/>
        </p:nvCxnSpPr>
        <p:spPr>
          <a:xfrm>
            <a:off x="10942619" y="1777322"/>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0943980" y="3060476"/>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9053597" y="4016889"/>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0199055" y="3979199"/>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036302" y="4956800"/>
            <a:ext cx="457131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dotted-decimal IP address notation</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dirty="0">
                <a:solidFill>
                  <a:prstClr val="black"/>
                </a:solidFill>
                <a:latin typeface="Calibri" panose="020F0502020204030204"/>
              </a:rPr>
              <a:t>点分十进制记法</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1"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51</a:t>
            </a:fld>
            <a:endParaRPr lang="en-US" dirty="0"/>
          </a:p>
        </p:txBody>
      </p:sp>
      <p:sp>
        <p:nvSpPr>
          <p:cNvPr id="6" name="对话气泡: 圆角矩形 5">
            <a:extLst>
              <a:ext uri="{FF2B5EF4-FFF2-40B4-BE49-F238E27FC236}">
                <a16:creationId xmlns:a16="http://schemas.microsoft.com/office/drawing/2014/main" id="{5FFE9033-FEEC-498A-8764-54041EA81FFA}"/>
              </a:ext>
            </a:extLst>
          </p:cNvPr>
          <p:cNvSpPr/>
          <p:nvPr/>
        </p:nvSpPr>
        <p:spPr>
          <a:xfrm>
            <a:off x="4866511" y="161120"/>
            <a:ext cx="2674395" cy="937549"/>
          </a:xfrm>
          <a:prstGeom prst="wedgeRoundRectCallout">
            <a:avLst>
              <a:gd name="adj1" fmla="val 4682"/>
              <a:gd name="adj2" fmla="val 98920"/>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u="sng" dirty="0">
                <a:solidFill>
                  <a:schemeClr val="tx1"/>
                </a:solidFill>
              </a:rPr>
              <a:t>主机</a:t>
            </a:r>
            <a:r>
              <a:rPr lang="zh-CN" altLang="en-US" sz="2400" dirty="0">
                <a:solidFill>
                  <a:schemeClr val="tx1"/>
                </a:solidFill>
              </a:rPr>
              <a:t>与</a:t>
            </a:r>
            <a:r>
              <a:rPr lang="zh-CN" altLang="en-US" sz="2400" b="1" u="sng" dirty="0">
                <a:solidFill>
                  <a:schemeClr val="tx1"/>
                </a:solidFill>
              </a:rPr>
              <a:t>物理链路</a:t>
            </a:r>
            <a:r>
              <a:rPr lang="zh-CN" altLang="en-US" sz="2400" dirty="0">
                <a:solidFill>
                  <a:schemeClr val="tx1"/>
                </a:solidFill>
              </a:rPr>
              <a:t>的</a:t>
            </a:r>
            <a:r>
              <a:rPr lang="zh-CN" altLang="en-US" sz="2400" b="1" u="sng" dirty="0">
                <a:solidFill>
                  <a:schemeClr val="tx1"/>
                </a:solidFill>
              </a:rPr>
              <a:t>边界</a:t>
            </a:r>
            <a:r>
              <a:rPr lang="zh-CN" altLang="en-US" sz="2400" dirty="0">
                <a:solidFill>
                  <a:schemeClr val="tx1"/>
                </a:solidFill>
              </a:rPr>
              <a:t>叫作</a:t>
            </a:r>
            <a:r>
              <a:rPr lang="zh-CN" altLang="en-US" sz="2400" b="1" dirty="0">
                <a:solidFill>
                  <a:srgbClr val="C00000"/>
                </a:solidFill>
              </a:rPr>
              <a:t>接口</a:t>
            </a:r>
          </a:p>
        </p:txBody>
      </p:sp>
      <p:sp>
        <p:nvSpPr>
          <p:cNvPr id="81" name="对话气泡: 圆角矩形 80">
            <a:extLst>
              <a:ext uri="{FF2B5EF4-FFF2-40B4-BE49-F238E27FC236}">
                <a16:creationId xmlns:a16="http://schemas.microsoft.com/office/drawing/2014/main" id="{D8588931-A673-48D3-9196-A03CB7060CB7}"/>
              </a:ext>
            </a:extLst>
          </p:cNvPr>
          <p:cNvSpPr/>
          <p:nvPr/>
        </p:nvSpPr>
        <p:spPr>
          <a:xfrm>
            <a:off x="10561618" y="5285214"/>
            <a:ext cx="1371600" cy="460194"/>
          </a:xfrm>
          <a:prstGeom prst="wedgeRoundRectCallout">
            <a:avLst>
              <a:gd name="adj1" fmla="val 463"/>
              <a:gd name="adj2" fmla="val 92632"/>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32</a:t>
            </a:r>
            <a:r>
              <a:rPr lang="zh-CN" altLang="en-US" sz="2400" dirty="0">
                <a:solidFill>
                  <a:schemeClr val="tx1"/>
                </a:solidFill>
              </a:rPr>
              <a:t>比特</a:t>
            </a:r>
            <a:endParaRPr lang="zh-CN" altLang="en-US" sz="2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zh-CN" dirty="0">
                <a:latin typeface="Times New Roman" panose="02020603050405020304" pitchFamily="18" charset="0"/>
                <a:ea typeface="+mn-ea"/>
                <a:cs typeface="Times New Roman" panose="02020603050405020304" pitchFamily="18" charset="0"/>
              </a:rPr>
              <a:t>IPv4</a:t>
            </a:r>
            <a:r>
              <a:rPr lang="zh-CN" altLang="en-US" dirty="0">
                <a:latin typeface="Times New Roman" panose="02020603050405020304" pitchFamily="18" charset="0"/>
                <a:ea typeface="+mn-ea"/>
                <a:cs typeface="Times New Roman" panose="02020603050405020304" pitchFamily="18" charset="0"/>
              </a:rPr>
              <a:t>编址</a:t>
            </a:r>
            <a:endParaRPr lang="en-US" dirty="0"/>
          </a:p>
        </p:txBody>
      </p:sp>
      <p:sp>
        <p:nvSpPr>
          <p:cNvPr id="72" name="Freeform 140"/>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 name="Freeform 140"/>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Freeform 140"/>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5" name="Text Box 26"/>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76" name="Group 27"/>
          <p:cNvGrpSpPr/>
          <p:nvPr/>
        </p:nvGrpSpPr>
        <p:grpSpPr bwMode="auto">
          <a:xfrm>
            <a:off x="6557963" y="2093236"/>
            <a:ext cx="920750" cy="276225"/>
            <a:chOff x="3251" y="608"/>
            <a:chExt cx="580" cy="174"/>
          </a:xfrm>
        </p:grpSpPr>
        <p:sp>
          <p:nvSpPr>
            <p:cNvPr id="77" name="Rectangle 28"/>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8"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sp>
        <p:nvSpPr>
          <p:cNvPr id="79" name="Text Box 30"/>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0" name="Text Box 31"/>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2" name="Text Box 33"/>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6" name="Text Box 41"/>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7" name="Text Box 44"/>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8" name="Line 45"/>
          <p:cNvSpPr>
            <a:spLocks noChangeShapeType="1"/>
          </p:cNvSpPr>
          <p:nvPr/>
        </p:nvSpPr>
        <p:spPr bwMode="auto">
          <a:xfrm>
            <a:off x="9359900" y="2735036"/>
            <a:ext cx="0" cy="8790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1" name="Text Box 53"/>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92" name="Text Box 56"/>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93" name="Group 57"/>
          <p:cNvGrpSpPr/>
          <p:nvPr/>
        </p:nvGrpSpPr>
        <p:grpSpPr bwMode="auto">
          <a:xfrm>
            <a:off x="8885238" y="2996523"/>
            <a:ext cx="912812" cy="276225"/>
            <a:chOff x="4550" y="1257"/>
            <a:chExt cx="575" cy="174"/>
          </a:xfrm>
        </p:grpSpPr>
        <p:sp>
          <p:nvSpPr>
            <p:cNvPr id="94" name="Rectangle 58"/>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Text Box 59"/>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grpSp>
        <p:nvGrpSpPr>
          <p:cNvPr id="105" name="Group 73"/>
          <p:cNvGrpSpPr/>
          <p:nvPr/>
        </p:nvGrpSpPr>
        <p:grpSpPr bwMode="auto">
          <a:xfrm>
            <a:off x="7116763" y="1378861"/>
            <a:ext cx="641350" cy="558800"/>
            <a:chOff x="-44" y="1473"/>
            <a:chExt cx="981" cy="1105"/>
          </a:xfrm>
        </p:grpSpPr>
        <p:pic>
          <p:nvPicPr>
            <p:cNvPr id="106" name="Picture 7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08" name="Group 80"/>
          <p:cNvGrpSpPr/>
          <p:nvPr/>
        </p:nvGrpSpPr>
        <p:grpSpPr bwMode="auto">
          <a:xfrm>
            <a:off x="7112000" y="1977348"/>
            <a:ext cx="641350" cy="558800"/>
            <a:chOff x="-44" y="1473"/>
            <a:chExt cx="981" cy="1105"/>
          </a:xfrm>
        </p:grpSpPr>
        <p:pic>
          <p:nvPicPr>
            <p:cNvPr id="109" name="Picture 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1" name="Group 83"/>
          <p:cNvGrpSpPr/>
          <p:nvPr/>
        </p:nvGrpSpPr>
        <p:grpSpPr bwMode="auto">
          <a:xfrm>
            <a:off x="7140575" y="2586948"/>
            <a:ext cx="641350" cy="558800"/>
            <a:chOff x="-44" y="1473"/>
            <a:chExt cx="981" cy="1105"/>
          </a:xfrm>
        </p:grpSpPr>
        <p:pic>
          <p:nvPicPr>
            <p:cNvPr id="112" name="Picture 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4" name="Group 87"/>
          <p:cNvGrpSpPr/>
          <p:nvPr/>
        </p:nvGrpSpPr>
        <p:grpSpPr bwMode="auto">
          <a:xfrm flipH="1">
            <a:off x="10799763" y="1536023"/>
            <a:ext cx="641350" cy="558800"/>
            <a:chOff x="-44" y="1473"/>
            <a:chExt cx="981" cy="1105"/>
          </a:xfrm>
        </p:grpSpPr>
        <p:pic>
          <p:nvPicPr>
            <p:cNvPr id="115"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7" name="Group 90"/>
          <p:cNvGrpSpPr/>
          <p:nvPr/>
        </p:nvGrpSpPr>
        <p:grpSpPr bwMode="auto">
          <a:xfrm flipH="1">
            <a:off x="10814050" y="2815548"/>
            <a:ext cx="641350" cy="558800"/>
            <a:chOff x="-44" y="1473"/>
            <a:chExt cx="981" cy="1105"/>
          </a:xfrm>
        </p:grpSpPr>
        <p:pic>
          <p:nvPicPr>
            <p:cNvPr id="118"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0" name="Group 93"/>
          <p:cNvGrpSpPr/>
          <p:nvPr/>
        </p:nvGrpSpPr>
        <p:grpSpPr bwMode="auto">
          <a:xfrm flipH="1">
            <a:off x="9715500" y="4339548"/>
            <a:ext cx="641350" cy="558800"/>
            <a:chOff x="-44" y="1473"/>
            <a:chExt cx="981" cy="1105"/>
          </a:xfrm>
        </p:grpSpPr>
        <p:pic>
          <p:nvPicPr>
            <p:cNvPr id="121"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3" name="Group 96"/>
          <p:cNvGrpSpPr/>
          <p:nvPr/>
        </p:nvGrpSpPr>
        <p:grpSpPr bwMode="auto">
          <a:xfrm flipH="1">
            <a:off x="8551863" y="4380823"/>
            <a:ext cx="641350" cy="558800"/>
            <a:chOff x="-44" y="1473"/>
            <a:chExt cx="981" cy="1105"/>
          </a:xfrm>
        </p:grpSpPr>
        <p:pic>
          <p:nvPicPr>
            <p:cNvPr id="124"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cxnSp>
        <p:nvCxnSpPr>
          <p:cNvPr id="139" name="Straight Connector 138"/>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698824"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705979"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0631261" y="3221529"/>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3"/>
          <p:cNvSpPr txBox="1">
            <a:spLocks noChangeArrowheads="1"/>
          </p:cNvSpPr>
          <p:nvPr/>
        </p:nvSpPr>
        <p:spPr>
          <a:xfrm>
            <a:off x="262756" y="1841503"/>
            <a:ext cx="3496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fontAlgn="auto">
              <a:lnSpc>
                <a:spcPct val="100000"/>
              </a:lnSpc>
              <a:spcBef>
                <a:spcPts val="0"/>
              </a:spcBef>
              <a:spcAft>
                <a:spcPts val="0"/>
              </a:spcAft>
              <a:buClrTx/>
              <a:buSzTx/>
              <a:buFontTx/>
              <a:buNone/>
              <a:defRPr kumimoji="0" sz="2000" b="0" i="1" u="none" strike="noStrike" cap="none" spc="0" normalizeH="0" baseline="0">
                <a:ln>
                  <a:noFill/>
                </a:ln>
                <a:solidFill>
                  <a:srgbClr val="CC0000"/>
                </a:solidFill>
                <a:effectLst/>
                <a:uLnTx/>
                <a:uFillTx/>
                <a:latin typeface="Times New Roman" panose="02020603050405020304" pitchFamily="18" charset="0"/>
                <a:cs typeface="Times New Roman" panose="02020603050405020304" pitchFamily="18"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en-US" altLang="en-US" sz="2800" b="1" i="0" dirty="0"/>
              <a:t>Q</a:t>
            </a:r>
            <a:r>
              <a:rPr lang="en-US" altLang="en-US" sz="2800" i="0" dirty="0"/>
              <a:t>: </a:t>
            </a:r>
            <a:r>
              <a:rPr lang="zh-CN" altLang="en-US" sz="2800" i="0" dirty="0">
                <a:solidFill>
                  <a:schemeClr val="tx1"/>
                </a:solidFill>
              </a:rPr>
              <a:t>接口如何连接？</a:t>
            </a:r>
            <a:endParaRPr lang="en-US" altLang="en-US" sz="2800" i="0" dirty="0">
              <a:solidFill>
                <a:schemeClr val="tx1"/>
              </a:solidFill>
            </a:endParaRPr>
          </a:p>
        </p:txBody>
      </p:sp>
      <p:grpSp>
        <p:nvGrpSpPr>
          <p:cNvPr id="83" name="Group 14"/>
          <p:cNvGrpSpPr/>
          <p:nvPr/>
        </p:nvGrpSpPr>
        <p:grpSpPr bwMode="auto">
          <a:xfrm>
            <a:off x="4691921" y="2355419"/>
            <a:ext cx="3185855" cy="1015663"/>
            <a:chOff x="4692210" y="2354697"/>
            <a:chExt cx="3185636" cy="1016002"/>
          </a:xfrm>
        </p:grpSpPr>
        <p:sp>
          <p:nvSpPr>
            <p:cNvPr id="84" name="TextBox 10"/>
            <p:cNvSpPr txBox="1">
              <a:spLocks noChangeArrowheads="1"/>
            </p:cNvSpPr>
            <p:nvPr/>
          </p:nvSpPr>
          <p:spPr bwMode="auto">
            <a:xfrm>
              <a:off x="4692210" y="2354697"/>
              <a:ext cx="2548153" cy="101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A: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有线</a:t>
              </a:r>
              <a:r>
                <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以太网接口与以太网交换机连接。</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85" name="Straight Connector 12"/>
            <p:cNvCxnSpPr>
              <a:cxnSpLocks noChangeShapeType="1"/>
            </p:cNvCxnSpPr>
            <p:nvPr/>
          </p:nvCxnSpPr>
          <p:spPr bwMode="auto">
            <a:xfrm flipH="1">
              <a:off x="5801407" y="2510599"/>
              <a:ext cx="2076439" cy="0"/>
            </a:xfrm>
            <a:prstGeom prst="line">
              <a:avLst/>
            </a:prstGeom>
            <a:noFill/>
            <a:ln w="9525">
              <a:solidFill>
                <a:srgbClr val="C00000"/>
              </a:solidFill>
              <a:round/>
            </a:ln>
            <a:extLst>
              <a:ext uri="{909E8E84-426E-40DD-AFC4-6F175D3DCCD1}">
                <a14:hiddenFill xmlns:a14="http://schemas.microsoft.com/office/drawing/2010/main">
                  <a:noFill/>
                </a14:hiddenFill>
              </a:ext>
            </a:extLst>
          </p:spPr>
        </p:cxnSp>
      </p:grpSp>
      <p:grpSp>
        <p:nvGrpSpPr>
          <p:cNvPr id="89" name="Group 15"/>
          <p:cNvGrpSpPr/>
          <p:nvPr/>
        </p:nvGrpSpPr>
        <p:grpSpPr bwMode="auto">
          <a:xfrm>
            <a:off x="7689955" y="3656040"/>
            <a:ext cx="4167265" cy="2128300"/>
            <a:chOff x="5036498" y="3790332"/>
            <a:chExt cx="4168379" cy="2128197"/>
          </a:xfrm>
        </p:grpSpPr>
        <p:pic>
          <p:nvPicPr>
            <p:cNvPr id="90"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411" y="3790332"/>
              <a:ext cx="587569" cy="48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89"/>
            <p:cNvSpPr txBox="1">
              <a:spLocks noChangeArrowheads="1"/>
            </p:cNvSpPr>
            <p:nvPr/>
          </p:nvSpPr>
          <p:spPr bwMode="auto">
            <a:xfrm>
              <a:off x="5036498" y="5518438"/>
              <a:ext cx="4168379"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A: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无线</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WiFi</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接口与</a:t>
              </a:r>
              <a:r>
                <a:rPr kumimoji="0" lang="en-US" altLang="zh-CN"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WiFi</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接入点连接。</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27" name="Straight Connector 90"/>
            <p:cNvCxnSpPr>
              <a:cxnSpLocks noChangeShapeType="1"/>
            </p:cNvCxnSpPr>
            <p:nvPr/>
          </p:nvCxnSpPr>
          <p:spPr bwMode="auto">
            <a:xfrm flipV="1">
              <a:off x="6850795" y="4241577"/>
              <a:ext cx="0" cy="1289090"/>
            </a:xfrm>
            <a:prstGeom prst="line">
              <a:avLst/>
            </a:prstGeom>
            <a:noFill/>
            <a:ln w="12700">
              <a:solidFill>
                <a:srgbClr val="C00000"/>
              </a:solidFill>
              <a:round/>
            </a:ln>
            <a:extLst>
              <a:ext uri="{909E8E84-426E-40DD-AFC4-6F175D3DCCD1}">
                <a14:hiddenFill xmlns:a14="http://schemas.microsoft.com/office/drawing/2010/main">
                  <a:noFill/>
                </a14:hiddenFill>
              </a:ext>
            </a:extLst>
          </p:spPr>
        </p:cxnSp>
      </p:grpSp>
      <p:cxnSp>
        <p:nvCxnSpPr>
          <p:cNvPr id="165" name="Straight Connector 164"/>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p:cNvGrpSpPr/>
          <p:nvPr/>
        </p:nvGrpSpPr>
        <p:grpSpPr>
          <a:xfrm>
            <a:off x="9053641" y="2438501"/>
            <a:ext cx="632991" cy="300938"/>
            <a:chOff x="7493876" y="2774731"/>
            <a:chExt cx="1481958" cy="894622"/>
          </a:xfrm>
        </p:grpSpPr>
        <p:sp>
          <p:nvSpPr>
            <p:cNvPr id="146" name="Freeform 14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p:cNvGrpSpPr/>
            <p:nvPr/>
          </p:nvGrpSpPr>
          <p:grpSpPr>
            <a:xfrm>
              <a:off x="7713663" y="2848339"/>
              <a:ext cx="1042107" cy="425543"/>
              <a:chOff x="7786941" y="2884917"/>
              <a:chExt cx="897649" cy="353919"/>
            </a:xfrm>
          </p:grpSpPr>
          <p:sp>
            <p:nvSpPr>
              <p:cNvPr id="149" name="Freeform 14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 name="Group 11"/>
          <p:cNvGrpSpPr/>
          <p:nvPr/>
        </p:nvGrpSpPr>
        <p:grpSpPr>
          <a:xfrm>
            <a:off x="7865822" y="1784294"/>
            <a:ext cx="3069150" cy="1444428"/>
            <a:chOff x="7865822" y="1784294"/>
            <a:chExt cx="3069150" cy="1444428"/>
          </a:xfrm>
        </p:grpSpPr>
        <p:cxnSp>
          <p:nvCxnSpPr>
            <p:cNvPr id="10" name="Straight Connector 9"/>
            <p:cNvCxnSpPr/>
            <p:nvPr/>
          </p:nvCxnSpPr>
          <p:spPr>
            <a:xfrm>
              <a:off x="8043483" y="1784294"/>
              <a:ext cx="0" cy="1217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7865822" y="2488367"/>
              <a:ext cx="618612" cy="329734"/>
              <a:chOff x="3668110" y="2448910"/>
              <a:chExt cx="3794234" cy="2165130"/>
            </a:xfrm>
          </p:grpSpPr>
          <p:sp>
            <p:nvSpPr>
              <p:cNvPr id="134" name="Rectangle 133"/>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6" name="Group 135"/>
              <p:cNvGrpSpPr/>
              <p:nvPr/>
            </p:nvGrpSpPr>
            <p:grpSpPr>
              <a:xfrm>
                <a:off x="3941378" y="2603243"/>
                <a:ext cx="3202061" cy="1066110"/>
                <a:chOff x="7939341" y="3037317"/>
                <a:chExt cx="897649" cy="353919"/>
              </a:xfrm>
            </p:grpSpPr>
            <p:sp>
              <p:nvSpPr>
                <p:cNvPr id="137" name="Freeform 136"/>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Freeform 137"/>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4" name="Freeform 153"/>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75" name="Straight Connector 174"/>
            <p:cNvCxnSpPr/>
            <p:nvPr/>
          </p:nvCxnSpPr>
          <p:spPr>
            <a:xfrm>
              <a:off x="10631585" y="1932648"/>
              <a:ext cx="0" cy="1296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10316360" y="2442512"/>
              <a:ext cx="618612" cy="329734"/>
              <a:chOff x="3668110" y="2448910"/>
              <a:chExt cx="3794234" cy="2165130"/>
            </a:xfrm>
          </p:grpSpPr>
          <p:sp>
            <p:nvSpPr>
              <p:cNvPr id="168" name="Rectangle 167"/>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Freeform 168"/>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0" name="Group 169"/>
              <p:cNvGrpSpPr/>
              <p:nvPr/>
            </p:nvGrpSpPr>
            <p:grpSpPr>
              <a:xfrm>
                <a:off x="3941378" y="2603243"/>
                <a:ext cx="3202061" cy="1066110"/>
                <a:chOff x="7939341" y="3037317"/>
                <a:chExt cx="897649" cy="353919"/>
              </a:xfrm>
            </p:grpSpPr>
            <p:sp>
              <p:nvSpPr>
                <p:cNvPr id="171" name="Freeform 170"/>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2" name="Freeform 171"/>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3" name="Freeform 172"/>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96" name="Rectangle 3"/>
          <p:cNvSpPr txBox="1">
            <a:spLocks noChangeArrowheads="1"/>
          </p:cNvSpPr>
          <p:nvPr/>
        </p:nvSpPr>
        <p:spPr>
          <a:xfrm>
            <a:off x="327410" y="2693266"/>
            <a:ext cx="409123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R="0" lvl="0" indent="0" fontAlgn="auto">
              <a:lnSpc>
                <a:spcPct val="100000"/>
              </a:lnSpc>
              <a:spcBef>
                <a:spcPts val="0"/>
              </a:spcBef>
              <a:spcAft>
                <a:spcPts val="0"/>
              </a:spcAft>
              <a:buClrTx/>
              <a:buSzTx/>
              <a:buFontTx/>
              <a:buNone/>
              <a:defRPr kumimoji="0" sz="2000" b="0" i="1" u="none" strike="noStrike" cap="none" spc="0" normalizeH="0" baseline="0">
                <a:ln>
                  <a:noFill/>
                </a:ln>
                <a:solidFill>
                  <a:srgbClr val="CC0000"/>
                </a:solidFill>
                <a:effectLst/>
                <a:uLnTx/>
                <a:uFillTx/>
                <a:latin typeface="Times New Roman" panose="02020603050405020304" pitchFamily="18" charset="0"/>
                <a:cs typeface="Times New Roman" panose="02020603050405020304" pitchFamily="18" charset="0"/>
              </a:defRPr>
            </a:lvl1pPr>
            <a:lvl2pPr marL="742950" indent="-285750">
              <a:defRPr sz="2400">
                <a:latin typeface="Arial" panose="020B0604020202020204" pitchFamily="34" charset="0"/>
                <a:ea typeface="MS PGothic" panose="020B0600070205080204" pitchFamily="34" charset="-128"/>
              </a:defRPr>
            </a:lvl2pPr>
            <a:lvl3pPr marL="1143000" indent="-228600">
              <a:defRPr sz="2400">
                <a:latin typeface="Arial" panose="020B0604020202020204" pitchFamily="34" charset="0"/>
                <a:ea typeface="MS PGothic" panose="020B0600070205080204" pitchFamily="34" charset="-128"/>
              </a:defRPr>
            </a:lvl3pPr>
            <a:lvl4pPr marL="1600200" indent="-228600">
              <a:defRPr sz="2400">
                <a:latin typeface="Arial" panose="020B0604020202020204" pitchFamily="34" charset="0"/>
                <a:ea typeface="MS PGothic" panose="020B0600070205080204" pitchFamily="34" charset="-128"/>
              </a:defRPr>
            </a:lvl4pPr>
            <a:lvl5pPr marL="2057400" indent="-228600">
              <a:defRPr sz="2400">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latin typeface="Arial" panose="020B0604020202020204" pitchFamily="34" charset="0"/>
                <a:ea typeface="MS PGothic" panose="020B0600070205080204" pitchFamily="34" charset="-128"/>
              </a:defRPr>
            </a:lvl9pPr>
          </a:lstStyle>
          <a:p>
            <a:r>
              <a:rPr lang="en-US" altLang="en-US" sz="2800" b="1" i="0" dirty="0"/>
              <a:t>A</a:t>
            </a:r>
            <a:r>
              <a:rPr lang="en-US" altLang="en-US" sz="2800" i="0" dirty="0"/>
              <a:t>: </a:t>
            </a:r>
            <a:r>
              <a:rPr lang="zh-CN" altLang="en-US" sz="2800" i="0" dirty="0">
                <a:solidFill>
                  <a:schemeClr val="tx1"/>
                </a:solidFill>
              </a:rPr>
              <a:t>第</a:t>
            </a:r>
            <a:r>
              <a:rPr lang="en-US" altLang="zh-CN" sz="2800" i="0" dirty="0">
                <a:solidFill>
                  <a:schemeClr val="tx1"/>
                </a:solidFill>
              </a:rPr>
              <a:t>6</a:t>
            </a:r>
            <a:r>
              <a:rPr lang="zh-CN" altLang="en-US" sz="2800" i="0" dirty="0">
                <a:solidFill>
                  <a:schemeClr val="tx1"/>
                </a:solidFill>
              </a:rPr>
              <a:t>章（有线）与第</a:t>
            </a:r>
            <a:r>
              <a:rPr lang="en-US" altLang="zh-CN" sz="2800" i="0" dirty="0">
                <a:solidFill>
                  <a:schemeClr val="tx1"/>
                </a:solidFill>
              </a:rPr>
              <a:t>7</a:t>
            </a:r>
            <a:r>
              <a:rPr lang="zh-CN" altLang="en-US" sz="2800" i="0" dirty="0">
                <a:solidFill>
                  <a:schemeClr val="tx1"/>
                </a:solidFill>
              </a:rPr>
              <a:t>章（无线）内容。</a:t>
            </a:r>
            <a:endParaRPr lang="en-US" altLang="en-US" sz="2800" i="0" dirty="0">
              <a:solidFill>
                <a:schemeClr val="tx1"/>
              </a:solidFill>
            </a:endParaRPr>
          </a:p>
        </p:txBody>
      </p:sp>
      <p:sp>
        <p:nvSpPr>
          <p:cNvPr id="97"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52</a:t>
            </a:fld>
            <a:endParaRPr lang="en-US" dirty="0"/>
          </a:p>
        </p:txBody>
      </p:sp>
      <p:sp>
        <p:nvSpPr>
          <p:cNvPr id="2" name="文本框 1"/>
          <p:cNvSpPr txBox="1"/>
          <p:nvPr/>
        </p:nvSpPr>
        <p:spPr>
          <a:xfrm>
            <a:off x="879475" y="3923665"/>
            <a:ext cx="4599940" cy="1569660"/>
          </a:xfrm>
          <a:prstGeom prst="rect">
            <a:avLst/>
          </a:prstGeom>
          <a:noFill/>
          <a:ln>
            <a:solidFill>
              <a:srgbClr val="C00000"/>
            </a:solidFill>
          </a:ln>
        </p:spPr>
        <p:txBody>
          <a:bodyPr wrap="square" rtlCol="0" anchor="t">
            <a:spAutoFit/>
          </a:bodyPr>
          <a:lstStyle/>
          <a:p>
            <a:pPr algn="just"/>
            <a:r>
              <a:rPr lang="zh-CN" altLang="en-US" sz="2400" dirty="0">
                <a:latin typeface="Times" panose="02020603050405020304" pitchFamily="18" charset="0"/>
                <a:cs typeface="Times" panose="02020603050405020304" pitchFamily="18" charset="0"/>
              </a:rPr>
              <a:t>每个</a:t>
            </a:r>
            <a:r>
              <a:rPr lang="zh-CN" altLang="en-US" sz="2400" b="1" dirty="0">
                <a:solidFill>
                  <a:srgbClr val="FF0000"/>
                </a:solidFill>
                <a:latin typeface="Times" panose="02020603050405020304" pitchFamily="18" charset="0"/>
                <a:cs typeface="Times" panose="02020603050405020304" pitchFamily="18" charset="0"/>
              </a:rPr>
              <a:t>接口</a:t>
            </a:r>
            <a:r>
              <a:rPr lang="zh-CN" altLang="en-US" sz="2400" dirty="0">
                <a:latin typeface="Times" panose="02020603050405020304" pitchFamily="18" charset="0"/>
                <a:cs typeface="Times" panose="02020603050405020304" pitchFamily="18" charset="0"/>
              </a:rPr>
              <a:t>都必须有一个</a:t>
            </a:r>
            <a:r>
              <a:rPr lang="zh-CN" altLang="en-US" sz="2400" b="1" dirty="0">
                <a:solidFill>
                  <a:srgbClr val="FF0000"/>
                </a:solidFill>
                <a:latin typeface="Times" panose="02020603050405020304" pitchFamily="18" charset="0"/>
                <a:cs typeface="Times" panose="02020603050405020304" pitchFamily="18" charset="0"/>
              </a:rPr>
              <a:t>全球唯一</a:t>
            </a:r>
            <a:r>
              <a:rPr lang="zh-CN" altLang="en-US" sz="2400" dirty="0">
                <a:latin typeface="Times" panose="02020603050405020304" pitchFamily="18" charset="0"/>
                <a:cs typeface="Times" panose="02020603050405020304" pitchFamily="18" charset="0"/>
              </a:rPr>
              <a:t>的</a:t>
            </a:r>
            <a:r>
              <a:rPr lang="en-US" altLang="zh-CN" sz="2400" b="1" u="sng" dirty="0">
                <a:latin typeface="Times" panose="02020603050405020304" pitchFamily="18" charset="0"/>
                <a:cs typeface="Times" panose="02020603050405020304" pitchFamily="18" charset="0"/>
              </a:rPr>
              <a:t>IP</a:t>
            </a:r>
            <a:r>
              <a:rPr lang="zh-CN" altLang="en-US" sz="2400" b="1" u="sng" dirty="0">
                <a:latin typeface="Times" panose="02020603050405020304" pitchFamily="18" charset="0"/>
                <a:cs typeface="Times" panose="02020603050405020304" pitchFamily="18" charset="0"/>
              </a:rPr>
              <a:t>地址</a:t>
            </a:r>
            <a:r>
              <a:rPr lang="zh-CN" altLang="en-US" sz="2400" dirty="0">
                <a:latin typeface="Times" panose="02020603050405020304" pitchFamily="18" charset="0"/>
                <a:cs typeface="Times" panose="02020603050405020304" pitchFamily="18" charset="0"/>
              </a:rPr>
              <a:t>（</a:t>
            </a:r>
            <a:r>
              <a:rPr lang="en-US" altLang="zh-CN" sz="2400" dirty="0">
                <a:latin typeface="Times" panose="02020603050405020304" pitchFamily="18" charset="0"/>
                <a:cs typeface="Times" panose="02020603050405020304" pitchFamily="18" charset="0"/>
              </a:rPr>
              <a:t>NAT</a:t>
            </a:r>
            <a:r>
              <a:rPr lang="zh-CN" altLang="en-US" sz="2400" dirty="0">
                <a:latin typeface="Times" panose="02020603050405020304" pitchFamily="18" charset="0"/>
                <a:cs typeface="Times" panose="02020603050405020304" pitchFamily="18" charset="0"/>
              </a:rPr>
              <a:t>后面的接口除外），一个接口的</a:t>
            </a:r>
            <a:r>
              <a:rPr lang="en-US" altLang="zh-CN" sz="2400" dirty="0">
                <a:latin typeface="Times" panose="02020603050405020304" pitchFamily="18" charset="0"/>
                <a:cs typeface="Times" panose="02020603050405020304" pitchFamily="18" charset="0"/>
              </a:rPr>
              <a:t>IP</a:t>
            </a:r>
            <a:r>
              <a:rPr lang="zh-CN" altLang="en-US" sz="2400" dirty="0">
                <a:latin typeface="Times" panose="02020603050405020304" pitchFamily="18" charset="0"/>
                <a:cs typeface="Times" panose="02020603050405020304" pitchFamily="18" charset="0"/>
              </a:rPr>
              <a:t>地址的一部分需要有其连接的</a:t>
            </a:r>
            <a:r>
              <a:rPr lang="zh-CN" altLang="en-US" sz="2400" b="1" dirty="0">
                <a:latin typeface="Times" panose="02020603050405020304" pitchFamily="18" charset="0"/>
                <a:cs typeface="Times" panose="02020603050405020304" pitchFamily="18" charset="0"/>
              </a:rPr>
              <a:t>子网</a:t>
            </a:r>
            <a:r>
              <a:rPr lang="zh-CN" altLang="en-US" sz="2400" dirty="0">
                <a:latin typeface="Times" panose="02020603050405020304" pitchFamily="18" charset="0"/>
                <a:cs typeface="Times" panose="02020603050405020304" pitchFamily="18" charset="0"/>
              </a:rPr>
              <a:t>来决定。</a:t>
            </a:r>
            <a:endParaRPr lang="en-US" altLang="zh-CN" sz="2400" b="1" dirty="0">
              <a:solidFill>
                <a:srgbClr val="C00000"/>
              </a:solidFill>
              <a:latin typeface="Times" panose="02020603050405020304" pitchFamily="18" charset="0"/>
              <a:cs typeface="Times"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dissolve">
                                      <p:cBhvr>
                                        <p:cTn id="12" dur="500"/>
                                        <p:tgtEl>
                                          <p:spTgt spid="83"/>
                                        </p:tgtEl>
                                      </p:cBhvr>
                                    </p:animEffect>
                                  </p:childTnLst>
                                </p:cTn>
                              </p:par>
                              <p:par>
                                <p:cTn id="13" presetID="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dissolve">
                                      <p:cBhvr>
                                        <p:cTn id="20" dur="500"/>
                                        <p:tgtEl>
                                          <p:spTgt spid="89"/>
                                        </p:tgtEl>
                                      </p:cBhvr>
                                    </p:animEffect>
                                  </p:childTnLst>
                                </p:cTn>
                              </p:par>
                              <p:par>
                                <p:cTn id="21" presetID="9" presetClass="exit" presetSubtype="0" fill="hold" nodeType="withEffect">
                                  <p:stCondLst>
                                    <p:cond delay="0"/>
                                  </p:stCondLst>
                                  <p:childTnLst>
                                    <p:animEffect transition="out" filter="dissolve">
                                      <p:cBhvr>
                                        <p:cTn id="22" dur="500"/>
                                        <p:tgtEl>
                                          <p:spTgt spid="83"/>
                                        </p:tgtEl>
                                      </p:cBhvr>
                                    </p:animEffect>
                                    <p:set>
                                      <p:cBhvr>
                                        <p:cTn id="23" dur="1" fill="hold">
                                          <p:stCondLst>
                                            <p:cond delay="499"/>
                                          </p:stCondLst>
                                        </p:cTn>
                                        <p:tgtEl>
                                          <p:spTgt spid="83"/>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89"/>
                                        </p:tgtEl>
                                      </p:cBhvr>
                                    </p:animEffect>
                                    <p:set>
                                      <p:cBhvr>
                                        <p:cTn id="31" dur="1" fill="hold">
                                          <p:stCondLst>
                                            <p:cond delay="499"/>
                                          </p:stCondLst>
                                        </p:cTn>
                                        <p:tgtEl>
                                          <p:spTgt spid="8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 grpId="0" animBg="1"/>
      <p:bldP spid="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en-US" dirty="0">
                <a:latin typeface="Times New Roman" panose="02020603050405020304" pitchFamily="18" charset="0"/>
                <a:ea typeface="+mn-ea"/>
                <a:cs typeface="Times New Roman" panose="02020603050405020304" pitchFamily="18" charset="0"/>
              </a:rPr>
              <a:t>Subnets </a:t>
            </a:r>
            <a:r>
              <a:rPr lang="zh-CN" altLang="en-US" dirty="0">
                <a:latin typeface="Times New Roman" panose="02020603050405020304" pitchFamily="18" charset="0"/>
                <a:ea typeface="+mn-ea"/>
                <a:cs typeface="Times New Roman" panose="02020603050405020304" pitchFamily="18" charset="0"/>
              </a:rPr>
              <a:t>子网</a:t>
            </a:r>
            <a:endParaRPr lang="en-US" dirty="0">
              <a:latin typeface="Times New Roman" panose="02020603050405020304" pitchFamily="18" charset="0"/>
              <a:ea typeface="+mn-ea"/>
              <a:cs typeface="Times New Roman" panose="02020603050405020304" pitchFamily="18" charset="0"/>
            </a:endParaRPr>
          </a:p>
        </p:txBody>
      </p:sp>
      <p:sp>
        <p:nvSpPr>
          <p:cNvPr id="72" name="Freeform 140"/>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 name="Freeform 140"/>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Freeform 140"/>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5" name="Text Box 26"/>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76" name="Group 27"/>
          <p:cNvGrpSpPr/>
          <p:nvPr/>
        </p:nvGrpSpPr>
        <p:grpSpPr bwMode="auto">
          <a:xfrm>
            <a:off x="6557963" y="2093236"/>
            <a:ext cx="920750" cy="276225"/>
            <a:chOff x="3251" y="608"/>
            <a:chExt cx="580" cy="174"/>
          </a:xfrm>
        </p:grpSpPr>
        <p:sp>
          <p:nvSpPr>
            <p:cNvPr id="77" name="Rectangle 28"/>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8"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sp>
        <p:nvSpPr>
          <p:cNvPr id="79" name="Text Box 30"/>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0" name="Text Box 31"/>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2" name="Text Box 33"/>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6" name="Text Box 41"/>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7" name="Text Box 44"/>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8" name="Line 45"/>
          <p:cNvSpPr>
            <a:spLocks noChangeShapeType="1"/>
          </p:cNvSpPr>
          <p:nvPr/>
        </p:nvSpPr>
        <p:spPr bwMode="auto">
          <a:xfrm>
            <a:off x="9359900" y="2735036"/>
            <a:ext cx="0" cy="8790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1" name="Text Box 53"/>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92" name="Text Box 56"/>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93" name="Group 57"/>
          <p:cNvGrpSpPr/>
          <p:nvPr/>
        </p:nvGrpSpPr>
        <p:grpSpPr bwMode="auto">
          <a:xfrm>
            <a:off x="8885238" y="2996523"/>
            <a:ext cx="912812" cy="276225"/>
            <a:chOff x="4550" y="1257"/>
            <a:chExt cx="575" cy="174"/>
          </a:xfrm>
        </p:grpSpPr>
        <p:sp>
          <p:nvSpPr>
            <p:cNvPr id="94" name="Rectangle 58"/>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Text Box 59"/>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grpSp>
        <p:nvGrpSpPr>
          <p:cNvPr id="105" name="Group 73"/>
          <p:cNvGrpSpPr/>
          <p:nvPr/>
        </p:nvGrpSpPr>
        <p:grpSpPr bwMode="auto">
          <a:xfrm>
            <a:off x="7116763" y="1378861"/>
            <a:ext cx="641350" cy="558800"/>
            <a:chOff x="-44" y="1473"/>
            <a:chExt cx="981" cy="1105"/>
          </a:xfrm>
        </p:grpSpPr>
        <p:pic>
          <p:nvPicPr>
            <p:cNvPr id="106" name="Picture 7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08" name="Group 80"/>
          <p:cNvGrpSpPr/>
          <p:nvPr/>
        </p:nvGrpSpPr>
        <p:grpSpPr bwMode="auto">
          <a:xfrm>
            <a:off x="7112000" y="1977348"/>
            <a:ext cx="641350" cy="558800"/>
            <a:chOff x="-44" y="1473"/>
            <a:chExt cx="981" cy="1105"/>
          </a:xfrm>
        </p:grpSpPr>
        <p:pic>
          <p:nvPicPr>
            <p:cNvPr id="109" name="Picture 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1" name="Group 83"/>
          <p:cNvGrpSpPr/>
          <p:nvPr/>
        </p:nvGrpSpPr>
        <p:grpSpPr bwMode="auto">
          <a:xfrm>
            <a:off x="7140575" y="2586948"/>
            <a:ext cx="641350" cy="558800"/>
            <a:chOff x="-44" y="1473"/>
            <a:chExt cx="981" cy="1105"/>
          </a:xfrm>
        </p:grpSpPr>
        <p:pic>
          <p:nvPicPr>
            <p:cNvPr id="112" name="Picture 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4" name="Group 87"/>
          <p:cNvGrpSpPr/>
          <p:nvPr/>
        </p:nvGrpSpPr>
        <p:grpSpPr bwMode="auto">
          <a:xfrm flipH="1">
            <a:off x="10799763" y="1536023"/>
            <a:ext cx="641350" cy="558800"/>
            <a:chOff x="-44" y="1473"/>
            <a:chExt cx="981" cy="1105"/>
          </a:xfrm>
        </p:grpSpPr>
        <p:pic>
          <p:nvPicPr>
            <p:cNvPr id="115"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7" name="Group 90"/>
          <p:cNvGrpSpPr/>
          <p:nvPr/>
        </p:nvGrpSpPr>
        <p:grpSpPr bwMode="auto">
          <a:xfrm flipH="1">
            <a:off x="10814050" y="2815548"/>
            <a:ext cx="641350" cy="558800"/>
            <a:chOff x="-44" y="1473"/>
            <a:chExt cx="981" cy="1105"/>
          </a:xfrm>
        </p:grpSpPr>
        <p:pic>
          <p:nvPicPr>
            <p:cNvPr id="118"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0" name="Group 93"/>
          <p:cNvGrpSpPr/>
          <p:nvPr/>
        </p:nvGrpSpPr>
        <p:grpSpPr bwMode="auto">
          <a:xfrm flipH="1">
            <a:off x="9715500" y="4339548"/>
            <a:ext cx="641350" cy="558800"/>
            <a:chOff x="-44" y="1473"/>
            <a:chExt cx="981" cy="1105"/>
          </a:xfrm>
        </p:grpSpPr>
        <p:pic>
          <p:nvPicPr>
            <p:cNvPr id="121"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3" name="Group 96"/>
          <p:cNvGrpSpPr/>
          <p:nvPr/>
        </p:nvGrpSpPr>
        <p:grpSpPr bwMode="auto">
          <a:xfrm flipH="1">
            <a:off x="8551863" y="4380823"/>
            <a:ext cx="641350" cy="558800"/>
            <a:chOff x="-44" y="1473"/>
            <a:chExt cx="981" cy="1105"/>
          </a:xfrm>
        </p:grpSpPr>
        <p:pic>
          <p:nvPicPr>
            <p:cNvPr id="124"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cxnSp>
        <p:nvCxnSpPr>
          <p:cNvPr id="139" name="Straight Connector 138"/>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698824"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705979"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0631261" y="3221529"/>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3"/>
          <p:cNvSpPr txBox="1">
            <a:spLocks noChangeArrowheads="1"/>
          </p:cNvSpPr>
          <p:nvPr/>
        </p:nvSpPr>
        <p:spPr>
          <a:xfrm>
            <a:off x="910964" y="1360062"/>
            <a:ext cx="5504825" cy="254650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marR="0" lvl="0" indent="-2349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lang="zh-CN" altLang="en-US" sz="3200" dirty="0">
                <a:solidFill>
                  <a:srgbClr val="000099"/>
                </a:solidFill>
                <a:latin typeface="Times New Roman" panose="02020603050405020304" pitchFamily="18" charset="0"/>
                <a:cs typeface="Times New Roman" panose="02020603050405020304" pitchFamily="18" charset="0"/>
              </a:rPr>
              <a:t>什么是子网？</a:t>
            </a:r>
            <a:endParaRPr kumimoji="0" lang="en-US" altLang="ja-JP" sz="3200" b="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endParaRPr>
          </a:p>
          <a:p>
            <a:pPr marL="582930" lvl="1" indent="-233680">
              <a:defRPr/>
            </a:pP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互联彼此</a:t>
            </a:r>
            <a:r>
              <a:rPr kumimoji="0" lang="zh-CN" altLang="en-US" sz="2800" b="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物理连接</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而</a:t>
            </a:r>
            <a:r>
              <a:rPr kumimoji="0" lang="zh-CN" altLang="en-US" sz="2800" b="1"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不需要</a:t>
            </a:r>
            <a:r>
              <a:rPr lang="zh-CN" altLang="en-US" sz="2800" b="1" u="sng" dirty="0">
                <a:solidFill>
                  <a:prstClr val="black"/>
                </a:solidFill>
                <a:latin typeface="Times New Roman" panose="02020603050405020304" pitchFamily="18" charset="0"/>
                <a:cs typeface="Times New Roman" panose="02020603050405020304" pitchFamily="18" charset="0"/>
              </a:rPr>
              <a:t>经过路由器</a:t>
            </a:r>
            <a:r>
              <a:rPr lang="zh-CN" altLang="en-US" sz="2800" dirty="0">
                <a:solidFill>
                  <a:prstClr val="black"/>
                </a:solidFill>
                <a:latin typeface="Times New Roman" panose="02020603050405020304" pitchFamily="18" charset="0"/>
                <a:cs typeface="Times New Roman" panose="02020603050405020304" pitchFamily="18" charset="0"/>
              </a:rPr>
              <a:t>的设备接口的网络</a:t>
            </a:r>
            <a:endParaRPr lang="en-US" altLang="zh-CN" sz="2800" dirty="0">
              <a:solidFill>
                <a:prstClr val="black"/>
              </a:solidFill>
              <a:latin typeface="Times New Roman" panose="02020603050405020304" pitchFamily="18" charset="0"/>
              <a:cs typeface="Times New Roman" panose="02020603050405020304" pitchFamily="18" charset="0"/>
            </a:endParaRPr>
          </a:p>
          <a:p>
            <a:pPr marL="349250" lvl="1" indent="0">
              <a:buNone/>
              <a:defRPr/>
            </a:pPr>
            <a:r>
              <a:rPr kumimoji="0" lang="zh-CN" altLang="en-US" sz="2800" b="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（链路层交换机或无线接入点）</a:t>
            </a:r>
            <a:endParaRPr kumimoji="0" lang="en-US" altLang="en-US" sz="2800" b="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endParaRPr>
          </a:p>
          <a:p>
            <a:pPr marL="582930" marR="0" lvl="1" indent="-23368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endParaRPr kumimoji="0" lang="en-US" altLang="en-US" sz="2800" b="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endParaRPr>
          </a:p>
        </p:txBody>
      </p:sp>
      <p:cxnSp>
        <p:nvCxnSpPr>
          <p:cNvPr id="165" name="Straight Connector 164"/>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p:cNvGrpSpPr/>
          <p:nvPr/>
        </p:nvGrpSpPr>
        <p:grpSpPr>
          <a:xfrm>
            <a:off x="9053641" y="2438501"/>
            <a:ext cx="632991" cy="300938"/>
            <a:chOff x="7493876" y="2774731"/>
            <a:chExt cx="1481958" cy="894622"/>
          </a:xfrm>
        </p:grpSpPr>
        <p:sp>
          <p:nvSpPr>
            <p:cNvPr id="146" name="Freeform 14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p:cNvGrpSpPr/>
            <p:nvPr/>
          </p:nvGrpSpPr>
          <p:grpSpPr>
            <a:xfrm>
              <a:off x="7713663" y="2848339"/>
              <a:ext cx="1042107" cy="425543"/>
              <a:chOff x="7786941" y="2884917"/>
              <a:chExt cx="897649" cy="353919"/>
            </a:xfrm>
          </p:grpSpPr>
          <p:sp>
            <p:nvSpPr>
              <p:cNvPr id="149" name="Freeform 14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96" name="Text Box 56"/>
          <p:cNvSpPr txBox="1">
            <a:spLocks noChangeArrowheads="1"/>
          </p:cNvSpPr>
          <p:nvPr/>
        </p:nvSpPr>
        <p:spPr bwMode="auto">
          <a:xfrm>
            <a:off x="7908925" y="4976174"/>
            <a:ext cx="3724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network consisting of 3 subnets</a:t>
            </a:r>
          </a:p>
        </p:txBody>
      </p:sp>
      <p:sp>
        <p:nvSpPr>
          <p:cNvPr id="62" name="Rectangle 3"/>
          <p:cNvSpPr txBox="1">
            <a:spLocks noChangeArrowheads="1"/>
          </p:cNvSpPr>
          <p:nvPr/>
        </p:nvSpPr>
        <p:spPr>
          <a:xfrm>
            <a:off x="923879" y="3949822"/>
            <a:ext cx="6050358" cy="266704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marR="0" lvl="0" indent="-2349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IP</a:t>
            </a:r>
            <a:r>
              <a:rPr kumimoji="0" lang="zh-CN" altLang="en-US" sz="32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地址结构：</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582930" marR="0" lvl="1" indent="-23368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zh-CN" altLang="en-US" sz="28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子网部分：</a:t>
            </a:r>
            <a:r>
              <a:rPr kumimoji="0" lang="en-US" altLang="en-US" sz="28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zh-CN"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同一个子网中的设备具有相同的</a:t>
            </a:r>
            <a:r>
              <a:rPr kumimoji="0" lang="zh-CN"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高阶比特</a:t>
            </a:r>
            <a:endParaRPr kumimoji="0" lang="en-US" altLang="en-US" sz="2800" b="1" i="0" u="sng" strike="noStrike" kern="1200" cap="none" spc="0" normalizeH="0" baseline="0" noProof="0" dirty="0">
              <a:ln>
                <a:noFill/>
              </a:ln>
              <a:effectLst/>
              <a:highlight>
                <a:srgbClr val="FFFF00"/>
              </a:highlight>
              <a:uLnTx/>
              <a:uFillTx/>
              <a:latin typeface="Times New Roman" panose="02020603050405020304" pitchFamily="18" charset="0"/>
              <a:cs typeface="Times New Roman" panose="02020603050405020304" pitchFamily="18" charset="0"/>
            </a:endParaRPr>
          </a:p>
          <a:p>
            <a:pPr marL="349250" marR="0" lvl="1" indent="0" algn="l" defTabSz="914400" rtl="0" eaLnBrk="1" fontAlgn="auto" latinLnBrk="0" hangingPunct="1">
              <a:lnSpc>
                <a:spcPct val="90000"/>
              </a:lnSpc>
              <a:spcBef>
                <a:spcPts val="500"/>
              </a:spcBef>
              <a:spcAft>
                <a:spcPts val="0"/>
              </a:spcAft>
              <a:buClr>
                <a:srgbClr val="0000A8"/>
              </a:buClr>
              <a:buSzTx/>
              <a:buNone/>
              <a:defRPr/>
            </a:pPr>
            <a:r>
              <a:rPr kumimoji="0" lang="en-US"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223.1.1</a:t>
            </a:r>
          </a:p>
          <a:p>
            <a:pPr marL="582930" marR="0" lvl="1" indent="-23368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zh-CN" altLang="en-US" sz="28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主机部分：</a:t>
            </a:r>
            <a:r>
              <a:rPr kumimoji="0" lang="en-US" altLang="en-US" sz="28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zh-CN"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剩余的</a:t>
            </a:r>
            <a:r>
              <a:rPr kumimoji="0" lang="zh-CN"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低阶比特</a:t>
            </a:r>
            <a:endParaRPr kumimoji="0" lang="en-US"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349250" marR="0" lvl="1" indent="0" algn="l" defTabSz="914400" rtl="0" eaLnBrk="1" fontAlgn="auto" latinLnBrk="0" hangingPunct="1">
              <a:lnSpc>
                <a:spcPct val="90000"/>
              </a:lnSpc>
              <a:spcBef>
                <a:spcPts val="500"/>
              </a:spcBef>
              <a:spcAft>
                <a:spcPts val="0"/>
              </a:spcAft>
              <a:buClr>
                <a:srgbClr val="0000A8"/>
              </a:buClr>
              <a:buSzTx/>
              <a:buNone/>
              <a:defRPr/>
            </a:pPr>
            <a:r>
              <a:rPr kumimoji="0" lang="en-US" altLang="zh-CN" b="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xxx</a:t>
            </a:r>
            <a:endParaRPr kumimoji="0" lang="en-US" altLang="en-US" b="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63"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53</a:t>
            </a:fld>
            <a:endParaRPr lang="en-US" dirty="0"/>
          </a:p>
        </p:txBody>
      </p:sp>
      <p:sp>
        <p:nvSpPr>
          <p:cNvPr id="2" name="文本框 1"/>
          <p:cNvSpPr txBox="1"/>
          <p:nvPr/>
        </p:nvSpPr>
        <p:spPr>
          <a:xfrm>
            <a:off x="5571490" y="311150"/>
            <a:ext cx="5059045" cy="646331"/>
          </a:xfrm>
          <a:prstGeom prst="rect">
            <a:avLst/>
          </a:prstGeom>
          <a:noFill/>
          <a:ln>
            <a:solidFill>
              <a:srgbClr val="010F90"/>
            </a:solidFill>
          </a:ln>
        </p:spPr>
        <p:txBody>
          <a:bodyPr wrap="square" rtlCol="0">
            <a:spAutoFit/>
          </a:bodyPr>
          <a:lstStyle/>
          <a:p>
            <a:pPr algn="l"/>
            <a:r>
              <a:rPr lang="zh-CN" altLang="en-US" dirty="0"/>
              <a:t>互联</a:t>
            </a:r>
            <a:r>
              <a:rPr lang="en-US" altLang="zh-CN" dirty="0"/>
              <a:t>3</a:t>
            </a:r>
            <a:r>
              <a:rPr lang="zh-CN" altLang="en-US" dirty="0"/>
              <a:t>个主机接口与</a:t>
            </a:r>
            <a:r>
              <a:rPr lang="en-US" altLang="zh-CN" dirty="0"/>
              <a:t>1</a:t>
            </a:r>
            <a:r>
              <a:rPr lang="zh-CN" altLang="en-US" dirty="0"/>
              <a:t>个路由器接口的网络形成一个子网</a:t>
            </a:r>
            <a:endParaRPr lang="zh-CN" altLang="en-US" b="1" dirty="0">
              <a:solidFill>
                <a:srgbClr val="C00000"/>
              </a:solidFill>
              <a:highlight>
                <a:srgbClr val="FFFF00"/>
              </a:highlight>
            </a:endParaRPr>
          </a:p>
        </p:txBody>
      </p:sp>
      <p:cxnSp>
        <p:nvCxnSpPr>
          <p:cNvPr id="5" name="直接箭头连接符 4">
            <a:extLst>
              <a:ext uri="{FF2B5EF4-FFF2-40B4-BE49-F238E27FC236}">
                <a16:creationId xmlns:a16="http://schemas.microsoft.com/office/drawing/2014/main" id="{C9EE5407-5FF0-45CA-B46E-9CF31305DEE5}"/>
              </a:ext>
            </a:extLst>
          </p:cNvPr>
          <p:cNvCxnSpPr/>
          <p:nvPr/>
        </p:nvCxnSpPr>
        <p:spPr>
          <a:xfrm flipH="1">
            <a:off x="8507392" y="956310"/>
            <a:ext cx="480350" cy="476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C514CB1-3471-4C06-BF89-51AB09337FC8}"/>
              </a:ext>
            </a:extLst>
          </p:cNvPr>
          <p:cNvSpPr txBox="1"/>
          <p:nvPr/>
        </p:nvSpPr>
        <p:spPr>
          <a:xfrm>
            <a:off x="6890450" y="3412311"/>
            <a:ext cx="2097291" cy="369332"/>
          </a:xfrm>
          <a:prstGeom prst="rect">
            <a:avLst/>
          </a:prstGeom>
          <a:noFill/>
          <a:ln>
            <a:solidFill>
              <a:srgbClr val="C00000"/>
            </a:solidFill>
          </a:ln>
        </p:spPr>
        <p:txBody>
          <a:bodyPr wrap="square" rtlCol="0">
            <a:spAutoFit/>
          </a:bodyPr>
          <a:lstStyle/>
          <a:p>
            <a:pPr algn="ctr"/>
            <a:r>
              <a:rPr lang="en-US" altLang="zh-CN" dirty="0"/>
              <a:t>223.1.1.xxx</a:t>
            </a:r>
            <a:endParaRPr lang="zh-CN" altLang="en-US" dirty="0"/>
          </a:p>
        </p:txBody>
      </p:sp>
      <p:cxnSp>
        <p:nvCxnSpPr>
          <p:cNvPr id="8" name="直接箭头连接符 7">
            <a:extLst>
              <a:ext uri="{FF2B5EF4-FFF2-40B4-BE49-F238E27FC236}">
                <a16:creationId xmlns:a16="http://schemas.microsoft.com/office/drawing/2014/main" id="{40CBF8BB-D7D9-4DF7-AC0C-000893D74587}"/>
              </a:ext>
            </a:extLst>
          </p:cNvPr>
          <p:cNvCxnSpPr>
            <a:cxnSpLocks/>
          </p:cNvCxnSpPr>
          <p:nvPr/>
        </p:nvCxnSpPr>
        <p:spPr>
          <a:xfrm>
            <a:off x="7061995" y="3781643"/>
            <a:ext cx="0" cy="163229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18921575-E7DB-4232-874B-A321B7815CB0}"/>
              </a:ext>
            </a:extLst>
          </p:cNvPr>
          <p:cNvSpPr txBox="1"/>
          <p:nvPr/>
        </p:nvSpPr>
        <p:spPr>
          <a:xfrm>
            <a:off x="6645276" y="5413935"/>
            <a:ext cx="2947360" cy="1323439"/>
          </a:xfrm>
          <a:prstGeom prst="rect">
            <a:avLst/>
          </a:prstGeom>
          <a:noFill/>
          <a:ln>
            <a:solidFill>
              <a:srgbClr val="C00000"/>
            </a:solidFill>
          </a:ln>
        </p:spPr>
        <p:txBody>
          <a:bodyPr wrap="square" rtlCol="0">
            <a:spAutoFit/>
          </a:bodyPr>
          <a:lstStyle/>
          <a:p>
            <a:r>
              <a:rPr lang="en-US" altLang="zh-CN" sz="2000" dirty="0"/>
              <a:t>223.1.1.0/</a:t>
            </a:r>
            <a:r>
              <a:rPr lang="en-US" altLang="zh-CN" sz="2000" b="1" dirty="0">
                <a:solidFill>
                  <a:srgbClr val="010F90"/>
                </a:solidFill>
              </a:rPr>
              <a:t>24</a:t>
            </a:r>
            <a:r>
              <a:rPr lang="zh-CN" altLang="en-US" sz="2000" b="1" dirty="0">
                <a:solidFill>
                  <a:srgbClr val="010F90"/>
                </a:solidFill>
              </a:rPr>
              <a:t> </a:t>
            </a:r>
            <a:r>
              <a:rPr lang="zh-CN" altLang="en-US" sz="2000" b="1" dirty="0"/>
              <a:t>子网掩码</a:t>
            </a:r>
            <a:r>
              <a:rPr lang="zh-CN" altLang="en-US" sz="2000" dirty="0"/>
              <a:t>：子网分配的地址</a:t>
            </a:r>
            <a:endParaRPr lang="en-US" altLang="zh-CN" sz="2000" dirty="0"/>
          </a:p>
          <a:p>
            <a:r>
              <a:rPr lang="zh-CN" altLang="en-US" sz="2000" dirty="0"/>
              <a:t>指示</a:t>
            </a:r>
            <a:r>
              <a:rPr lang="en-US" altLang="zh-CN" sz="2000" b="1" dirty="0">
                <a:solidFill>
                  <a:srgbClr val="C00000"/>
                </a:solidFill>
              </a:rPr>
              <a:t>32</a:t>
            </a:r>
            <a:r>
              <a:rPr lang="zh-CN" altLang="en-US" sz="2000" dirty="0"/>
              <a:t>比特中</a:t>
            </a:r>
            <a:r>
              <a:rPr lang="zh-CN" altLang="en-US" sz="2000" b="1" u="sng" dirty="0"/>
              <a:t>最左侧</a:t>
            </a:r>
            <a:r>
              <a:rPr lang="en-US" altLang="zh-CN" sz="2000" b="1" dirty="0">
                <a:solidFill>
                  <a:srgbClr val="010F90"/>
                </a:solidFill>
              </a:rPr>
              <a:t>24</a:t>
            </a:r>
            <a:r>
              <a:rPr lang="zh-CN" altLang="en-US" sz="2000" dirty="0"/>
              <a:t>比特定义了子网地址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6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en-US" dirty="0">
                <a:latin typeface="Times New Roman" panose="02020603050405020304" pitchFamily="18" charset="0"/>
                <a:ea typeface="+mn-ea"/>
                <a:cs typeface="Times New Roman" panose="02020603050405020304" pitchFamily="18" charset="0"/>
              </a:rPr>
              <a:t>Subnets </a:t>
            </a:r>
            <a:r>
              <a:rPr lang="zh-CN" altLang="en-US" dirty="0">
                <a:latin typeface="Times New Roman" panose="02020603050405020304" pitchFamily="18" charset="0"/>
                <a:ea typeface="+mn-ea"/>
                <a:cs typeface="Times New Roman" panose="02020603050405020304" pitchFamily="18" charset="0"/>
              </a:rPr>
              <a:t>子网</a:t>
            </a:r>
            <a:endParaRPr lang="en-US" dirty="0"/>
          </a:p>
        </p:txBody>
      </p:sp>
      <p:sp>
        <p:nvSpPr>
          <p:cNvPr id="72" name="Freeform 140"/>
          <p:cNvSpPr/>
          <p:nvPr/>
        </p:nvSpPr>
        <p:spPr bwMode="auto">
          <a:xfrm rot="16200000">
            <a:off x="8946356" y="3046530"/>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 name="Freeform 140"/>
          <p:cNvSpPr/>
          <p:nvPr/>
        </p:nvSpPr>
        <p:spPr bwMode="auto">
          <a:xfrm rot="10800000">
            <a:off x="9944100" y="1720173"/>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Freeform 140"/>
          <p:cNvSpPr/>
          <p:nvPr/>
        </p:nvSpPr>
        <p:spPr bwMode="auto">
          <a:xfrm>
            <a:off x="7908925" y="1302661"/>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5" name="Text Box 26"/>
          <p:cNvSpPr txBox="1">
            <a:spLocks noChangeArrowheads="1"/>
          </p:cNvSpPr>
          <p:nvPr/>
        </p:nvSpPr>
        <p:spPr bwMode="auto">
          <a:xfrm>
            <a:off x="7291388" y="1132798"/>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76" name="Group 27"/>
          <p:cNvGrpSpPr/>
          <p:nvPr/>
        </p:nvGrpSpPr>
        <p:grpSpPr bwMode="auto">
          <a:xfrm>
            <a:off x="6557963" y="2093236"/>
            <a:ext cx="920750" cy="276225"/>
            <a:chOff x="3251" y="608"/>
            <a:chExt cx="580" cy="174"/>
          </a:xfrm>
        </p:grpSpPr>
        <p:sp>
          <p:nvSpPr>
            <p:cNvPr id="77" name="Rectangle 28"/>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8"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sp>
        <p:nvSpPr>
          <p:cNvPr id="79" name="Text Box 30"/>
          <p:cNvSpPr txBox="1">
            <a:spLocks noChangeArrowheads="1"/>
          </p:cNvSpPr>
          <p:nvPr/>
        </p:nvSpPr>
        <p:spPr bwMode="auto">
          <a:xfrm>
            <a:off x="7396163" y="308859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223.1.1.3</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0" name="Text Box 31"/>
          <p:cNvSpPr txBox="1">
            <a:spLocks noChangeArrowheads="1"/>
          </p:cNvSpPr>
          <p:nvPr/>
        </p:nvSpPr>
        <p:spPr bwMode="auto">
          <a:xfrm>
            <a:off x="8365672" y="2275798"/>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223.1.1.4</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2" name="Text Box 33"/>
          <p:cNvSpPr txBox="1">
            <a:spLocks noChangeArrowheads="1"/>
          </p:cNvSpPr>
          <p:nvPr/>
        </p:nvSpPr>
        <p:spPr bwMode="auto">
          <a:xfrm>
            <a:off x="9578749" y="2277157"/>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223.1.2.9</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6" name="Text Box 41"/>
          <p:cNvSpPr txBox="1">
            <a:spLocks noChangeArrowheads="1"/>
          </p:cNvSpPr>
          <p:nvPr/>
        </p:nvSpPr>
        <p:spPr bwMode="auto">
          <a:xfrm>
            <a:off x="10148207" y="3220134"/>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7" name="Text Box 44"/>
          <p:cNvSpPr txBox="1">
            <a:spLocks noChangeArrowheads="1"/>
          </p:cNvSpPr>
          <p:nvPr/>
        </p:nvSpPr>
        <p:spPr bwMode="auto">
          <a:xfrm>
            <a:off x="10107612" y="170339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88" name="Line 45"/>
          <p:cNvSpPr>
            <a:spLocks noChangeShapeType="1"/>
          </p:cNvSpPr>
          <p:nvPr/>
        </p:nvSpPr>
        <p:spPr bwMode="auto">
          <a:xfrm>
            <a:off x="9359900" y="2735036"/>
            <a:ext cx="0" cy="8790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1" name="Text Box 53"/>
          <p:cNvSpPr txBox="1">
            <a:spLocks noChangeArrowheads="1"/>
          </p:cNvSpPr>
          <p:nvPr/>
        </p:nvSpPr>
        <p:spPr bwMode="auto">
          <a:xfrm>
            <a:off x="9955213" y="419508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92" name="Text Box 56"/>
          <p:cNvSpPr txBox="1">
            <a:spLocks noChangeArrowheads="1"/>
          </p:cNvSpPr>
          <p:nvPr/>
        </p:nvSpPr>
        <p:spPr bwMode="auto">
          <a:xfrm>
            <a:off x="8712200" y="4199848"/>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223.1.3.1</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93" name="Group 57"/>
          <p:cNvGrpSpPr/>
          <p:nvPr/>
        </p:nvGrpSpPr>
        <p:grpSpPr bwMode="auto">
          <a:xfrm>
            <a:off x="8885238" y="2996523"/>
            <a:ext cx="912812" cy="276225"/>
            <a:chOff x="4550" y="1257"/>
            <a:chExt cx="575" cy="174"/>
          </a:xfrm>
        </p:grpSpPr>
        <p:sp>
          <p:nvSpPr>
            <p:cNvPr id="94" name="Rectangle 58"/>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5" name="Text Box 59"/>
            <p:cNvSpPr txBox="1">
              <a:spLocks noChangeArrowheads="1"/>
            </p:cNvSpPr>
            <p:nvPr/>
          </p:nvSpPr>
          <p:spPr bwMode="auto">
            <a:xfrm>
              <a:off x="4550" y="1257"/>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223.1.3.27</a:t>
              </a:r>
              <a:endParaRPr kumimoji="0" lang="en-US" altLang="en-US" sz="12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cxnSp>
        <p:nvCxnSpPr>
          <p:cNvPr id="139" name="Straight Connector 138"/>
          <p:cNvCxnSpPr/>
          <p:nvPr/>
        </p:nvCxnSpPr>
        <p:spPr>
          <a:xfrm>
            <a:off x="7697391" y="1785938"/>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698824" y="2384823"/>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705979" y="299799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0629900" y="194242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0631261" y="3221529"/>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8740878" y="418198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9886336" y="4144298"/>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3"/>
          <p:cNvSpPr txBox="1">
            <a:spLocks noChangeArrowheads="1"/>
          </p:cNvSpPr>
          <p:nvPr/>
        </p:nvSpPr>
        <p:spPr>
          <a:xfrm>
            <a:off x="656547" y="1545366"/>
            <a:ext cx="5158488" cy="498615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457200" algn="l" defTabSz="914400" rtl="0" eaLnBrk="1" fontAlgn="auto" latinLnBrk="0" hangingPunct="1">
              <a:lnSpc>
                <a:spcPct val="90000"/>
              </a:lnSpc>
              <a:spcBef>
                <a:spcPts val="500"/>
              </a:spcBef>
              <a:spcAft>
                <a:spcPts val="0"/>
              </a:spcAft>
              <a:buClr>
                <a:srgbClr val="0000A8"/>
              </a:buClr>
              <a:buSzTx/>
              <a:buNone/>
              <a:defRPr/>
            </a:pPr>
            <a:r>
              <a:rPr kumimoji="0" lang="zh-CN" altLang="en-US"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rPr>
              <a:t>为了确定子网，分开</a:t>
            </a:r>
            <a:r>
              <a:rPr kumimoji="0" lang="zh-CN" altLang="en-US" sz="2800" b="1" u="sng" strike="noStrike" kern="1200" cap="none" spc="0" normalizeH="0" baseline="0" noProof="0" dirty="0">
                <a:ln>
                  <a:noFill/>
                </a:ln>
                <a:effectLst/>
                <a:uLnTx/>
                <a:uFillTx/>
                <a:latin typeface="仿宋" panose="02010609060101010101" pitchFamily="49" charset="-122"/>
                <a:ea typeface="仿宋" panose="02010609060101010101" pitchFamily="49" charset="-122"/>
              </a:rPr>
              <a:t>主机</a:t>
            </a:r>
            <a:r>
              <a:rPr kumimoji="0" lang="zh-CN" altLang="en-US"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rPr>
              <a:t>和</a:t>
            </a:r>
            <a:r>
              <a:rPr kumimoji="0" lang="zh-CN" altLang="en-US" sz="2800" b="1" u="sng" strike="noStrike" kern="1200" cap="none" spc="0" normalizeH="0" baseline="0" noProof="0" dirty="0">
                <a:ln>
                  <a:noFill/>
                </a:ln>
                <a:effectLst/>
                <a:uLnTx/>
                <a:uFillTx/>
                <a:latin typeface="仿宋" panose="02010609060101010101" pitchFamily="49" charset="-122"/>
                <a:ea typeface="仿宋" panose="02010609060101010101" pitchFamily="49" charset="-122"/>
              </a:rPr>
              <a:t>路由器</a:t>
            </a:r>
            <a:r>
              <a:rPr kumimoji="0" lang="zh-CN" altLang="en-US"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rPr>
              <a:t>的每个</a:t>
            </a:r>
            <a:r>
              <a:rPr kumimoji="0" lang="zh-CN" altLang="en-US" sz="2800" b="1" u="sng" strike="noStrike" kern="1200" cap="none" spc="0" normalizeH="0" baseline="0" noProof="0" dirty="0">
                <a:ln>
                  <a:noFill/>
                </a:ln>
                <a:effectLst/>
                <a:uLnTx/>
                <a:uFillTx/>
                <a:latin typeface="仿宋" panose="02010609060101010101" pitchFamily="49" charset="-122"/>
                <a:ea typeface="仿宋" panose="02010609060101010101" pitchFamily="49" charset="-122"/>
              </a:rPr>
              <a:t>接口</a:t>
            </a:r>
            <a:r>
              <a:rPr kumimoji="0" lang="zh-CN" altLang="en-US"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rPr>
              <a:t>，产生几个隔离的</a:t>
            </a:r>
            <a:r>
              <a:rPr kumimoji="0" lang="zh-CN" altLang="en-US" sz="2800" b="1" u="sng" strike="noStrike" kern="1200" cap="none" spc="0" normalizeH="0" baseline="0" noProof="0" dirty="0">
                <a:ln>
                  <a:noFill/>
                </a:ln>
                <a:effectLst/>
                <a:uLnTx/>
                <a:uFillTx/>
                <a:latin typeface="仿宋" panose="02010609060101010101" pitchFamily="49" charset="-122"/>
                <a:ea typeface="仿宋" panose="02010609060101010101" pitchFamily="49" charset="-122"/>
              </a:rPr>
              <a:t>网络岛</a:t>
            </a:r>
            <a:r>
              <a:rPr kumimoji="0" lang="zh-CN" altLang="en-US"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rPr>
              <a:t>，使用接口端接这些隔离的网络的端点。</a:t>
            </a:r>
            <a:endParaRPr kumimoji="0" lang="en-US" altLang="zh-CN"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endParaRPr>
          </a:p>
          <a:p>
            <a:pPr marL="0" marR="0" lvl="1" indent="457200" algn="l" defTabSz="914400" rtl="0" eaLnBrk="1" fontAlgn="auto" latinLnBrk="0" hangingPunct="1">
              <a:lnSpc>
                <a:spcPct val="90000"/>
              </a:lnSpc>
              <a:spcBef>
                <a:spcPts val="500"/>
              </a:spcBef>
              <a:spcAft>
                <a:spcPts val="0"/>
              </a:spcAft>
              <a:buClr>
                <a:srgbClr val="0000A8"/>
              </a:buClr>
              <a:buSzTx/>
              <a:buNone/>
              <a:defRPr/>
            </a:pPr>
            <a:endParaRPr lang="en-US" altLang="en-US" sz="2800" dirty="0">
              <a:latin typeface="仿宋" panose="02010609060101010101" pitchFamily="49" charset="-122"/>
              <a:ea typeface="仿宋" panose="02010609060101010101" pitchFamily="49" charset="-122"/>
            </a:endParaRPr>
          </a:p>
          <a:p>
            <a:pPr marL="0" marR="0" lvl="1" indent="457200" algn="l" defTabSz="914400" rtl="0" eaLnBrk="1" fontAlgn="auto" latinLnBrk="0" hangingPunct="1">
              <a:lnSpc>
                <a:spcPct val="90000"/>
              </a:lnSpc>
              <a:spcBef>
                <a:spcPts val="500"/>
              </a:spcBef>
              <a:spcAft>
                <a:spcPts val="0"/>
              </a:spcAft>
              <a:buClr>
                <a:srgbClr val="0000A8"/>
              </a:buClr>
              <a:buSzTx/>
              <a:buNone/>
              <a:defRPr/>
            </a:pPr>
            <a:r>
              <a:rPr kumimoji="0" lang="zh-CN" altLang="en-US"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rPr>
              <a:t>这些隔离的</a:t>
            </a:r>
            <a:r>
              <a:rPr kumimoji="0" lang="zh-CN" altLang="en-US" sz="2800" b="1" u="sng" strike="noStrike" kern="1200" cap="none" spc="0" normalizeH="0" baseline="0" noProof="0" dirty="0">
                <a:ln>
                  <a:noFill/>
                </a:ln>
                <a:effectLst/>
                <a:uLnTx/>
                <a:uFillTx/>
                <a:latin typeface="仿宋" panose="02010609060101010101" pitchFamily="49" charset="-122"/>
                <a:ea typeface="仿宋" panose="02010609060101010101" pitchFamily="49" charset="-122"/>
              </a:rPr>
              <a:t>网络</a:t>
            </a:r>
            <a:r>
              <a:rPr kumimoji="0" lang="zh-CN" altLang="en-US"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rPr>
              <a:t>中的每个都叫做</a:t>
            </a:r>
            <a:r>
              <a:rPr kumimoji="0" lang="zh-CN" altLang="en-US" sz="2800" b="1" u="none" strike="noStrike" kern="1200" cap="none" spc="0" normalizeH="0" baseline="0" noProof="0" dirty="0">
                <a:ln>
                  <a:noFill/>
                </a:ln>
                <a:effectLst/>
                <a:uLnTx/>
                <a:uFillTx/>
                <a:latin typeface="仿宋" panose="02010609060101010101" pitchFamily="49" charset="-122"/>
                <a:ea typeface="仿宋" panose="02010609060101010101" pitchFamily="49" charset="-122"/>
              </a:rPr>
              <a:t>子网</a:t>
            </a:r>
            <a:r>
              <a:rPr kumimoji="0" lang="zh-CN" altLang="en-US"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rPr>
              <a:t>。</a:t>
            </a:r>
            <a:endParaRPr kumimoji="0" lang="en-US" altLang="en-US" sz="2800" b="0" u="none" strike="noStrike" kern="1200" cap="none" spc="0" normalizeH="0" baseline="0" noProof="0" dirty="0">
              <a:ln>
                <a:noFill/>
              </a:ln>
              <a:effectLst/>
              <a:uLnTx/>
              <a:uFillTx/>
              <a:latin typeface="仿宋" panose="02010609060101010101" pitchFamily="49" charset="-122"/>
              <a:ea typeface="仿宋" panose="02010609060101010101" pitchFamily="49" charset="-122"/>
            </a:endParaRPr>
          </a:p>
        </p:txBody>
      </p:sp>
      <p:cxnSp>
        <p:nvCxnSpPr>
          <p:cNvPr id="165" name="Straight Connector 164"/>
          <p:cNvCxnSpPr/>
          <p:nvPr/>
        </p:nvCxnSpPr>
        <p:spPr>
          <a:xfrm>
            <a:off x="8364512" y="2578622"/>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9547622" y="2584574"/>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7112000" y="1378861"/>
            <a:ext cx="4343400" cy="3560762"/>
            <a:chOff x="7112000" y="1378861"/>
            <a:chExt cx="4343400" cy="3560762"/>
          </a:xfrm>
        </p:grpSpPr>
        <p:grpSp>
          <p:nvGrpSpPr>
            <p:cNvPr id="105" name="Group 73"/>
            <p:cNvGrpSpPr/>
            <p:nvPr/>
          </p:nvGrpSpPr>
          <p:grpSpPr bwMode="auto">
            <a:xfrm>
              <a:off x="7116763" y="1378861"/>
              <a:ext cx="641350" cy="558800"/>
              <a:chOff x="-44" y="1473"/>
              <a:chExt cx="981" cy="1105"/>
            </a:xfrm>
          </p:grpSpPr>
          <p:pic>
            <p:nvPicPr>
              <p:cNvPr id="106" name="Picture 7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7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08" name="Group 80"/>
            <p:cNvGrpSpPr/>
            <p:nvPr/>
          </p:nvGrpSpPr>
          <p:grpSpPr bwMode="auto">
            <a:xfrm>
              <a:off x="7112000" y="1977348"/>
              <a:ext cx="641350" cy="558800"/>
              <a:chOff x="-44" y="1473"/>
              <a:chExt cx="981" cy="1105"/>
            </a:xfrm>
          </p:grpSpPr>
          <p:pic>
            <p:nvPicPr>
              <p:cNvPr id="109" name="Picture 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8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1" name="Group 83"/>
            <p:cNvGrpSpPr/>
            <p:nvPr/>
          </p:nvGrpSpPr>
          <p:grpSpPr bwMode="auto">
            <a:xfrm>
              <a:off x="7140575" y="2586948"/>
              <a:ext cx="641350" cy="558800"/>
              <a:chOff x="-44" y="1473"/>
              <a:chExt cx="981" cy="1105"/>
            </a:xfrm>
          </p:grpSpPr>
          <p:pic>
            <p:nvPicPr>
              <p:cNvPr id="112" name="Picture 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Freeform 8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4" name="Group 87"/>
            <p:cNvGrpSpPr/>
            <p:nvPr/>
          </p:nvGrpSpPr>
          <p:grpSpPr bwMode="auto">
            <a:xfrm flipH="1">
              <a:off x="10799763" y="1536023"/>
              <a:ext cx="641350" cy="558800"/>
              <a:chOff x="-44" y="1473"/>
              <a:chExt cx="981" cy="1105"/>
            </a:xfrm>
          </p:grpSpPr>
          <p:pic>
            <p:nvPicPr>
              <p:cNvPr id="115"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7" name="Group 90"/>
            <p:cNvGrpSpPr/>
            <p:nvPr/>
          </p:nvGrpSpPr>
          <p:grpSpPr bwMode="auto">
            <a:xfrm flipH="1">
              <a:off x="10814050" y="2815548"/>
              <a:ext cx="641350" cy="558800"/>
              <a:chOff x="-44" y="1473"/>
              <a:chExt cx="981" cy="1105"/>
            </a:xfrm>
          </p:grpSpPr>
          <p:pic>
            <p:nvPicPr>
              <p:cNvPr id="118"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9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0" name="Group 93"/>
            <p:cNvGrpSpPr/>
            <p:nvPr/>
          </p:nvGrpSpPr>
          <p:grpSpPr bwMode="auto">
            <a:xfrm flipH="1">
              <a:off x="9715500" y="4339548"/>
              <a:ext cx="641350" cy="558800"/>
              <a:chOff x="-44" y="1473"/>
              <a:chExt cx="981" cy="1105"/>
            </a:xfrm>
          </p:grpSpPr>
          <p:pic>
            <p:nvPicPr>
              <p:cNvPr id="121"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9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23" name="Group 96"/>
            <p:cNvGrpSpPr/>
            <p:nvPr/>
          </p:nvGrpSpPr>
          <p:grpSpPr bwMode="auto">
            <a:xfrm flipH="1">
              <a:off x="8551863" y="4380823"/>
              <a:ext cx="641350" cy="558800"/>
              <a:chOff x="-44" y="1473"/>
              <a:chExt cx="981" cy="1105"/>
            </a:xfrm>
          </p:grpSpPr>
          <p:pic>
            <p:nvPicPr>
              <p:cNvPr id="124"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5" name="Group 144"/>
            <p:cNvGrpSpPr/>
            <p:nvPr/>
          </p:nvGrpSpPr>
          <p:grpSpPr>
            <a:xfrm>
              <a:off x="9053641" y="2438501"/>
              <a:ext cx="632991" cy="300938"/>
              <a:chOff x="7493876" y="2774731"/>
              <a:chExt cx="1481958" cy="894622"/>
            </a:xfrm>
          </p:grpSpPr>
          <p:sp>
            <p:nvSpPr>
              <p:cNvPr id="146" name="Freeform 14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p:cNvGrpSpPr/>
              <p:nvPr/>
            </p:nvGrpSpPr>
            <p:grpSpPr>
              <a:xfrm>
                <a:off x="7713663" y="2848339"/>
                <a:ext cx="1042107" cy="425543"/>
                <a:chOff x="7786941" y="2884917"/>
                <a:chExt cx="897649" cy="353919"/>
              </a:xfrm>
            </p:grpSpPr>
            <p:sp>
              <p:nvSpPr>
                <p:cNvPr id="149" name="Freeform 14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62" name="Text Box 61"/>
          <p:cNvSpPr txBox="1">
            <a:spLocks noChangeArrowheads="1"/>
          </p:cNvSpPr>
          <p:nvPr/>
        </p:nvSpPr>
        <p:spPr bwMode="auto">
          <a:xfrm>
            <a:off x="6266732" y="5092127"/>
            <a:ext cx="58961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Times New Roman" panose="02020603050405020304" pitchFamily="18" charset="0"/>
                <a:ea typeface="+mn-ea"/>
                <a:cs typeface="Times New Roman" panose="02020603050405020304" pitchFamily="18" charset="0"/>
              </a:rPr>
              <a:t>子网掩码</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/24</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lang="zh-CN" altLang="en-US" dirty="0">
                <a:solidFill>
                  <a:prstClr val="black"/>
                </a:solidFill>
                <a:latin typeface="Times New Roman" panose="02020603050405020304" pitchFamily="18" charset="0"/>
                <a:ea typeface="+mn-ea"/>
                <a:cs typeface="Times New Roman" panose="02020603050405020304" pitchFamily="18" charset="0"/>
              </a:rPr>
              <a:t>最右侧的</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24</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比特：</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IP</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地址的子网地址部分</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pSp>
        <p:nvGrpSpPr>
          <p:cNvPr id="6" name="Group 5"/>
          <p:cNvGrpSpPr/>
          <p:nvPr/>
        </p:nvGrpSpPr>
        <p:grpSpPr>
          <a:xfrm>
            <a:off x="6239437" y="3859589"/>
            <a:ext cx="2574780" cy="707886"/>
            <a:chOff x="6239437" y="3859589"/>
            <a:chExt cx="2574780" cy="707886"/>
          </a:xfrm>
        </p:grpSpPr>
        <p:sp>
          <p:nvSpPr>
            <p:cNvPr id="64" name="Text Box 193"/>
            <p:cNvSpPr txBox="1">
              <a:spLocks noChangeArrowheads="1"/>
            </p:cNvSpPr>
            <p:nvPr/>
          </p:nvSpPr>
          <p:spPr bwMode="auto">
            <a:xfrm>
              <a:off x="6239437" y="3859589"/>
              <a:ext cx="160813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subnet</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223.1.3.0/24</a:t>
              </a:r>
            </a:p>
          </p:txBody>
        </p:sp>
        <p:cxnSp>
          <p:nvCxnSpPr>
            <p:cNvPr id="5" name="Straight Connector 4"/>
            <p:cNvCxnSpPr/>
            <p:nvPr/>
          </p:nvCxnSpPr>
          <p:spPr>
            <a:xfrm>
              <a:off x="7794885" y="4062334"/>
              <a:ext cx="1019332"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7255489" y="607842"/>
            <a:ext cx="2491388" cy="1475790"/>
            <a:chOff x="7255489" y="607842"/>
            <a:chExt cx="2491388" cy="1475790"/>
          </a:xfrm>
        </p:grpSpPr>
        <p:sp>
          <p:nvSpPr>
            <p:cNvPr id="68" name="Text Box 191"/>
            <p:cNvSpPr txBox="1">
              <a:spLocks noChangeArrowheads="1"/>
            </p:cNvSpPr>
            <p:nvPr/>
          </p:nvSpPr>
          <p:spPr bwMode="auto">
            <a:xfrm>
              <a:off x="7255489" y="607842"/>
              <a:ext cx="24913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subnet 223.1.1.0/24</a:t>
              </a:r>
            </a:p>
          </p:txBody>
        </p:sp>
        <p:cxnSp>
          <p:nvCxnSpPr>
            <p:cNvPr id="8" name="Straight Connector 7"/>
            <p:cNvCxnSpPr/>
            <p:nvPr/>
          </p:nvCxnSpPr>
          <p:spPr>
            <a:xfrm>
              <a:off x="8289561" y="944379"/>
              <a:ext cx="0" cy="113925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9531133" y="1000631"/>
            <a:ext cx="2491388" cy="1475243"/>
            <a:chOff x="9531133" y="1000631"/>
            <a:chExt cx="2491388" cy="1475243"/>
          </a:xfrm>
        </p:grpSpPr>
        <p:sp>
          <p:nvSpPr>
            <p:cNvPr id="63" name="Text Box 192"/>
            <p:cNvSpPr txBox="1">
              <a:spLocks noChangeArrowheads="1"/>
            </p:cNvSpPr>
            <p:nvPr/>
          </p:nvSpPr>
          <p:spPr bwMode="auto">
            <a:xfrm>
              <a:off x="9531133" y="1000631"/>
              <a:ext cx="24913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subnet 223.1.2.0/24</a:t>
              </a:r>
            </a:p>
          </p:txBody>
        </p:sp>
        <p:cxnSp>
          <p:nvCxnSpPr>
            <p:cNvPr id="83" name="Straight Connector 82"/>
            <p:cNvCxnSpPr/>
            <p:nvPr/>
          </p:nvCxnSpPr>
          <p:spPr>
            <a:xfrm>
              <a:off x="10630525" y="1336621"/>
              <a:ext cx="0" cy="113925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1"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dissolve">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3643859" cy="894622"/>
          </a:xfrm>
        </p:spPr>
        <p:txBody>
          <a:bodyPr/>
          <a:lstStyle/>
          <a:p>
            <a:r>
              <a:rPr lang="en-US" altLang="en-US" dirty="0">
                <a:latin typeface="Times New Roman" panose="02020603050405020304" pitchFamily="18" charset="0"/>
                <a:ea typeface="+mn-ea"/>
                <a:cs typeface="Times New Roman" panose="02020603050405020304" pitchFamily="18" charset="0"/>
              </a:rPr>
              <a:t>Subnets </a:t>
            </a:r>
            <a:r>
              <a:rPr lang="zh-CN" altLang="en-US" dirty="0">
                <a:latin typeface="Times New Roman" panose="02020603050405020304" pitchFamily="18" charset="0"/>
                <a:ea typeface="+mn-ea"/>
                <a:cs typeface="Times New Roman" panose="02020603050405020304" pitchFamily="18" charset="0"/>
              </a:rPr>
              <a:t>子网</a:t>
            </a:r>
            <a:endParaRPr lang="en-US" dirty="0"/>
          </a:p>
        </p:txBody>
      </p:sp>
      <p:sp>
        <p:nvSpPr>
          <p:cNvPr id="81" name="Rectangle 3"/>
          <p:cNvSpPr txBox="1">
            <a:spLocks noChangeArrowheads="1"/>
          </p:cNvSpPr>
          <p:nvPr/>
        </p:nvSpPr>
        <p:spPr>
          <a:xfrm>
            <a:off x="265064" y="1485533"/>
            <a:ext cx="3743409" cy="282701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3075" marR="0" lvl="0" indent="-342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什么是子网？</a:t>
            </a:r>
            <a:endParaRPr kumimoji="0" lang="en-US" altLang="zh-CN"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73075" marR="0" lvl="0" indent="-342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lang="zh-CN" altLang="en-US" sz="3200" dirty="0">
                <a:solidFill>
                  <a:prstClr val="black"/>
                </a:solidFill>
                <a:latin typeface="Calibri" panose="020F0502020204030204"/>
              </a:rPr>
              <a:t>什么是子网地址：例如</a:t>
            </a:r>
            <a:r>
              <a:rPr lang="en-US" altLang="zh-CN" sz="3200" dirty="0">
                <a:solidFill>
                  <a:prstClr val="black"/>
                </a:solidFill>
                <a:latin typeface="Calibri" panose="020F0502020204030204"/>
              </a:rPr>
              <a:t>/24</a:t>
            </a: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sp>
        <p:nvSpPr>
          <p:cNvPr id="71" name="Freeform 2"/>
          <p:cNvSpPr/>
          <p:nvPr/>
        </p:nvSpPr>
        <p:spPr bwMode="auto">
          <a:xfrm>
            <a:off x="7898119" y="2985309"/>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3"/>
          <p:cNvSpPr/>
          <p:nvPr/>
        </p:nvSpPr>
        <p:spPr bwMode="auto">
          <a:xfrm>
            <a:off x="6699842" y="4496609"/>
            <a:ext cx="2098623" cy="361221"/>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4"/>
          <p:cNvSpPr/>
          <p:nvPr/>
        </p:nvSpPr>
        <p:spPr bwMode="auto">
          <a:xfrm>
            <a:off x="6345544" y="2909109"/>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5"/>
          <p:cNvSpPr/>
          <p:nvPr/>
        </p:nvSpPr>
        <p:spPr bwMode="auto">
          <a:xfrm rot="5265760">
            <a:off x="7334817" y="866004"/>
            <a:ext cx="1078238"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14"/>
          <p:cNvSpPr>
            <a:spLocks noChangeShapeType="1"/>
          </p:cNvSpPr>
          <p:nvPr/>
        </p:nvSpPr>
        <p:spPr bwMode="auto">
          <a:xfrm flipH="1">
            <a:off x="7639357" y="1956609"/>
            <a:ext cx="3175" cy="59213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Text Box 15"/>
          <p:cNvSpPr txBox="1">
            <a:spLocks noChangeArrowheads="1"/>
          </p:cNvSpPr>
          <p:nvPr/>
        </p:nvSpPr>
        <p:spPr bwMode="auto">
          <a:xfrm>
            <a:off x="6099456" y="1403897"/>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223.1.1.1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99" name="Rectangle 16"/>
          <p:cNvSpPr>
            <a:spLocks noChangeArrowheads="1"/>
          </p:cNvSpPr>
          <p:nvPr/>
        </p:nvSpPr>
        <p:spPr bwMode="auto">
          <a:xfrm>
            <a:off x="7474572" y="2218547"/>
            <a:ext cx="309562" cy="180975"/>
          </a:xfrm>
          <a:prstGeom prst="rect">
            <a:avLst/>
          </a:prstGeom>
          <a:solidFill>
            <a:srgbClr val="9CE0FA"/>
          </a:solidFill>
          <a:ln>
            <a:noFill/>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00" name="Text Box 17"/>
          <p:cNvSpPr txBox="1">
            <a:spLocks noChangeArrowheads="1"/>
          </p:cNvSpPr>
          <p:nvPr/>
        </p:nvSpPr>
        <p:spPr bwMode="auto">
          <a:xfrm>
            <a:off x="7211846" y="2127679"/>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223.1.1.3</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01" name="Text Box 18"/>
          <p:cNvSpPr txBox="1">
            <a:spLocks noChangeArrowheads="1"/>
          </p:cNvSpPr>
          <p:nvPr/>
        </p:nvSpPr>
        <p:spPr bwMode="auto">
          <a:xfrm>
            <a:off x="8486925" y="1514459"/>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223.1.1.4</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02" name="Freeform 19"/>
          <p:cNvSpPr/>
          <p:nvPr/>
        </p:nvSpPr>
        <p:spPr bwMode="auto">
          <a:xfrm>
            <a:off x="5405744" y="4847609"/>
            <a:ext cx="1539875" cy="1070265"/>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Line 34"/>
          <p:cNvSpPr>
            <a:spLocks noChangeShapeType="1"/>
          </p:cNvSpPr>
          <p:nvPr/>
        </p:nvSpPr>
        <p:spPr bwMode="auto">
          <a:xfrm>
            <a:off x="6161394" y="4833159"/>
            <a:ext cx="7938" cy="5619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Text Box 40"/>
          <p:cNvSpPr txBox="1">
            <a:spLocks noChangeArrowheads="1"/>
          </p:cNvSpPr>
          <p:nvPr/>
        </p:nvSpPr>
        <p:spPr bwMode="auto">
          <a:xfrm>
            <a:off x="6523633" y="5561966"/>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223.1.2.2</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28" name="Rectangle 42"/>
          <p:cNvSpPr>
            <a:spLocks noChangeArrowheads="1"/>
          </p:cNvSpPr>
          <p:nvPr/>
        </p:nvSpPr>
        <p:spPr bwMode="auto">
          <a:xfrm>
            <a:off x="6109914" y="4958572"/>
            <a:ext cx="128587" cy="180975"/>
          </a:xfrm>
          <a:prstGeom prst="rect">
            <a:avLst/>
          </a:prstGeom>
          <a:solidFill>
            <a:srgbClr val="9CE0FA"/>
          </a:solidFill>
          <a:ln>
            <a:noFill/>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29" name="Text Box 43"/>
          <p:cNvSpPr txBox="1">
            <a:spLocks noChangeArrowheads="1"/>
          </p:cNvSpPr>
          <p:nvPr/>
        </p:nvSpPr>
        <p:spPr bwMode="auto">
          <a:xfrm>
            <a:off x="5577277" y="4875981"/>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223.1.2.6</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0" name="Freeform 45"/>
          <p:cNvSpPr/>
          <p:nvPr/>
        </p:nvSpPr>
        <p:spPr bwMode="auto">
          <a:xfrm>
            <a:off x="8423582" y="4858944"/>
            <a:ext cx="1539875" cy="112977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9CE0FA"/>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Line 60"/>
          <p:cNvSpPr>
            <a:spLocks noChangeShapeType="1"/>
          </p:cNvSpPr>
          <p:nvPr/>
        </p:nvSpPr>
        <p:spPr bwMode="auto">
          <a:xfrm>
            <a:off x="9190344" y="4852209"/>
            <a:ext cx="1588" cy="5207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Text Box 66"/>
          <p:cNvSpPr txBox="1">
            <a:spLocks noChangeArrowheads="1"/>
          </p:cNvSpPr>
          <p:nvPr/>
        </p:nvSpPr>
        <p:spPr bwMode="auto">
          <a:xfrm>
            <a:off x="9708446" y="5757661"/>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223.1.3.2</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5" name="Text Box 67"/>
          <p:cNvSpPr txBox="1">
            <a:spLocks noChangeArrowheads="1"/>
          </p:cNvSpPr>
          <p:nvPr/>
        </p:nvSpPr>
        <p:spPr bwMode="auto">
          <a:xfrm>
            <a:off x="7937662" y="5659381"/>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223.1.3.1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6" name="Rectangle 68"/>
          <p:cNvSpPr>
            <a:spLocks noChangeArrowheads="1"/>
          </p:cNvSpPr>
          <p:nvPr/>
        </p:nvSpPr>
        <p:spPr bwMode="auto">
          <a:xfrm>
            <a:off x="9131607" y="4952222"/>
            <a:ext cx="128587" cy="180975"/>
          </a:xfrm>
          <a:prstGeom prst="rect">
            <a:avLst/>
          </a:prstGeom>
          <a:solidFill>
            <a:srgbClr val="9CE0FA"/>
          </a:solidFill>
          <a:ln>
            <a:noFill/>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7" name="Text Box 69"/>
          <p:cNvSpPr txBox="1">
            <a:spLocks noChangeArrowheads="1"/>
          </p:cNvSpPr>
          <p:nvPr/>
        </p:nvSpPr>
        <p:spPr bwMode="auto">
          <a:xfrm>
            <a:off x="8621888" y="4864398"/>
            <a:ext cx="10679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223.1.3.27</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42" name="Text Box 86"/>
          <p:cNvSpPr txBox="1">
            <a:spLocks noChangeArrowheads="1"/>
          </p:cNvSpPr>
          <p:nvPr/>
        </p:nvSpPr>
        <p:spPr bwMode="auto">
          <a:xfrm>
            <a:off x="7401232" y="558232"/>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223.1.1.2</a:t>
            </a:r>
          </a:p>
        </p:txBody>
      </p:sp>
      <p:sp>
        <p:nvSpPr>
          <p:cNvPr id="143" name="Line 87"/>
          <p:cNvSpPr>
            <a:spLocks noChangeShapeType="1"/>
          </p:cNvSpPr>
          <p:nvPr/>
        </p:nvSpPr>
        <p:spPr bwMode="auto">
          <a:xfrm flipV="1">
            <a:off x="6374119" y="2928159"/>
            <a:ext cx="1114425" cy="15430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Line 88"/>
          <p:cNvSpPr>
            <a:spLocks noChangeShapeType="1"/>
          </p:cNvSpPr>
          <p:nvPr/>
        </p:nvSpPr>
        <p:spPr bwMode="auto">
          <a:xfrm flipH="1" flipV="1">
            <a:off x="7888594" y="2909109"/>
            <a:ext cx="1276350" cy="154305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Line 89"/>
          <p:cNvSpPr>
            <a:spLocks noChangeShapeType="1"/>
          </p:cNvSpPr>
          <p:nvPr/>
        </p:nvSpPr>
        <p:spPr bwMode="auto">
          <a:xfrm flipH="1" flipV="1">
            <a:off x="6564619" y="4671234"/>
            <a:ext cx="2305050" cy="95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Text Box 90"/>
          <p:cNvSpPr txBox="1">
            <a:spLocks noChangeArrowheads="1"/>
          </p:cNvSpPr>
          <p:nvPr/>
        </p:nvSpPr>
        <p:spPr bwMode="auto">
          <a:xfrm>
            <a:off x="7967969" y="2821797"/>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223.1.7.0</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59" name="Text Box 91"/>
          <p:cNvSpPr txBox="1">
            <a:spLocks noChangeArrowheads="1"/>
          </p:cNvSpPr>
          <p:nvPr/>
        </p:nvSpPr>
        <p:spPr bwMode="auto">
          <a:xfrm>
            <a:off x="9044294" y="4107672"/>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223.1.7.1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60" name="Text Box 92"/>
          <p:cNvSpPr txBox="1">
            <a:spLocks noChangeArrowheads="1"/>
          </p:cNvSpPr>
          <p:nvPr/>
        </p:nvSpPr>
        <p:spPr bwMode="auto">
          <a:xfrm>
            <a:off x="7806044" y="4364847"/>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223.1.8.0</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61" name="Text Box 93"/>
          <p:cNvSpPr txBox="1">
            <a:spLocks noChangeArrowheads="1"/>
          </p:cNvSpPr>
          <p:nvPr/>
        </p:nvSpPr>
        <p:spPr bwMode="auto">
          <a:xfrm>
            <a:off x="6558269" y="4364847"/>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223.1.8.1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62" name="Text Box 94"/>
          <p:cNvSpPr txBox="1">
            <a:spLocks noChangeArrowheads="1"/>
          </p:cNvSpPr>
          <p:nvPr/>
        </p:nvSpPr>
        <p:spPr bwMode="auto">
          <a:xfrm>
            <a:off x="5481944" y="4069572"/>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223.1.9.1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63" name="Text Box 95"/>
          <p:cNvSpPr txBox="1">
            <a:spLocks noChangeArrowheads="1"/>
          </p:cNvSpPr>
          <p:nvPr/>
        </p:nvSpPr>
        <p:spPr bwMode="auto">
          <a:xfrm>
            <a:off x="6348719" y="2831322"/>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223.1.9.2</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cxnSp>
        <p:nvCxnSpPr>
          <p:cNvPr id="7" name="Straight Connector 6"/>
          <p:cNvCxnSpPr/>
          <p:nvPr/>
        </p:nvCxnSpPr>
        <p:spPr>
          <a:xfrm>
            <a:off x="7907727" y="1333593"/>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7077714" y="1391530"/>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8747817" y="1349966"/>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9721099" y="5845766"/>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8855191" y="5831911"/>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27626" y="5717611"/>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5734453" y="5755711"/>
            <a:ext cx="0" cy="2229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269942" y="831439"/>
            <a:ext cx="4571749" cy="5747039"/>
            <a:chOff x="3921589" y="800442"/>
            <a:chExt cx="4571749" cy="5747039"/>
          </a:xfrm>
        </p:grpSpPr>
        <p:grpSp>
          <p:nvGrpSpPr>
            <p:cNvPr id="193" name="Group 127"/>
            <p:cNvGrpSpPr/>
            <p:nvPr/>
          </p:nvGrpSpPr>
          <p:grpSpPr bwMode="auto">
            <a:xfrm>
              <a:off x="6912267" y="813299"/>
              <a:ext cx="641350" cy="558800"/>
              <a:chOff x="-44" y="1473"/>
              <a:chExt cx="981" cy="1105"/>
            </a:xfrm>
          </p:grpSpPr>
          <p:pic>
            <p:nvPicPr>
              <p:cNvPr id="194" name="Picture 1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12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6" name="Group 130"/>
            <p:cNvGrpSpPr/>
            <p:nvPr/>
          </p:nvGrpSpPr>
          <p:grpSpPr bwMode="auto">
            <a:xfrm>
              <a:off x="5243214" y="845876"/>
              <a:ext cx="641350" cy="558800"/>
              <a:chOff x="-44" y="1473"/>
              <a:chExt cx="981" cy="1105"/>
            </a:xfrm>
          </p:grpSpPr>
          <p:pic>
            <p:nvPicPr>
              <p:cNvPr id="197" name="Picture 1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Freeform 13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9" name="Group 133"/>
            <p:cNvGrpSpPr/>
            <p:nvPr/>
          </p:nvGrpSpPr>
          <p:grpSpPr bwMode="auto">
            <a:xfrm>
              <a:off x="6075064" y="800442"/>
              <a:ext cx="641350" cy="558800"/>
              <a:chOff x="-44" y="1473"/>
              <a:chExt cx="981" cy="1105"/>
            </a:xfrm>
          </p:grpSpPr>
          <p:pic>
            <p:nvPicPr>
              <p:cNvPr id="200" name="Picture 13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Freeform 13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4" name="Group 213"/>
            <p:cNvGrpSpPr/>
            <p:nvPr/>
          </p:nvGrpSpPr>
          <p:grpSpPr>
            <a:xfrm>
              <a:off x="5951096" y="2488367"/>
              <a:ext cx="764498" cy="449705"/>
              <a:chOff x="7493876" y="2774731"/>
              <a:chExt cx="1481958" cy="894622"/>
            </a:xfrm>
          </p:grpSpPr>
          <p:sp>
            <p:nvSpPr>
              <p:cNvPr id="215" name="Freeform 21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6" name="Oval 21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7" name="Group 216"/>
              <p:cNvGrpSpPr/>
              <p:nvPr/>
            </p:nvGrpSpPr>
            <p:grpSpPr>
              <a:xfrm>
                <a:off x="7713663" y="2848339"/>
                <a:ext cx="1042107" cy="425543"/>
                <a:chOff x="7786941" y="2884917"/>
                <a:chExt cx="897649" cy="353919"/>
              </a:xfrm>
            </p:grpSpPr>
            <p:sp>
              <p:nvSpPr>
                <p:cNvPr id="218" name="Freeform 21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9" name="Freeform 21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Freeform 21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Freeform 22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2" name="Group 221"/>
            <p:cNvGrpSpPr/>
            <p:nvPr/>
          </p:nvGrpSpPr>
          <p:grpSpPr>
            <a:xfrm>
              <a:off x="7452610" y="4364636"/>
              <a:ext cx="764498" cy="449705"/>
              <a:chOff x="7493876" y="2774731"/>
              <a:chExt cx="1481958" cy="894622"/>
            </a:xfrm>
          </p:grpSpPr>
          <p:sp>
            <p:nvSpPr>
              <p:cNvPr id="223" name="Freeform 22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4" name="Oval 22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5" name="Group 224"/>
              <p:cNvGrpSpPr/>
              <p:nvPr/>
            </p:nvGrpSpPr>
            <p:grpSpPr>
              <a:xfrm>
                <a:off x="7713663" y="2848339"/>
                <a:ext cx="1042107" cy="425543"/>
                <a:chOff x="7786941" y="2884917"/>
                <a:chExt cx="897649" cy="353919"/>
              </a:xfrm>
            </p:grpSpPr>
            <p:sp>
              <p:nvSpPr>
                <p:cNvPr id="226" name="Freeform 22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Freeform 22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Freeform 22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Freeform 22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0" name="Group 229"/>
            <p:cNvGrpSpPr/>
            <p:nvPr/>
          </p:nvGrpSpPr>
          <p:grpSpPr>
            <a:xfrm>
              <a:off x="4517036" y="4382125"/>
              <a:ext cx="764498" cy="449705"/>
              <a:chOff x="7493876" y="2774731"/>
              <a:chExt cx="1481958" cy="894622"/>
            </a:xfrm>
          </p:grpSpPr>
          <p:sp>
            <p:nvSpPr>
              <p:cNvPr id="231" name="Freeform 23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2" name="Oval 23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3" name="Group 232"/>
              <p:cNvGrpSpPr/>
              <p:nvPr/>
            </p:nvGrpSpPr>
            <p:grpSpPr>
              <a:xfrm>
                <a:off x="7713663" y="2848339"/>
                <a:ext cx="1042107" cy="425543"/>
                <a:chOff x="7786941" y="2884917"/>
                <a:chExt cx="897649" cy="353919"/>
              </a:xfrm>
            </p:grpSpPr>
            <p:sp>
              <p:nvSpPr>
                <p:cNvPr id="234" name="Freeform 23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Freeform 23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6" name="Freeform 23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7" name="Freeform 23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2" name="Group 136"/>
            <p:cNvGrpSpPr/>
            <p:nvPr/>
          </p:nvGrpSpPr>
          <p:grpSpPr bwMode="auto">
            <a:xfrm>
              <a:off x="7851988" y="5988681"/>
              <a:ext cx="641350" cy="558800"/>
              <a:chOff x="-44" y="1473"/>
              <a:chExt cx="981" cy="1105"/>
            </a:xfrm>
          </p:grpSpPr>
          <p:pic>
            <p:nvPicPr>
              <p:cNvPr id="203" name="Picture 13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13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5" name="Group 139"/>
            <p:cNvGrpSpPr/>
            <p:nvPr/>
          </p:nvGrpSpPr>
          <p:grpSpPr bwMode="auto">
            <a:xfrm>
              <a:off x="6916190" y="5955947"/>
              <a:ext cx="641350" cy="558800"/>
              <a:chOff x="-44" y="1473"/>
              <a:chExt cx="981" cy="1105"/>
            </a:xfrm>
          </p:grpSpPr>
          <p:pic>
            <p:nvPicPr>
              <p:cNvPr id="206" name="Picture 14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141"/>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8" name="Group 142"/>
            <p:cNvGrpSpPr/>
            <p:nvPr/>
          </p:nvGrpSpPr>
          <p:grpSpPr bwMode="auto">
            <a:xfrm>
              <a:off x="3921589" y="5865644"/>
              <a:ext cx="641350" cy="558800"/>
              <a:chOff x="-44" y="1473"/>
              <a:chExt cx="981" cy="1105"/>
            </a:xfrm>
          </p:grpSpPr>
          <p:pic>
            <p:nvPicPr>
              <p:cNvPr id="209" name="Picture 14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 name="Freeform 144"/>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1" name="Group 145"/>
            <p:cNvGrpSpPr/>
            <p:nvPr/>
          </p:nvGrpSpPr>
          <p:grpSpPr bwMode="auto">
            <a:xfrm>
              <a:off x="4833534" y="5813400"/>
              <a:ext cx="641350" cy="558800"/>
              <a:chOff x="-44" y="1473"/>
              <a:chExt cx="981" cy="1105"/>
            </a:xfrm>
          </p:grpSpPr>
          <p:pic>
            <p:nvPicPr>
              <p:cNvPr id="212" name="Picture 14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Freeform 147"/>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244" name="Text Box 41"/>
          <p:cNvSpPr txBox="1">
            <a:spLocks noChangeArrowheads="1"/>
          </p:cNvSpPr>
          <p:nvPr/>
        </p:nvSpPr>
        <p:spPr bwMode="auto">
          <a:xfrm>
            <a:off x="4790324" y="5542214"/>
            <a:ext cx="963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223.1.2.1</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6" name="Group 15"/>
          <p:cNvGrpSpPr/>
          <p:nvPr/>
        </p:nvGrpSpPr>
        <p:grpSpPr>
          <a:xfrm>
            <a:off x="2970204" y="933306"/>
            <a:ext cx="9056493" cy="4702911"/>
            <a:chOff x="2970204" y="933306"/>
            <a:chExt cx="9056493" cy="4702911"/>
          </a:xfrm>
        </p:grpSpPr>
        <p:grpSp>
          <p:nvGrpSpPr>
            <p:cNvPr id="90" name="Group 89"/>
            <p:cNvGrpSpPr/>
            <p:nvPr/>
          </p:nvGrpSpPr>
          <p:grpSpPr>
            <a:xfrm>
              <a:off x="8152109" y="933306"/>
              <a:ext cx="3244327" cy="864497"/>
              <a:chOff x="6090834" y="607842"/>
              <a:chExt cx="3244327" cy="864497"/>
            </a:xfrm>
          </p:grpSpPr>
          <p:sp>
            <p:nvSpPr>
              <p:cNvPr id="91" name="Text Box 191"/>
              <p:cNvSpPr txBox="1">
                <a:spLocks noChangeArrowheads="1"/>
              </p:cNvSpPr>
              <p:nvPr/>
            </p:nvSpPr>
            <p:spPr bwMode="auto">
              <a:xfrm>
                <a:off x="7255489" y="607842"/>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subnet 223.1.1/24</a:t>
                </a:r>
              </a:p>
            </p:txBody>
          </p:sp>
          <p:cxnSp>
            <p:nvCxnSpPr>
              <p:cNvPr id="92" name="Straight Connector 91"/>
              <p:cNvCxnSpPr/>
              <p:nvPr/>
            </p:nvCxnSpPr>
            <p:spPr>
              <a:xfrm flipH="1">
                <a:off x="6090834" y="866887"/>
                <a:ext cx="1222333" cy="60545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8567981" y="2945502"/>
              <a:ext cx="2717381" cy="632023"/>
              <a:chOff x="6090835" y="840316"/>
              <a:chExt cx="2717381" cy="632023"/>
            </a:xfrm>
          </p:grpSpPr>
          <p:sp>
            <p:nvSpPr>
              <p:cNvPr id="96" name="Text Box 191"/>
              <p:cNvSpPr txBox="1">
                <a:spLocks noChangeArrowheads="1"/>
              </p:cNvSpPr>
              <p:nvPr/>
            </p:nvSpPr>
            <p:spPr bwMode="auto">
              <a:xfrm>
                <a:off x="6728544" y="840316"/>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subnet 223.1.7/24</a:t>
                </a:r>
              </a:p>
            </p:txBody>
          </p:sp>
          <p:cxnSp>
            <p:nvCxnSpPr>
              <p:cNvPr id="104" name="Straight Connector 103"/>
              <p:cNvCxnSpPr/>
              <p:nvPr/>
            </p:nvCxnSpPr>
            <p:spPr>
              <a:xfrm flipH="1">
                <a:off x="6090835" y="1102963"/>
                <a:ext cx="700005" cy="3693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9262822" y="5019691"/>
              <a:ext cx="2763875" cy="616526"/>
              <a:chOff x="6090835" y="855813"/>
              <a:chExt cx="2763875" cy="616526"/>
            </a:xfrm>
          </p:grpSpPr>
          <p:sp>
            <p:nvSpPr>
              <p:cNvPr id="106" name="Text Box 191"/>
              <p:cNvSpPr txBox="1">
                <a:spLocks noChangeArrowheads="1"/>
              </p:cNvSpPr>
              <p:nvPr/>
            </p:nvSpPr>
            <p:spPr bwMode="auto">
              <a:xfrm>
                <a:off x="6775038" y="855813"/>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subnet 223.1.3/24</a:t>
                </a:r>
              </a:p>
            </p:txBody>
          </p:sp>
          <p:cxnSp>
            <p:nvCxnSpPr>
              <p:cNvPr id="107" name="Straight Connector 106"/>
              <p:cNvCxnSpPr/>
              <p:nvPr/>
            </p:nvCxnSpPr>
            <p:spPr>
              <a:xfrm flipH="1">
                <a:off x="6090835" y="1102963"/>
                <a:ext cx="700005" cy="3693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970204" y="4924121"/>
              <a:ext cx="2681511" cy="616523"/>
              <a:chOff x="2350272" y="4955118"/>
              <a:chExt cx="2681511" cy="616523"/>
            </a:xfrm>
          </p:grpSpPr>
          <p:sp>
            <p:nvSpPr>
              <p:cNvPr id="109" name="Text Box 191"/>
              <p:cNvSpPr txBox="1">
                <a:spLocks noChangeArrowheads="1"/>
              </p:cNvSpPr>
              <p:nvPr/>
            </p:nvSpPr>
            <p:spPr bwMode="auto">
              <a:xfrm>
                <a:off x="2350272" y="4955118"/>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subnet 223.1.2/24</a:t>
                </a:r>
              </a:p>
            </p:txBody>
          </p:sp>
          <p:cxnSp>
            <p:nvCxnSpPr>
              <p:cNvPr id="110" name="Straight Connector 109"/>
              <p:cNvCxnSpPr/>
              <p:nvPr/>
            </p:nvCxnSpPr>
            <p:spPr>
              <a:xfrm>
                <a:off x="4331778" y="5202265"/>
                <a:ext cx="700005" cy="36937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4362467" y="3185728"/>
              <a:ext cx="2495532" cy="492537"/>
              <a:chOff x="2536251" y="5079104"/>
              <a:chExt cx="2495532" cy="492537"/>
            </a:xfrm>
          </p:grpSpPr>
          <p:sp>
            <p:nvSpPr>
              <p:cNvPr id="112" name="Text Box 191"/>
              <p:cNvSpPr txBox="1">
                <a:spLocks noChangeArrowheads="1"/>
              </p:cNvSpPr>
              <p:nvPr/>
            </p:nvSpPr>
            <p:spPr bwMode="auto">
              <a:xfrm>
                <a:off x="2536251" y="5079104"/>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subnet 223.1.9/24</a:t>
                </a:r>
              </a:p>
            </p:txBody>
          </p:sp>
          <p:cxnSp>
            <p:nvCxnSpPr>
              <p:cNvPr id="113" name="Straight Connector 112"/>
              <p:cNvCxnSpPr/>
              <p:nvPr/>
            </p:nvCxnSpPr>
            <p:spPr>
              <a:xfrm>
                <a:off x="4559085" y="5349499"/>
                <a:ext cx="472698" cy="22214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6605504" y="4602997"/>
              <a:ext cx="2079672" cy="648084"/>
              <a:chOff x="1320582" y="5594888"/>
              <a:chExt cx="2079672" cy="648084"/>
            </a:xfrm>
          </p:grpSpPr>
          <p:sp>
            <p:nvSpPr>
              <p:cNvPr id="115" name="Text Box 191"/>
              <p:cNvSpPr txBox="1">
                <a:spLocks noChangeArrowheads="1"/>
              </p:cNvSpPr>
              <p:nvPr/>
            </p:nvSpPr>
            <p:spPr bwMode="auto">
              <a:xfrm>
                <a:off x="1320582" y="5842862"/>
                <a:ext cx="2079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subnet 223.1.8/24</a:t>
                </a:r>
              </a:p>
            </p:txBody>
          </p:sp>
          <p:cxnSp>
            <p:nvCxnSpPr>
              <p:cNvPr id="14" name="Straight Connector 13"/>
              <p:cNvCxnSpPr/>
              <p:nvPr/>
            </p:nvCxnSpPr>
            <p:spPr>
              <a:xfrm flipV="1">
                <a:off x="2355742" y="5594888"/>
                <a:ext cx="0" cy="3409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108"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55</a:t>
            </a:fld>
            <a:endParaRPr lang="en-US" dirty="0"/>
          </a:p>
        </p:txBody>
      </p:sp>
      <p:grpSp>
        <p:nvGrpSpPr>
          <p:cNvPr id="20" name="组合 19">
            <a:extLst>
              <a:ext uri="{FF2B5EF4-FFF2-40B4-BE49-F238E27FC236}">
                <a16:creationId xmlns:a16="http://schemas.microsoft.com/office/drawing/2014/main" id="{B0A53D60-9CA2-41B8-8E06-EEE226864DEF}"/>
              </a:ext>
            </a:extLst>
          </p:cNvPr>
          <p:cNvGrpSpPr/>
          <p:nvPr/>
        </p:nvGrpSpPr>
        <p:grpSpPr>
          <a:xfrm>
            <a:off x="250190" y="3585838"/>
            <a:ext cx="5152113" cy="3100573"/>
            <a:chOff x="250190" y="3585838"/>
            <a:chExt cx="5152113" cy="3100573"/>
          </a:xfrm>
        </p:grpSpPr>
        <p:cxnSp>
          <p:nvCxnSpPr>
            <p:cNvPr id="9" name="直接连接符 8">
              <a:extLst>
                <a:ext uri="{FF2B5EF4-FFF2-40B4-BE49-F238E27FC236}">
                  <a16:creationId xmlns:a16="http://schemas.microsoft.com/office/drawing/2014/main" id="{E97511B6-ECCD-4D7C-90C8-920B3E967571}"/>
                </a:ext>
              </a:extLst>
            </p:cNvPr>
            <p:cNvCxnSpPr>
              <a:cxnSpLocks/>
              <a:stCxn id="4" idx="0"/>
            </p:cNvCxnSpPr>
            <p:nvPr/>
          </p:nvCxnSpPr>
          <p:spPr>
            <a:xfrm flipH="1" flipV="1">
              <a:off x="1307940" y="4364849"/>
              <a:ext cx="1394620" cy="16136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F88CE59-F211-4A11-9606-227314EBFFA7}"/>
                </a:ext>
              </a:extLst>
            </p:cNvPr>
            <p:cNvGrpSpPr/>
            <p:nvPr/>
          </p:nvGrpSpPr>
          <p:grpSpPr>
            <a:xfrm>
              <a:off x="250190" y="3585838"/>
              <a:ext cx="5152113" cy="3100573"/>
              <a:chOff x="250190" y="3585838"/>
              <a:chExt cx="5152113" cy="3100573"/>
            </a:xfrm>
          </p:grpSpPr>
          <p:sp>
            <p:nvSpPr>
              <p:cNvPr id="4" name="文本框 3"/>
              <p:cNvSpPr txBox="1"/>
              <p:nvPr/>
            </p:nvSpPr>
            <p:spPr>
              <a:xfrm>
                <a:off x="250190" y="5978525"/>
                <a:ext cx="4904740" cy="707886"/>
              </a:xfrm>
              <a:prstGeom prst="rect">
                <a:avLst/>
              </a:prstGeom>
              <a:noFill/>
            </p:spPr>
            <p:txBody>
              <a:bodyPr wrap="square" rtlCol="0" anchor="t">
                <a:spAutoFit/>
              </a:bodyPr>
              <a:lstStyle/>
              <a:p>
                <a:r>
                  <a:rPr lang="zh-CN" altLang="en-US" sz="2000" dirty="0"/>
                  <a:t>一个</a:t>
                </a:r>
                <a:r>
                  <a:rPr lang="zh-CN" altLang="en-US" sz="2000" b="1" dirty="0"/>
                  <a:t>子网</a:t>
                </a:r>
                <a:r>
                  <a:rPr lang="zh-CN" altLang="en-US" sz="2000" dirty="0"/>
                  <a:t>的</a:t>
                </a:r>
                <a:r>
                  <a:rPr lang="en-US" altLang="zh-CN" sz="2000" dirty="0"/>
                  <a:t>IP</a:t>
                </a:r>
                <a:r>
                  <a:rPr lang="zh-CN" altLang="en-US" sz="2000" dirty="0"/>
                  <a:t>定义</a:t>
                </a:r>
                <a:r>
                  <a:rPr lang="zh-CN" altLang="en-US" sz="2000" b="1" u="sng" dirty="0"/>
                  <a:t>并不局限</a:t>
                </a:r>
                <a:r>
                  <a:rPr lang="zh-CN" altLang="en-US" sz="2000" dirty="0"/>
                  <a:t>于连接多台主机到一个路由器接口的</a:t>
                </a:r>
                <a:r>
                  <a:rPr lang="zh-CN" altLang="en-US" sz="2000" b="1" dirty="0"/>
                  <a:t>以太网段</a:t>
                </a:r>
              </a:p>
            </p:txBody>
          </p:sp>
          <p:cxnSp>
            <p:nvCxnSpPr>
              <p:cNvPr id="12" name="直接箭头连接符 11">
                <a:extLst>
                  <a:ext uri="{FF2B5EF4-FFF2-40B4-BE49-F238E27FC236}">
                    <a16:creationId xmlns:a16="http://schemas.microsoft.com/office/drawing/2014/main" id="{C1597E99-A846-43D1-9905-01884759FCC7}"/>
                  </a:ext>
                </a:extLst>
              </p:cNvPr>
              <p:cNvCxnSpPr>
                <a:endCxn id="112" idx="2"/>
              </p:cNvCxnSpPr>
              <p:nvPr/>
            </p:nvCxnSpPr>
            <p:spPr>
              <a:xfrm flipV="1">
                <a:off x="1307939" y="3585838"/>
                <a:ext cx="4094364" cy="77900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B023D262-0614-4214-8E1F-8ABE1D8D6508}"/>
                  </a:ext>
                </a:extLst>
              </p:cNvPr>
              <p:cNvCxnSpPr/>
              <p:nvPr/>
            </p:nvCxnSpPr>
            <p:spPr>
              <a:xfrm flipV="1">
                <a:off x="3946967" y="5395134"/>
                <a:ext cx="415500" cy="115061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zh-CN" altLang="en-US" dirty="0"/>
              <a:t>无类别域间路由选择</a:t>
            </a:r>
            <a:r>
              <a:rPr lang="en-US" altLang="zh-CN" dirty="0"/>
              <a:t>CIDR</a:t>
            </a:r>
            <a:endParaRPr lang="en-US" dirty="0"/>
          </a:p>
        </p:txBody>
      </p:sp>
      <p:sp>
        <p:nvSpPr>
          <p:cNvPr id="81" name="Rectangle 3"/>
          <p:cNvSpPr txBox="1">
            <a:spLocks noChangeArrowheads="1"/>
          </p:cNvSpPr>
          <p:nvPr/>
        </p:nvSpPr>
        <p:spPr>
          <a:xfrm>
            <a:off x="910964" y="1504585"/>
            <a:ext cx="11096157" cy="232083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CIDR:</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C</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lassless </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I</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nter</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D</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omain </a:t>
            </a:r>
            <a:r>
              <a:rPr kumimoji="0" lang="en-US" sz="3600" b="0" i="0" u="none" strike="noStrike" kern="1200" cap="none" spc="0" normalizeH="0" baseline="0" noProof="0" dirty="0">
                <a:ln>
                  <a:noFill/>
                </a:ln>
                <a:solidFill>
                  <a:srgbClr val="CC0000"/>
                </a:solidFill>
                <a:effectLst/>
                <a:uLnTx/>
                <a:uFillTx/>
                <a:latin typeface="Calibri" panose="020F0502020204030204"/>
                <a:ea typeface="+mn-ea"/>
                <a:cs typeface="+mn-cs"/>
              </a:rPr>
              <a:t>R</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outing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发音</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“cider”)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zh-CN" altLang="en-US" sz="3600" b="0" i="0" u="none" strike="noStrike" kern="1200" cap="none" spc="0" normalizeH="0" baseline="0" noProof="0" dirty="0">
                <a:ln>
                  <a:noFill/>
                </a:ln>
                <a:solidFill>
                  <a:prstClr val="black"/>
                </a:solidFill>
                <a:effectLst/>
                <a:uLnTx/>
                <a:uFillTx/>
                <a:latin typeface="Calibri" panose="020F0502020204030204"/>
                <a:ea typeface="+mn-ea"/>
                <a:cs typeface="+mn-cs"/>
              </a:rPr>
              <a:t>无类别</a:t>
            </a:r>
            <a:r>
              <a:rPr kumimoji="0" lang="zh-CN" altLang="en-US" sz="3600" b="0" i="0" u="sng" strike="noStrike" kern="1200" cap="none" spc="0" normalizeH="0" baseline="0" noProof="0" dirty="0">
                <a:ln>
                  <a:noFill/>
                </a:ln>
                <a:solidFill>
                  <a:prstClr val="black"/>
                </a:solidFill>
                <a:effectLst/>
                <a:uLnTx/>
                <a:uFillTx/>
                <a:latin typeface="Calibri" panose="020F0502020204030204"/>
                <a:ea typeface="+mn-ea"/>
                <a:cs typeface="+mn-cs"/>
              </a:rPr>
              <a:t>域间</a:t>
            </a:r>
            <a:r>
              <a:rPr kumimoji="0" lang="zh-CN" altLang="en-US" sz="3600" b="0" i="0" u="none" strike="noStrike" kern="1200" cap="none" spc="0" normalizeH="0" baseline="0" noProof="0" dirty="0">
                <a:ln>
                  <a:noFill/>
                </a:ln>
                <a:solidFill>
                  <a:prstClr val="black"/>
                </a:solidFill>
                <a:effectLst/>
                <a:uLnTx/>
                <a:uFillTx/>
                <a:latin typeface="Calibri" panose="020F0502020204030204"/>
                <a:ea typeface="+mn-ea"/>
                <a:cs typeface="+mn-cs"/>
              </a:rPr>
              <a:t>路由选择</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altLang="zh-CN" sz="32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IP</a:t>
            </a:r>
            <a:r>
              <a:rPr kumimoji="0" lang="zh-CN" altLang="en-US" sz="32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地址的</a:t>
            </a:r>
            <a:r>
              <a:rPr kumimoji="0" lang="zh-CN" altLang="en-US" sz="32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子网部分</a:t>
            </a: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任意</a:t>
            </a:r>
            <a:r>
              <a:rPr kumimoji="0" lang="zh-CN" altLang="en-US" sz="3200" b="1" i="0" u="sng"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长度</a:t>
            </a:r>
            <a:endParaRPr kumimoji="0" lang="en-US" sz="3200" b="1" i="0" u="sng"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lang="zh-CN" altLang="en-US" sz="3200" dirty="0">
                <a:solidFill>
                  <a:prstClr val="black"/>
                </a:solidFill>
                <a:latin typeface="Calibri" panose="020F0502020204030204"/>
              </a:rPr>
              <a:t>地址格式：</a:t>
            </a:r>
            <a:r>
              <a:rPr kumimoji="0" lang="en-US" sz="3200" b="0" i="0" u="none" strike="noStrike" kern="1200" cap="none" spc="0" normalizeH="0" baseline="0" noProof="0" dirty="0" err="1">
                <a:ln>
                  <a:noFill/>
                </a:ln>
                <a:solidFill>
                  <a:srgbClr val="CC0000"/>
                </a:solidFill>
                <a:effectLst/>
                <a:uLnTx/>
                <a:uFillTx/>
                <a:latin typeface="Calibri" panose="020F0502020204030204"/>
                <a:ea typeface="+mn-ea"/>
                <a:cs typeface="+mn-cs"/>
              </a:rPr>
              <a:t>a.b.c.d</a:t>
            </a: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/x</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3200" b="1" i="0" u="none" strike="noStrike" kern="1200" cap="none" spc="0" normalizeH="0" baseline="0" noProof="0" dirty="0">
                <a:ln>
                  <a:noFill/>
                </a:ln>
                <a:solidFill>
                  <a:srgbClr val="C00000"/>
                </a:solidFill>
                <a:effectLst/>
                <a:uLnTx/>
                <a:uFillTx/>
                <a:latin typeface="Calibri" panose="020F0502020204030204"/>
                <a:ea typeface="+mn-ea"/>
                <a:cs typeface="+mn-cs"/>
              </a:rPr>
              <a:t>x</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表示</a:t>
            </a:r>
            <a:r>
              <a:rPr kumimoji="0" lang="en-US" altLang="zh-CN" sz="3200" b="0" i="0" u="none" strike="noStrike" kern="1200" cap="none" spc="0" normalizeH="0" baseline="0" noProof="0" dirty="0">
                <a:ln>
                  <a:noFill/>
                </a:ln>
                <a:solidFill>
                  <a:prstClr val="black"/>
                </a:solidFill>
                <a:effectLst/>
                <a:uLnTx/>
                <a:uFillTx/>
                <a:latin typeface="Calibri" panose="020F0502020204030204"/>
                <a:ea typeface="+mn-ea"/>
                <a:cs typeface="+mn-cs"/>
              </a:rPr>
              <a:t>IP</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地址中的子网部分比特数</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82930" marR="0" lvl="1" indent="-23368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grpSp>
        <p:nvGrpSpPr>
          <p:cNvPr id="2" name="Group 1"/>
          <p:cNvGrpSpPr/>
          <p:nvPr/>
        </p:nvGrpSpPr>
        <p:grpSpPr>
          <a:xfrm>
            <a:off x="3242716" y="4089491"/>
            <a:ext cx="6124575" cy="1569129"/>
            <a:chOff x="3242716" y="3863272"/>
            <a:chExt cx="6124575" cy="1569129"/>
          </a:xfrm>
        </p:grpSpPr>
        <p:sp>
          <p:nvSpPr>
            <p:cNvPr id="71" name="Text Box 5"/>
            <p:cNvSpPr txBox="1">
              <a:spLocks noChangeArrowheads="1"/>
            </p:cNvSpPr>
            <p:nvPr/>
          </p:nvSpPr>
          <p:spPr bwMode="auto">
            <a:xfrm>
              <a:off x="3242716" y="4444297"/>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11001000  00010111  0001000</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0  00000000</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84" name="Text Box 6"/>
            <p:cNvSpPr txBox="1">
              <a:spLocks noChangeArrowheads="1"/>
            </p:cNvSpPr>
            <p:nvPr/>
          </p:nvSpPr>
          <p:spPr bwMode="auto">
            <a:xfrm>
              <a:off x="5016638" y="3899784"/>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000099"/>
                  </a:solidFill>
                </a:rPr>
                <a:t>子网</a:t>
              </a:r>
              <a:endParaRPr lang="en-US" altLang="zh-CN" sz="1800" dirty="0">
                <a:solidFill>
                  <a:srgbClr val="000099"/>
                </a:solidFill>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solidFill>
                    <a:srgbClr val="000099"/>
                  </a:solidFill>
                </a:rPr>
                <a:t>部分</a:t>
              </a:r>
              <a:endPar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p:txBody>
        </p:sp>
        <p:sp>
          <p:nvSpPr>
            <p:cNvPr id="85" name="Text Box 7"/>
            <p:cNvSpPr txBox="1">
              <a:spLocks noChangeArrowheads="1"/>
            </p:cNvSpPr>
            <p:nvPr/>
          </p:nvSpPr>
          <p:spPr bwMode="auto">
            <a:xfrm>
              <a:off x="8169414" y="3863272"/>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主机</a:t>
              </a: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部分</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89" name="Line 8"/>
            <p:cNvSpPr>
              <a:spLocks noChangeShapeType="1"/>
            </p:cNvSpPr>
            <p:nvPr/>
          </p:nvSpPr>
          <p:spPr bwMode="auto">
            <a:xfrm>
              <a:off x="5911304" y="4209347"/>
              <a:ext cx="1620837" cy="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11"/>
            <p:cNvSpPr>
              <a:spLocks noChangeShapeType="1"/>
            </p:cNvSpPr>
            <p:nvPr/>
          </p:nvSpPr>
          <p:spPr bwMode="auto">
            <a:xfrm flipV="1">
              <a:off x="8702129" y="4198234"/>
              <a:ext cx="59531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 Box 12"/>
            <p:cNvSpPr txBox="1">
              <a:spLocks noChangeArrowheads="1"/>
            </p:cNvSpPr>
            <p:nvPr/>
          </p:nvSpPr>
          <p:spPr bwMode="auto">
            <a:xfrm>
              <a:off x="5179466" y="4975201"/>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200.23.16.0/23</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7" name="Line 14"/>
            <p:cNvSpPr>
              <a:spLocks noChangeShapeType="1"/>
            </p:cNvSpPr>
            <p:nvPr/>
          </p:nvSpPr>
          <p:spPr bwMode="auto">
            <a:xfrm flipH="1">
              <a:off x="3312566" y="4199822"/>
              <a:ext cx="1438275" cy="0"/>
            </a:xfrm>
            <a:prstGeom prst="line">
              <a:avLst/>
            </a:prstGeom>
            <a:noFill/>
            <a:ln w="28575">
              <a:solidFill>
                <a:srgbClr val="000099"/>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15"/>
            <p:cNvSpPr>
              <a:spLocks noChangeShapeType="1"/>
            </p:cNvSpPr>
            <p:nvPr/>
          </p:nvSpPr>
          <p:spPr bwMode="auto">
            <a:xfrm flipH="1">
              <a:off x="7571829" y="4210934"/>
              <a:ext cx="647700"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56</a:t>
            </a:fld>
            <a:endParaRPr lang="en-US" dirty="0"/>
          </a:p>
        </p:txBody>
      </p:sp>
      <p:sp>
        <p:nvSpPr>
          <p:cNvPr id="4" name="文本框 3"/>
          <p:cNvSpPr txBox="1"/>
          <p:nvPr/>
        </p:nvSpPr>
        <p:spPr>
          <a:xfrm>
            <a:off x="1024359" y="5718105"/>
            <a:ext cx="6245123" cy="1015663"/>
          </a:xfrm>
          <a:prstGeom prst="rect">
            <a:avLst/>
          </a:prstGeom>
          <a:noFill/>
          <a:ln>
            <a:solidFill>
              <a:srgbClr val="C00000"/>
            </a:solidFill>
            <a:prstDash val="sysDash"/>
          </a:ln>
        </p:spPr>
        <p:txBody>
          <a:bodyPr wrap="square" rtlCol="0">
            <a:spAutoFit/>
          </a:bodyPr>
          <a:lstStyle/>
          <a:p>
            <a:r>
              <a:rPr lang="zh-CN" altLang="en-US" sz="2000" dirty="0"/>
              <a:t>一个地址的剩</a:t>
            </a:r>
            <a:r>
              <a:rPr lang="en-US" altLang="zh-CN" sz="2000" dirty="0"/>
              <a:t>32-x</a:t>
            </a:r>
            <a:r>
              <a:rPr lang="zh-CN" altLang="en-US" sz="2000" dirty="0"/>
              <a:t>比特：区分一个组织内部设备，其中所有的设备具有相同的网络前缀。</a:t>
            </a:r>
            <a:endParaRPr lang="en-US" altLang="zh-CN" sz="2000" dirty="0"/>
          </a:p>
          <a:p>
            <a:r>
              <a:rPr lang="zh-CN" altLang="en-US" sz="2000" dirty="0"/>
              <a:t>当该组织内部的路由器转发分组时才会考虑这些比特。</a:t>
            </a:r>
          </a:p>
        </p:txBody>
      </p:sp>
      <p:sp>
        <p:nvSpPr>
          <p:cNvPr id="5" name="对话气泡: 圆角矩形 4">
            <a:extLst>
              <a:ext uri="{FF2B5EF4-FFF2-40B4-BE49-F238E27FC236}">
                <a16:creationId xmlns:a16="http://schemas.microsoft.com/office/drawing/2014/main" id="{0F971218-4DA5-4C07-8ECC-B1DD086D263F}"/>
              </a:ext>
            </a:extLst>
          </p:cNvPr>
          <p:cNvSpPr/>
          <p:nvPr/>
        </p:nvSpPr>
        <p:spPr>
          <a:xfrm>
            <a:off x="8067279" y="84698"/>
            <a:ext cx="3553703" cy="1014808"/>
          </a:xfrm>
          <a:prstGeom prst="wedgeRoundRectCallout">
            <a:avLst>
              <a:gd name="adj1" fmla="val -22855"/>
              <a:gd name="adj2" fmla="val 42540"/>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dirty="0">
                <a:solidFill>
                  <a:schemeClr val="tx1"/>
                </a:solidFill>
              </a:rPr>
              <a:t>给定</a:t>
            </a:r>
            <a:r>
              <a:rPr lang="zh-CN" altLang="en-US" b="1" dirty="0">
                <a:solidFill>
                  <a:srgbClr val="C00000"/>
                </a:solidFill>
              </a:rPr>
              <a:t>子网</a:t>
            </a:r>
            <a:r>
              <a:rPr lang="zh-CN" altLang="en-US" dirty="0">
                <a:solidFill>
                  <a:schemeClr val="tx1"/>
                </a:solidFill>
              </a:rPr>
              <a:t>上的</a:t>
            </a:r>
            <a:r>
              <a:rPr lang="zh-CN" altLang="en-US" b="1" dirty="0">
                <a:solidFill>
                  <a:srgbClr val="C00000"/>
                </a:solidFill>
              </a:rPr>
              <a:t>所有设备</a:t>
            </a:r>
            <a:r>
              <a:rPr lang="zh-CN" altLang="en-US" dirty="0">
                <a:solidFill>
                  <a:schemeClr val="tx1"/>
                </a:solidFill>
              </a:rPr>
              <a:t>具有</a:t>
            </a:r>
            <a:r>
              <a:rPr lang="zh-CN" altLang="en-US" b="1" dirty="0">
                <a:solidFill>
                  <a:srgbClr val="C00000"/>
                </a:solidFill>
              </a:rPr>
              <a:t>相同</a:t>
            </a:r>
            <a:r>
              <a:rPr lang="zh-CN" altLang="en-US" dirty="0">
                <a:solidFill>
                  <a:schemeClr val="tx1"/>
                </a:solidFill>
              </a:rPr>
              <a:t>的</a:t>
            </a:r>
            <a:r>
              <a:rPr lang="zh-CN" altLang="en-US" b="1" dirty="0">
                <a:solidFill>
                  <a:srgbClr val="C00000"/>
                </a:solidFill>
              </a:rPr>
              <a:t>子网地址</a:t>
            </a:r>
            <a:endParaRPr lang="en-US" altLang="zh-CN" b="1" dirty="0">
              <a:solidFill>
                <a:srgbClr val="C00000"/>
              </a:solidFill>
            </a:endParaRPr>
          </a:p>
          <a:p>
            <a:pPr marL="285750" indent="-285750">
              <a:buFont typeface="Wingdings" panose="05000000000000000000" pitchFamily="2" charset="2"/>
              <a:buChar char="Ø"/>
            </a:pPr>
            <a:r>
              <a:rPr lang="zh-CN" altLang="en-US" dirty="0">
                <a:solidFill>
                  <a:schemeClr val="tx1"/>
                </a:solidFill>
              </a:rPr>
              <a:t>不同子网具有不同的子网地址</a:t>
            </a:r>
          </a:p>
        </p:txBody>
      </p:sp>
      <p:sp>
        <p:nvSpPr>
          <p:cNvPr id="6" name="对话气泡: 圆角矩形 5">
            <a:extLst>
              <a:ext uri="{FF2B5EF4-FFF2-40B4-BE49-F238E27FC236}">
                <a16:creationId xmlns:a16="http://schemas.microsoft.com/office/drawing/2014/main" id="{DA97089A-CAD4-4A95-80BC-65C1BD858537}"/>
              </a:ext>
            </a:extLst>
          </p:cNvPr>
          <p:cNvSpPr/>
          <p:nvPr/>
        </p:nvSpPr>
        <p:spPr>
          <a:xfrm>
            <a:off x="1024359" y="4089491"/>
            <a:ext cx="1799864" cy="677862"/>
          </a:xfrm>
          <a:prstGeom prst="wedgeRoundRectCallout">
            <a:avLst>
              <a:gd name="adj1" fmla="val 48195"/>
              <a:gd name="adj2" fmla="val 85426"/>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网络前缀</a:t>
            </a:r>
          </a:p>
        </p:txBody>
      </p:sp>
      <p:sp>
        <p:nvSpPr>
          <p:cNvPr id="7" name="箭头: 右 6">
            <a:extLst>
              <a:ext uri="{FF2B5EF4-FFF2-40B4-BE49-F238E27FC236}">
                <a16:creationId xmlns:a16="http://schemas.microsoft.com/office/drawing/2014/main" id="{FBA0F985-3B77-4166-858C-5BD00A12903F}"/>
              </a:ext>
            </a:extLst>
          </p:cNvPr>
          <p:cNvSpPr/>
          <p:nvPr/>
        </p:nvSpPr>
        <p:spPr>
          <a:xfrm rot="5400000">
            <a:off x="10468082" y="1361448"/>
            <a:ext cx="772580" cy="477001"/>
          </a:xfrm>
          <a:prstGeom prst="rightArrow">
            <a:avLst>
              <a:gd name="adj1" fmla="val 31887"/>
              <a:gd name="adj2" fmla="val 61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E2B908A-7FC3-4A6B-B519-F18337EDB672}"/>
              </a:ext>
            </a:extLst>
          </p:cNvPr>
          <p:cNvSpPr txBox="1"/>
          <p:nvPr/>
        </p:nvSpPr>
        <p:spPr>
          <a:xfrm>
            <a:off x="11019641" y="1213659"/>
            <a:ext cx="877163" cy="369332"/>
          </a:xfrm>
          <a:prstGeom prst="rect">
            <a:avLst/>
          </a:prstGeom>
          <a:noFill/>
        </p:spPr>
        <p:txBody>
          <a:bodyPr wrap="none" rtlCol="0">
            <a:spAutoFit/>
          </a:bodyPr>
          <a:lstStyle/>
          <a:p>
            <a:r>
              <a:rPr lang="zh-CN" altLang="en-US" dirty="0"/>
              <a:t>一般化</a:t>
            </a:r>
          </a:p>
        </p:txBody>
      </p:sp>
      <p:sp>
        <p:nvSpPr>
          <p:cNvPr id="9" name="文本框 8">
            <a:extLst>
              <a:ext uri="{FF2B5EF4-FFF2-40B4-BE49-F238E27FC236}">
                <a16:creationId xmlns:a16="http://schemas.microsoft.com/office/drawing/2014/main" id="{74034C35-60DC-4E8F-BAAE-07F862953EF0}"/>
              </a:ext>
            </a:extLst>
          </p:cNvPr>
          <p:cNvSpPr txBox="1"/>
          <p:nvPr/>
        </p:nvSpPr>
        <p:spPr>
          <a:xfrm flipH="1">
            <a:off x="9367291" y="2083402"/>
            <a:ext cx="2711143" cy="646331"/>
          </a:xfrm>
          <a:prstGeom prst="rect">
            <a:avLst/>
          </a:prstGeom>
          <a:noFill/>
          <a:ln>
            <a:solidFill>
              <a:schemeClr val="tx1"/>
            </a:solidFill>
          </a:ln>
        </p:spPr>
        <p:txBody>
          <a:bodyPr wrap="square" rtlCol="0">
            <a:spAutoFit/>
          </a:bodyPr>
          <a:lstStyle/>
          <a:p>
            <a:r>
              <a:rPr lang="zh-CN" altLang="en-US" dirty="0"/>
              <a:t>一个</a:t>
            </a:r>
            <a:r>
              <a:rPr lang="zh-CN" altLang="en-US" b="1" dirty="0">
                <a:solidFill>
                  <a:srgbClr val="C00000"/>
                </a:solidFill>
              </a:rPr>
              <a:t>组织</a:t>
            </a:r>
            <a:r>
              <a:rPr lang="zh-CN" altLang="en-US" dirty="0"/>
              <a:t>内部的设备的</a:t>
            </a:r>
            <a:r>
              <a:rPr lang="en-US" altLang="zh-CN" dirty="0"/>
              <a:t>IP</a:t>
            </a:r>
            <a:r>
              <a:rPr lang="zh-CN" altLang="en-US" dirty="0"/>
              <a:t>地址共享共同前缀</a:t>
            </a:r>
          </a:p>
        </p:txBody>
      </p:sp>
      <p:sp>
        <p:nvSpPr>
          <p:cNvPr id="10" name="文本框 9">
            <a:extLst>
              <a:ext uri="{FF2B5EF4-FFF2-40B4-BE49-F238E27FC236}">
                <a16:creationId xmlns:a16="http://schemas.microsoft.com/office/drawing/2014/main" id="{E46DB631-75EA-4E4B-91B1-B9135C98403A}"/>
              </a:ext>
            </a:extLst>
          </p:cNvPr>
          <p:cNvSpPr txBox="1"/>
          <p:nvPr/>
        </p:nvSpPr>
        <p:spPr>
          <a:xfrm>
            <a:off x="881486" y="1055848"/>
            <a:ext cx="1840548" cy="369332"/>
          </a:xfrm>
          <a:prstGeom prst="rect">
            <a:avLst/>
          </a:prstGeom>
          <a:solidFill>
            <a:schemeClr val="accent6">
              <a:lumMod val="20000"/>
              <a:lumOff val="80000"/>
            </a:schemeClr>
          </a:solidFill>
          <a:ln>
            <a:solidFill>
              <a:schemeClr val="tx1"/>
            </a:solidFill>
          </a:ln>
        </p:spPr>
        <p:txBody>
          <a:bodyPr wrap="square" rtlCol="0">
            <a:spAutoFit/>
          </a:bodyPr>
          <a:lstStyle/>
          <a:p>
            <a:pPr algn="ctr"/>
            <a:r>
              <a:rPr lang="zh-CN" altLang="en-US" b="1" dirty="0"/>
              <a:t>地址分配策略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zh-CN" altLang="en-US" dirty="0"/>
              <a:t>无类别域间路由选择</a:t>
            </a:r>
            <a:r>
              <a:rPr lang="en-US" altLang="zh-CN" dirty="0"/>
              <a:t>CIDR</a:t>
            </a:r>
            <a:endParaRPr lang="en-US" dirty="0"/>
          </a:p>
        </p:txBody>
      </p:sp>
      <p:sp>
        <p:nvSpPr>
          <p:cNvPr id="13"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57</a:t>
            </a:fld>
            <a:endParaRPr lang="en-US" dirty="0"/>
          </a:p>
        </p:txBody>
      </p:sp>
      <p:pic>
        <p:nvPicPr>
          <p:cNvPr id="11" name="图片 10">
            <a:extLst>
              <a:ext uri="{FF2B5EF4-FFF2-40B4-BE49-F238E27FC236}">
                <a16:creationId xmlns:a16="http://schemas.microsoft.com/office/drawing/2014/main" id="{7FDEE6DA-8E30-4920-AFC5-53A0BE67738E}"/>
              </a:ext>
            </a:extLst>
          </p:cNvPr>
          <p:cNvPicPr>
            <a:picLocks noChangeAspect="1"/>
          </p:cNvPicPr>
          <p:nvPr/>
        </p:nvPicPr>
        <p:blipFill>
          <a:blip r:embed="rId3"/>
          <a:stretch>
            <a:fillRect/>
          </a:stretch>
        </p:blipFill>
        <p:spPr>
          <a:xfrm>
            <a:off x="838200" y="1713054"/>
            <a:ext cx="6753692" cy="4490976"/>
          </a:xfrm>
          <a:prstGeom prst="rect">
            <a:avLst/>
          </a:prstGeom>
        </p:spPr>
      </p:pic>
      <p:sp>
        <p:nvSpPr>
          <p:cNvPr id="12" name="对话气泡: 圆角矩形 11">
            <a:extLst>
              <a:ext uri="{FF2B5EF4-FFF2-40B4-BE49-F238E27FC236}">
                <a16:creationId xmlns:a16="http://schemas.microsoft.com/office/drawing/2014/main" id="{43EB60BE-B205-4F8F-A869-CAC073C8E806}"/>
              </a:ext>
            </a:extLst>
          </p:cNvPr>
          <p:cNvSpPr/>
          <p:nvPr/>
        </p:nvSpPr>
        <p:spPr>
          <a:xfrm>
            <a:off x="6829224" y="1125638"/>
            <a:ext cx="3368233" cy="1018573"/>
          </a:xfrm>
          <a:prstGeom prst="wedgeRoundRectCallout">
            <a:avLst>
              <a:gd name="adj1" fmla="val -58489"/>
              <a:gd name="adj2" fmla="val 82742"/>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地址聚合</a:t>
            </a:r>
            <a:r>
              <a:rPr lang="zh-CN" altLang="en-US" dirty="0">
                <a:solidFill>
                  <a:schemeClr val="tx1"/>
                </a:solidFill>
              </a:rPr>
              <a:t>：单个网络前缀通告多个网络的能力</a:t>
            </a:r>
          </a:p>
        </p:txBody>
      </p:sp>
      <p:sp>
        <p:nvSpPr>
          <p:cNvPr id="15" name="矩形 14">
            <a:extLst>
              <a:ext uri="{FF2B5EF4-FFF2-40B4-BE49-F238E27FC236}">
                <a16:creationId xmlns:a16="http://schemas.microsoft.com/office/drawing/2014/main" id="{BDBDF78C-4489-418F-9AB1-D2F05F236CC5}"/>
              </a:ext>
            </a:extLst>
          </p:cNvPr>
          <p:cNvSpPr/>
          <p:nvPr/>
        </p:nvSpPr>
        <p:spPr>
          <a:xfrm>
            <a:off x="653970" y="1556795"/>
            <a:ext cx="1736202" cy="241332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A80B6E2-000A-4A29-8667-F51252AB867D}"/>
              </a:ext>
            </a:extLst>
          </p:cNvPr>
          <p:cNvSpPr txBox="1"/>
          <p:nvPr/>
        </p:nvSpPr>
        <p:spPr>
          <a:xfrm>
            <a:off x="968073" y="1080927"/>
            <a:ext cx="1107996" cy="369332"/>
          </a:xfrm>
          <a:prstGeom prst="rect">
            <a:avLst/>
          </a:prstGeom>
          <a:noFill/>
        </p:spPr>
        <p:txBody>
          <a:bodyPr wrap="none" rtlCol="0">
            <a:spAutoFit/>
          </a:bodyPr>
          <a:lstStyle/>
          <a:p>
            <a:r>
              <a:rPr lang="zh-CN" altLang="en-US" dirty="0"/>
              <a:t>多个组织</a:t>
            </a:r>
          </a:p>
        </p:txBody>
      </p:sp>
      <p:cxnSp>
        <p:nvCxnSpPr>
          <p:cNvPr id="18" name="直接连接符 17">
            <a:extLst>
              <a:ext uri="{FF2B5EF4-FFF2-40B4-BE49-F238E27FC236}">
                <a16:creationId xmlns:a16="http://schemas.microsoft.com/office/drawing/2014/main" id="{733F1A5D-A307-4AB5-B70E-0452E7F4A6FC}"/>
              </a:ext>
            </a:extLst>
          </p:cNvPr>
          <p:cNvCxnSpPr/>
          <p:nvPr/>
        </p:nvCxnSpPr>
        <p:spPr>
          <a:xfrm>
            <a:off x="4692650" y="4879975"/>
            <a:ext cx="116522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A352E76-DF10-4F3A-BD81-8F356C2C3347}"/>
              </a:ext>
            </a:extLst>
          </p:cNvPr>
          <p:cNvCxnSpPr/>
          <p:nvPr/>
        </p:nvCxnSpPr>
        <p:spPr>
          <a:xfrm>
            <a:off x="5275262" y="4879975"/>
            <a:ext cx="754965" cy="10010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F8B733A0-E88A-4B16-A448-9E1A4DE1AB32}"/>
              </a:ext>
            </a:extLst>
          </p:cNvPr>
          <p:cNvSpPr txBox="1"/>
          <p:nvPr/>
        </p:nvSpPr>
        <p:spPr>
          <a:xfrm>
            <a:off x="5311170" y="5988517"/>
            <a:ext cx="1569660" cy="369332"/>
          </a:xfrm>
          <a:prstGeom prst="rect">
            <a:avLst/>
          </a:prstGeom>
          <a:noFill/>
        </p:spPr>
        <p:txBody>
          <a:bodyPr wrap="none" rtlCol="0">
            <a:spAutoFit/>
          </a:bodyPr>
          <a:lstStyle/>
          <a:p>
            <a:r>
              <a:rPr lang="zh-CN" altLang="en-US" dirty="0"/>
              <a:t>最长前缀匹配</a:t>
            </a:r>
          </a:p>
        </p:txBody>
      </p:sp>
      <p:sp>
        <p:nvSpPr>
          <p:cNvPr id="22" name="对话气泡: 圆角矩形 21">
            <a:extLst>
              <a:ext uri="{FF2B5EF4-FFF2-40B4-BE49-F238E27FC236}">
                <a16:creationId xmlns:a16="http://schemas.microsoft.com/office/drawing/2014/main" id="{E1B283C0-F5DA-44CE-8047-85B77867BEF2}"/>
              </a:ext>
            </a:extLst>
          </p:cNvPr>
          <p:cNvSpPr/>
          <p:nvPr/>
        </p:nvSpPr>
        <p:spPr>
          <a:xfrm>
            <a:off x="324090" y="5625297"/>
            <a:ext cx="2181829" cy="898410"/>
          </a:xfrm>
          <a:prstGeom prst="wedgeRoundRectCallout">
            <a:avLst>
              <a:gd name="adj1" fmla="val -7753"/>
              <a:gd name="adj2" fmla="val -121685"/>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cs typeface="Times New Roman" panose="02020603050405020304" pitchFamily="18" charset="0"/>
              </a:rPr>
              <a:t>由</a:t>
            </a:r>
            <a:r>
              <a:rPr lang="en-US" altLang="zh-CN" dirty="0">
                <a:solidFill>
                  <a:schemeClr val="tx1"/>
                </a:solidFill>
                <a:latin typeface="Times New Roman" panose="02020603050405020304" pitchFamily="18" charset="0"/>
                <a:cs typeface="Times New Roman" panose="02020603050405020304" pitchFamily="18" charset="0"/>
              </a:rPr>
              <a:t>ISP1</a:t>
            </a:r>
            <a:r>
              <a:rPr lang="zh-CN" altLang="en-US" dirty="0">
                <a:solidFill>
                  <a:schemeClr val="tx1"/>
                </a:solidFill>
                <a:latin typeface="Times New Roman" panose="02020603050405020304" pitchFamily="18" charset="0"/>
                <a:cs typeface="Times New Roman" panose="02020603050405020304" pitchFamily="18" charset="0"/>
              </a:rPr>
              <a:t>转到</a:t>
            </a:r>
            <a:r>
              <a:rPr lang="en-US" altLang="zh-CN" dirty="0">
                <a:solidFill>
                  <a:schemeClr val="tx1"/>
                </a:solidFill>
                <a:latin typeface="Times New Roman" panose="02020603050405020304" pitchFamily="18" charset="0"/>
                <a:cs typeface="Times New Roman" panose="02020603050405020304" pitchFamily="18" charset="0"/>
              </a:rPr>
              <a:t>ISP2</a:t>
            </a:r>
            <a:r>
              <a:rPr lang="zh-CN" altLang="en-US" dirty="0">
                <a:solidFill>
                  <a:schemeClr val="tx1"/>
                </a:solidFill>
                <a:latin typeface="Times New Roman" panose="02020603050405020304" pitchFamily="18" charset="0"/>
                <a:cs typeface="Times New Roman" panose="02020603050405020304" pitchFamily="18" charset="0"/>
              </a:rPr>
              <a:t>，无需更换地址</a:t>
            </a:r>
          </a:p>
        </p:txBody>
      </p:sp>
      <p:sp>
        <p:nvSpPr>
          <p:cNvPr id="23" name="矩形: 圆角 22">
            <a:extLst>
              <a:ext uri="{FF2B5EF4-FFF2-40B4-BE49-F238E27FC236}">
                <a16:creationId xmlns:a16="http://schemas.microsoft.com/office/drawing/2014/main" id="{272B0044-DB42-4890-ACD3-EAC3D9D6E00C}"/>
              </a:ext>
            </a:extLst>
          </p:cNvPr>
          <p:cNvSpPr/>
          <p:nvPr/>
        </p:nvSpPr>
        <p:spPr>
          <a:xfrm>
            <a:off x="8395504" y="3429000"/>
            <a:ext cx="3142526" cy="1209555"/>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减少了转发表的长度</a:t>
            </a:r>
          </a:p>
        </p:txBody>
      </p:sp>
    </p:spTree>
    <p:extLst>
      <p:ext uri="{BB962C8B-B14F-4D97-AF65-F5344CB8AC3E}">
        <p14:creationId xmlns:p14="http://schemas.microsoft.com/office/powerpoint/2010/main" val="2710709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zh-CN" altLang="en-US" dirty="0"/>
              <a:t>无类别域间路由选择</a:t>
            </a:r>
            <a:r>
              <a:rPr lang="en-US" altLang="zh-CN" dirty="0"/>
              <a:t>CIDR</a:t>
            </a:r>
            <a:endParaRPr lang="en-US" dirty="0"/>
          </a:p>
        </p:txBody>
      </p:sp>
      <p:sp>
        <p:nvSpPr>
          <p:cNvPr id="81" name="Rectangle 3"/>
          <p:cNvSpPr txBox="1">
            <a:spLocks noChangeArrowheads="1"/>
          </p:cNvSpPr>
          <p:nvPr/>
        </p:nvSpPr>
        <p:spPr>
          <a:xfrm>
            <a:off x="911225" y="1232497"/>
            <a:ext cx="11095990" cy="40761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u="none" strike="noStrike" kern="1200" cap="none" spc="0" normalizeH="0" baseline="0" noProof="0" dirty="0">
                <a:ln>
                  <a:noFill/>
                </a:ln>
                <a:solidFill>
                  <a:srgbClr val="CC0000"/>
                </a:solidFill>
                <a:effectLst/>
                <a:uLnTx/>
                <a:uFillTx/>
                <a:latin typeface="Calibri" panose="020F0502020204030204"/>
                <a:cs typeface="+mn-cs"/>
              </a:rPr>
              <a:t>CIDR</a:t>
            </a:r>
            <a:r>
              <a:rPr kumimoji="0" lang="zh-CN" altLang="en-US" sz="3200" b="0" u="none" strike="noStrike" kern="1200" cap="none" spc="0" normalizeH="0" baseline="0" noProof="0" dirty="0">
                <a:ln>
                  <a:noFill/>
                </a:ln>
                <a:solidFill>
                  <a:srgbClr val="CC0000"/>
                </a:solidFill>
                <a:effectLst/>
                <a:uLnTx/>
                <a:uFillTx/>
                <a:latin typeface="Calibri" panose="020F0502020204030204"/>
                <a:cs typeface="+mn-cs"/>
              </a:rPr>
              <a:t>采用之前：</a:t>
            </a:r>
            <a:r>
              <a:rPr kumimoji="0" lang="en-US" sz="3200" b="0" u="none" strike="noStrike" kern="1200" cap="none" spc="0" normalizeH="0" baseline="0" noProof="0" dirty="0">
                <a:ln>
                  <a:noFill/>
                </a:ln>
                <a:solidFill>
                  <a:srgbClr val="CC0000"/>
                </a:solidFill>
                <a:effectLst/>
                <a:uLnTx/>
                <a:uFillTx/>
                <a:latin typeface="Calibri" panose="020F0502020204030204"/>
                <a:cs typeface="+mn-cs"/>
              </a:rPr>
              <a:t>classful addressing </a:t>
            </a:r>
            <a:r>
              <a:rPr kumimoji="0" lang="zh-CN" altLang="en-US" sz="3200" b="0" u="sng" strike="noStrike" kern="1200" cap="none" spc="0" normalizeH="0" baseline="0" noProof="0" dirty="0">
                <a:ln>
                  <a:noFill/>
                </a:ln>
                <a:solidFill>
                  <a:srgbClr val="CC0000"/>
                </a:solidFill>
                <a:effectLst/>
                <a:uLnTx/>
                <a:uFillTx/>
                <a:latin typeface="Calibri" panose="020F0502020204030204"/>
                <a:cs typeface="+mn-cs"/>
              </a:rPr>
              <a:t>分类编制</a:t>
            </a:r>
            <a:endParaRPr kumimoji="0" lang="en-US" sz="3200" b="0" u="sng" strike="noStrike" kern="1200" cap="none" spc="0" normalizeH="0" baseline="0" noProof="0" dirty="0">
              <a:ln>
                <a:noFill/>
              </a:ln>
              <a:solidFill>
                <a:srgbClr val="CC0000"/>
              </a:solidFill>
              <a:effectLst/>
              <a:uLnTx/>
              <a:uFillTx/>
              <a:latin typeface="Calibri" panose="020F0502020204030204"/>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altLang="zh-CN" sz="3200" b="0" u="none" strike="noStrike" kern="1200" cap="none" spc="0" normalizeH="0" baseline="0" noProof="0" dirty="0">
                <a:ln>
                  <a:noFill/>
                </a:ln>
                <a:solidFill>
                  <a:prstClr val="black"/>
                </a:solidFill>
                <a:effectLst/>
                <a:uLnTx/>
                <a:uFillTx/>
                <a:latin typeface="Calibri" panose="020F0502020204030204"/>
                <a:cs typeface="+mn-cs"/>
              </a:rPr>
              <a:t>IP</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地址的</a:t>
            </a:r>
            <a:r>
              <a:rPr kumimoji="0" lang="zh-CN" altLang="en-US" sz="3200" b="1" u="sng" strike="noStrike" kern="1200" cap="none" spc="0" normalizeH="0" baseline="0" noProof="0" dirty="0">
                <a:ln>
                  <a:noFill/>
                </a:ln>
                <a:solidFill>
                  <a:prstClr val="black"/>
                </a:solidFill>
                <a:effectLst/>
                <a:uLnTx/>
                <a:uFillTx/>
                <a:latin typeface="Calibri" panose="020F0502020204030204"/>
                <a:cs typeface="+mn-cs"/>
              </a:rPr>
              <a:t>子网部分</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被限制为长度为</a:t>
            </a:r>
            <a:r>
              <a:rPr kumimoji="0" lang="en-US" altLang="zh-CN" sz="3200" b="0" u="none" strike="noStrike" kern="1200" cap="none" spc="0" normalizeH="0" baseline="0" noProof="0" dirty="0">
                <a:ln>
                  <a:noFill/>
                </a:ln>
                <a:solidFill>
                  <a:prstClr val="black"/>
                </a:solidFill>
                <a:effectLst/>
                <a:uLnTx/>
                <a:uFillTx/>
                <a:latin typeface="Calibri" panose="020F0502020204030204"/>
                <a:cs typeface="+mn-cs"/>
              </a:rPr>
              <a:t>8</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a:t>
            </a:r>
            <a:r>
              <a:rPr kumimoji="0" lang="en-US" altLang="zh-CN" sz="3200" b="0" u="none" strike="noStrike" kern="1200" cap="none" spc="0" normalizeH="0" baseline="0" noProof="0" dirty="0">
                <a:ln>
                  <a:noFill/>
                </a:ln>
                <a:solidFill>
                  <a:prstClr val="black"/>
                </a:solidFill>
                <a:effectLst/>
                <a:uLnTx/>
                <a:uFillTx/>
                <a:latin typeface="Calibri" panose="020F0502020204030204"/>
                <a:cs typeface="+mn-cs"/>
              </a:rPr>
              <a:t>16</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或</a:t>
            </a:r>
            <a:r>
              <a:rPr kumimoji="0" lang="en-US" altLang="zh-CN" sz="3200" b="0" u="none" strike="noStrike" kern="1200" cap="none" spc="0" normalizeH="0" baseline="0" noProof="0" dirty="0">
                <a:ln>
                  <a:noFill/>
                </a:ln>
                <a:solidFill>
                  <a:prstClr val="black"/>
                </a:solidFill>
                <a:effectLst/>
                <a:uLnTx/>
                <a:uFillTx/>
                <a:latin typeface="Calibri" panose="020F0502020204030204"/>
                <a:cs typeface="+mn-cs"/>
              </a:rPr>
              <a:t>24</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比特，分别被称为</a:t>
            </a:r>
            <a:r>
              <a:rPr kumimoji="0" lang="en-US" altLang="zh-CN" sz="3200" b="0" u="none" strike="noStrike" kern="1200" cap="none" spc="0" normalizeH="0" baseline="0" noProof="0" dirty="0">
                <a:ln>
                  <a:noFill/>
                </a:ln>
                <a:solidFill>
                  <a:prstClr val="black"/>
                </a:solidFill>
                <a:effectLst/>
                <a:uLnTx/>
                <a:uFillTx/>
                <a:latin typeface="Calibri" panose="020F0502020204030204"/>
                <a:cs typeface="+mn-cs"/>
              </a:rPr>
              <a:t>A</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a:t>
            </a:r>
            <a:r>
              <a:rPr kumimoji="0" lang="en-US" altLang="zh-CN" sz="3200" b="0" u="none" strike="noStrike" kern="1200" cap="none" spc="0" normalizeH="0" baseline="0" noProof="0" dirty="0">
                <a:ln>
                  <a:noFill/>
                </a:ln>
                <a:solidFill>
                  <a:prstClr val="black"/>
                </a:solidFill>
                <a:effectLst/>
                <a:uLnTx/>
                <a:uFillTx/>
                <a:latin typeface="Calibri" panose="020F0502020204030204"/>
                <a:cs typeface="+mn-cs"/>
              </a:rPr>
              <a:t>B</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和</a:t>
            </a:r>
            <a:r>
              <a:rPr kumimoji="0" lang="en-US" altLang="zh-CN" sz="3200" b="0" u="none" strike="noStrike" kern="1200" cap="none" spc="0" normalizeH="0" baseline="0" noProof="0" dirty="0">
                <a:ln>
                  <a:noFill/>
                </a:ln>
                <a:solidFill>
                  <a:prstClr val="black"/>
                </a:solidFill>
                <a:effectLst/>
                <a:uLnTx/>
                <a:uFillTx/>
                <a:latin typeface="Calibri" panose="020F0502020204030204"/>
                <a:cs typeface="+mn-cs"/>
              </a:rPr>
              <a:t>C</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类网络：</a:t>
            </a:r>
            <a:endParaRPr kumimoji="0" lang="en-US" altLang="zh-CN" sz="3200" b="0" u="none" strike="noStrike" kern="1200" cap="none" spc="0" normalizeH="0" baseline="0" noProof="0" dirty="0">
              <a:ln>
                <a:noFill/>
              </a:ln>
              <a:solidFill>
                <a:prstClr val="black"/>
              </a:solidFill>
              <a:effectLst/>
              <a:uLnTx/>
              <a:uFillTx/>
              <a:latin typeface="Calibri" panose="020F0502020204030204"/>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u="none" strike="noStrike" kern="1200" cap="none" spc="0" normalizeH="0" baseline="0" noProof="0" dirty="0">
                <a:ln>
                  <a:noFill/>
                </a:ln>
                <a:solidFill>
                  <a:prstClr val="black"/>
                </a:solidFill>
                <a:effectLst/>
                <a:uLnTx/>
                <a:uFillTx/>
                <a:latin typeface="Calibri" panose="020F0502020204030204"/>
                <a:cs typeface="+mn-cs"/>
              </a:rPr>
              <a:t>C </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类</a:t>
            </a:r>
            <a:r>
              <a:rPr kumimoji="0" lang="en-US" sz="3200" b="0" u="none" strike="noStrike" kern="1200" cap="none" spc="0" normalizeH="0" baseline="0" noProof="0" dirty="0">
                <a:ln>
                  <a:noFill/>
                </a:ln>
                <a:solidFill>
                  <a:prstClr val="black"/>
                </a:solidFill>
                <a:effectLst/>
                <a:uLnTx/>
                <a:uFillTx/>
                <a:latin typeface="Calibri" panose="020F0502020204030204"/>
                <a:cs typeface="+mn-cs"/>
              </a:rPr>
              <a:t>(/24)</a:t>
            </a:r>
            <a:r>
              <a:rPr lang="zh-CN" altLang="en-US" sz="3200" dirty="0">
                <a:solidFill>
                  <a:prstClr val="black"/>
                </a:solidFill>
                <a:latin typeface="Calibri" panose="020F0502020204030204"/>
              </a:rPr>
              <a:t>子网</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容纳</a:t>
            </a:r>
            <a:r>
              <a:rPr kumimoji="0" lang="en-US" sz="3200" b="0" u="none" strike="noStrike" kern="1200" cap="none" spc="0" normalizeH="0" baseline="0" noProof="0" dirty="0">
                <a:ln>
                  <a:noFill/>
                </a:ln>
                <a:solidFill>
                  <a:prstClr val="black"/>
                </a:solidFill>
                <a:effectLst/>
                <a:uLnTx/>
                <a:uFillTx/>
                <a:latin typeface="Calibri" panose="020F0502020204030204"/>
                <a:cs typeface="+mn-cs"/>
              </a:rPr>
              <a:t> 2^8-2 = 254</a:t>
            </a:r>
            <a:r>
              <a:rPr lang="zh-CN" altLang="en-US" sz="3200" dirty="0">
                <a:solidFill>
                  <a:prstClr val="black"/>
                </a:solidFill>
                <a:latin typeface="Calibri" panose="020F0502020204030204"/>
              </a:rPr>
              <a:t>台主机</a:t>
            </a:r>
            <a:r>
              <a:rPr kumimoji="0" lang="en-US" sz="3200" b="0" u="none" strike="noStrike" kern="1200" cap="none" spc="0" normalizeH="0" baseline="0" noProof="0" dirty="0">
                <a:ln>
                  <a:noFill/>
                </a:ln>
                <a:solidFill>
                  <a:prstClr val="black"/>
                </a:solidFill>
                <a:effectLst/>
                <a:uLnTx/>
                <a:uFillTx/>
                <a:latin typeface="Calibri" panose="020F0502020204030204"/>
                <a:cs typeface="+mn-cs"/>
              </a:rPr>
              <a:t> (</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其中的两个地址预留用于特殊用途</a:t>
            </a:r>
            <a:r>
              <a:rPr kumimoji="0" lang="en-US" sz="3200" b="0" u="none" strike="noStrike" kern="1200" cap="none" spc="0" normalizeH="0" baseline="0" noProof="0" dirty="0">
                <a:ln>
                  <a:noFill/>
                </a:ln>
                <a:solidFill>
                  <a:prstClr val="black"/>
                </a:solidFill>
                <a:effectLst/>
                <a:uLnTx/>
                <a:uFillTx/>
                <a:latin typeface="Calibri" panose="020F0502020204030204"/>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u="none" strike="noStrike" kern="1200" cap="none" spc="0" normalizeH="0" baseline="0" noProof="0" dirty="0">
                <a:ln>
                  <a:noFill/>
                </a:ln>
                <a:solidFill>
                  <a:prstClr val="black"/>
                </a:solidFill>
                <a:effectLst/>
                <a:uLnTx/>
                <a:uFillTx/>
                <a:latin typeface="Calibri" panose="020F0502020204030204"/>
                <a:cs typeface="+mn-cs"/>
              </a:rPr>
              <a:t>B</a:t>
            </a:r>
            <a:r>
              <a:rPr lang="zh-CN" altLang="en-US" sz="3200" dirty="0">
                <a:solidFill>
                  <a:prstClr val="black"/>
                </a:solidFill>
                <a:latin typeface="Calibri" panose="020F0502020204030204"/>
              </a:rPr>
              <a:t>类</a:t>
            </a:r>
            <a:r>
              <a:rPr kumimoji="0" lang="en-US" sz="3200" b="0" u="none" strike="noStrike" kern="1200" cap="none" spc="0" normalizeH="0" baseline="0" noProof="0" dirty="0">
                <a:ln>
                  <a:noFill/>
                </a:ln>
                <a:solidFill>
                  <a:prstClr val="black"/>
                </a:solidFill>
                <a:effectLst/>
                <a:uLnTx/>
                <a:uFillTx/>
                <a:latin typeface="Calibri" panose="020F0502020204030204"/>
                <a:cs typeface="+mn-cs"/>
              </a:rPr>
              <a:t>(/16)</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子网容纳</a:t>
            </a:r>
            <a:r>
              <a:rPr kumimoji="0" lang="en-US" sz="3200" b="0" u="none" strike="noStrike" kern="1200" cap="none" spc="0" normalizeH="0" baseline="0" noProof="0" dirty="0">
                <a:ln>
                  <a:noFill/>
                </a:ln>
                <a:solidFill>
                  <a:prstClr val="black"/>
                </a:solidFill>
                <a:effectLst/>
                <a:uLnTx/>
                <a:uFillTx/>
                <a:latin typeface="Calibri" panose="020F0502020204030204"/>
                <a:cs typeface="+mn-cs"/>
              </a:rPr>
              <a:t> 65,634</a:t>
            </a:r>
            <a:r>
              <a:rPr kumimoji="0" lang="zh-CN" altLang="en-US" sz="3200" b="0" u="none" strike="noStrike" kern="1200" cap="none" spc="0" normalizeH="0" baseline="0" noProof="0" dirty="0">
                <a:ln>
                  <a:noFill/>
                </a:ln>
                <a:solidFill>
                  <a:prstClr val="black"/>
                </a:solidFill>
                <a:effectLst/>
                <a:uLnTx/>
                <a:uFillTx/>
                <a:latin typeface="Calibri" panose="020F0502020204030204"/>
                <a:cs typeface="+mn-cs"/>
              </a:rPr>
              <a:t>台主机</a:t>
            </a:r>
            <a:endParaRPr kumimoji="0" lang="en-US" sz="3200" b="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13"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58</a:t>
            </a:fld>
            <a:endParaRPr lang="en-US" dirty="0"/>
          </a:p>
        </p:txBody>
      </p:sp>
      <p:sp>
        <p:nvSpPr>
          <p:cNvPr id="5" name="文本框 4"/>
          <p:cNvSpPr txBox="1"/>
          <p:nvPr/>
        </p:nvSpPr>
        <p:spPr>
          <a:xfrm>
            <a:off x="911225" y="4994435"/>
            <a:ext cx="10447655" cy="1631216"/>
          </a:xfrm>
          <a:prstGeom prst="rect">
            <a:avLst/>
          </a:prstGeom>
          <a:noFill/>
        </p:spPr>
        <p:txBody>
          <a:bodyPr wrap="square" rtlCol="0">
            <a:spAutoFit/>
          </a:bodyPr>
          <a:lstStyle/>
          <a:p>
            <a:r>
              <a:rPr lang="zh-CN" altLang="en-US" sz="2500" dirty="0"/>
              <a:t>特殊地址：</a:t>
            </a:r>
            <a:endParaRPr lang="en-US" altLang="zh-CN" sz="2500" dirty="0"/>
          </a:p>
          <a:p>
            <a:r>
              <a:rPr lang="en-US" altLang="zh-CN" sz="2500" dirty="0"/>
              <a:t>IP</a:t>
            </a:r>
            <a:r>
              <a:rPr lang="zh-CN" altLang="en-US" sz="2500" dirty="0"/>
              <a:t>广播（</a:t>
            </a:r>
            <a:r>
              <a:rPr lang="en-US" altLang="zh-CN" sz="2500" dirty="0"/>
              <a:t> broadcast </a:t>
            </a:r>
            <a:r>
              <a:rPr lang="zh-CN" altLang="en-US" sz="2500" dirty="0"/>
              <a:t>）地址：255.255.255.255</a:t>
            </a:r>
          </a:p>
          <a:p>
            <a:r>
              <a:rPr lang="zh-CN" altLang="en-US" sz="2500" dirty="0"/>
              <a:t>当一台主机发出一个目的地址为255.255.255.255的数据报时，该数据报会交付给同一个子网中的所有主机。</a:t>
            </a:r>
          </a:p>
        </p:txBody>
      </p:sp>
      <p:sp>
        <p:nvSpPr>
          <p:cNvPr id="7" name="对话气泡: 圆角矩形 6">
            <a:extLst>
              <a:ext uri="{FF2B5EF4-FFF2-40B4-BE49-F238E27FC236}">
                <a16:creationId xmlns:a16="http://schemas.microsoft.com/office/drawing/2014/main" id="{2138AAF1-9BE7-44F1-B273-883B3AAAB288}"/>
              </a:ext>
            </a:extLst>
          </p:cNvPr>
          <p:cNvSpPr/>
          <p:nvPr/>
        </p:nvSpPr>
        <p:spPr>
          <a:xfrm>
            <a:off x="7218422" y="3968358"/>
            <a:ext cx="3123235" cy="1093923"/>
          </a:xfrm>
          <a:prstGeom prst="wedgeRoundRectCallout">
            <a:avLst>
              <a:gd name="adj1" fmla="val -61417"/>
              <a:gd name="adj2" fmla="val -30765"/>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设备不够多，则可能浪费</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en-US" dirty="0">
                <a:latin typeface="Times New Roman" panose="02020603050405020304" pitchFamily="18" charset="0"/>
                <a:ea typeface="+mn-ea"/>
                <a:cs typeface="Times New Roman" panose="02020603050405020304" pitchFamily="18" charset="0"/>
              </a:rPr>
              <a:t>IP</a:t>
            </a:r>
            <a:r>
              <a:rPr lang="zh-CN" altLang="en-US" dirty="0">
                <a:latin typeface="Times New Roman" panose="02020603050405020304" pitchFamily="18" charset="0"/>
                <a:ea typeface="+mn-ea"/>
                <a:cs typeface="Times New Roman" panose="02020603050405020304" pitchFamily="18" charset="0"/>
              </a:rPr>
              <a:t>地址：如何获取？</a:t>
            </a:r>
            <a:endParaRPr lang="en-US" dirty="0">
              <a:latin typeface="Times New Roman" panose="02020603050405020304" pitchFamily="18" charset="0"/>
              <a:ea typeface="+mn-ea"/>
              <a:cs typeface="Times New Roman" panose="02020603050405020304" pitchFamily="18" charset="0"/>
            </a:endParaRPr>
          </a:p>
        </p:txBody>
      </p:sp>
      <p:sp>
        <p:nvSpPr>
          <p:cNvPr id="81" name="Rectangle 3"/>
          <p:cNvSpPr txBox="1">
            <a:spLocks noChangeArrowheads="1"/>
          </p:cNvSpPr>
          <p:nvPr/>
        </p:nvSpPr>
        <p:spPr>
          <a:xfrm>
            <a:off x="910964" y="1504585"/>
            <a:ext cx="11096157" cy="267767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zh-CN" altLang="en-US"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这实际上是</a:t>
            </a:r>
            <a:r>
              <a:rPr kumimoji="0" lang="zh-CN" altLang="en-US" sz="36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两个</a:t>
            </a:r>
            <a:r>
              <a:rPr kumimoji="0" lang="zh-CN" altLang="en-US"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问题</a:t>
            </a:r>
            <a:r>
              <a:rPr lang="zh-CN" altLang="en-US" sz="3600" dirty="0">
                <a:solidFill>
                  <a:prstClr val="black"/>
                </a:solidFill>
                <a:latin typeface="Times New Roman" panose="02020603050405020304" pitchFamily="18" charset="0"/>
                <a:cs typeface="Times New Roman" panose="02020603050405020304" pitchFamily="18" charset="0"/>
              </a:rPr>
              <a:t>：</a:t>
            </a:r>
            <a:endParaRPr kumimoji="0" lang="en-US" altLang="en-US"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98450" marR="0" lvl="0" indent="0" algn="l" defTabSz="914400" rtl="0" eaLnBrk="1" fontAlgn="auto" latinLnBrk="0" hangingPunct="1">
              <a:lnSpc>
                <a:spcPct val="90000"/>
              </a:lnSpc>
              <a:spcBef>
                <a:spcPts val="1000"/>
              </a:spcBef>
              <a:spcAft>
                <a:spcPts val="0"/>
              </a:spcAft>
              <a:buClr>
                <a:srgbClr val="0000A3"/>
              </a:buClr>
              <a:buSzTx/>
              <a:buNone/>
              <a:defRPr/>
            </a:pPr>
            <a:r>
              <a:rPr kumimoji="0" lang="en-US" altLang="en-US" sz="32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Q1</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一个子网内的一台主机如何获得</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地址的主机部分）？</a:t>
            </a:r>
            <a:endPar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98450" marR="0" lvl="0" indent="0" algn="l" defTabSz="914400" rtl="0" eaLnBrk="1" fontAlgn="auto" latinLnBrk="0" hangingPunct="1">
              <a:lnSpc>
                <a:spcPct val="90000"/>
              </a:lnSpc>
              <a:spcBef>
                <a:spcPts val="1000"/>
              </a:spcBef>
              <a:spcAft>
                <a:spcPts val="0"/>
              </a:spcAft>
              <a:buClr>
                <a:srgbClr val="0000A3"/>
              </a:buClr>
              <a:buSzTx/>
              <a:buNone/>
              <a:defRPr/>
            </a:pPr>
            <a:r>
              <a:rPr kumimoji="0" lang="en-US" altLang="en-US" sz="32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Q2</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一个子网如何获得一块</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地址的子网部分） ？</a:t>
            </a:r>
            <a:endParaRPr kumimoji="0" lang="en-US" altLang="en-US" sz="3200" b="0" i="1"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endParaRPr>
          </a:p>
        </p:txBody>
      </p:sp>
      <p:sp>
        <p:nvSpPr>
          <p:cNvPr id="2" name="Rectangle 1"/>
          <p:cNvSpPr/>
          <p:nvPr/>
        </p:nvSpPr>
        <p:spPr>
          <a:xfrm>
            <a:off x="1104900" y="4234164"/>
            <a:ext cx="1053308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600" dirty="0">
                <a:solidFill>
                  <a:prstClr val="black"/>
                </a:solidFill>
                <a:latin typeface="Times New Roman" panose="02020603050405020304" pitchFamily="18" charset="0"/>
                <a:cs typeface="Times New Roman" panose="02020603050405020304" pitchFamily="18" charset="0"/>
              </a:rPr>
              <a:t>针对</a:t>
            </a:r>
            <a:r>
              <a:rPr lang="en-US" altLang="zh-CN" sz="3600" dirty="0">
                <a:solidFill>
                  <a:prstClr val="black"/>
                </a:solidFill>
                <a:latin typeface="Times New Roman" panose="02020603050405020304" pitchFamily="18" charset="0"/>
                <a:cs typeface="Times New Roman" panose="02020603050405020304" pitchFamily="18" charset="0"/>
              </a:rPr>
              <a:t>Q1</a:t>
            </a:r>
            <a:endParaRPr lang="en-US" altLang="en-US" sz="3600" dirty="0">
              <a:solidFill>
                <a:prstClr val="black"/>
              </a:solidFill>
              <a:latin typeface="Times New Roman" panose="02020603050405020304" pitchFamily="18" charset="0"/>
              <a:cs typeface="Times New Roman" panose="02020603050405020304" pitchFamily="18" charset="0"/>
            </a:endParaRPr>
          </a:p>
          <a:p>
            <a:pPr marL="342900" lvl="0" indent="-342900">
              <a:buClr>
                <a:srgbClr val="0000A3"/>
              </a:buClr>
              <a:buFont typeface="Wingdings" panose="05000000000000000000" pitchFamily="2" charset="2"/>
              <a:buChar char="§"/>
              <a:defRPr/>
            </a:pPr>
            <a:r>
              <a:rPr lang="zh-CN" altLang="en-US" sz="2800" dirty="0">
                <a:solidFill>
                  <a:prstClr val="black"/>
                </a:solidFill>
                <a:latin typeface="Times New Roman" panose="02020603050405020304" pitchFamily="18" charset="0"/>
                <a:cs typeface="Times New Roman" panose="02020603050405020304" pitchFamily="18" charset="0"/>
              </a:rPr>
              <a:t>手动配置</a:t>
            </a:r>
            <a:r>
              <a:rPr lang="en-US" altLang="zh-CN" sz="2800" dirty="0">
                <a:solidFill>
                  <a:prstClr val="black"/>
                </a:solidFill>
                <a:latin typeface="Times New Roman" panose="02020603050405020304" pitchFamily="18" charset="0"/>
                <a:cs typeface="Times New Roman" panose="02020603050405020304" pitchFamily="18" charset="0"/>
              </a:rPr>
              <a:t>IP</a:t>
            </a:r>
            <a:r>
              <a:rPr lang="zh-CN" altLang="en-US" sz="2800" dirty="0">
                <a:solidFill>
                  <a:prstClr val="black"/>
                </a:solidFill>
                <a:latin typeface="Times New Roman" panose="02020603050405020304" pitchFamily="18" charset="0"/>
                <a:cs typeface="Times New Roman" panose="02020603050405020304" pitchFamily="18" charset="0"/>
              </a:rPr>
              <a:t>地址</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DHCP:</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en-US"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D</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ynamic </a:t>
            </a:r>
            <a:r>
              <a:rPr kumimoji="0" lang="en-US" altLang="en-US"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H</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ost </a:t>
            </a:r>
            <a:r>
              <a:rPr kumimoji="0" lang="en-US" altLang="en-US"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C</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onfiguration </a:t>
            </a:r>
            <a:r>
              <a:rPr kumimoji="0" lang="en-US" altLang="en-US"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P</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rotocol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动态主机配置协议：</a:t>
            </a:r>
            <a:r>
              <a:rPr lang="zh-CN" altLang="en-US" sz="2800" dirty="0">
                <a:solidFill>
                  <a:prstClr val="black"/>
                </a:solidFill>
                <a:latin typeface="Times New Roman" panose="02020603050405020304" pitchFamily="18" charset="0"/>
                <a:cs typeface="Times New Roman" panose="02020603050405020304" pitchFamily="18" charset="0"/>
              </a:rPr>
              <a:t>允许主机自动获取一个</a:t>
            </a:r>
            <a:r>
              <a:rPr lang="en-US" altLang="zh-CN" sz="2800" dirty="0">
                <a:solidFill>
                  <a:prstClr val="black"/>
                </a:solidFill>
                <a:latin typeface="Times New Roman" panose="02020603050405020304" pitchFamily="18" charset="0"/>
                <a:cs typeface="Times New Roman" panose="02020603050405020304" pitchFamily="18" charset="0"/>
              </a:rPr>
              <a:t>IP</a:t>
            </a:r>
            <a:r>
              <a:rPr lang="zh-CN" altLang="en-US" sz="2800" dirty="0">
                <a:solidFill>
                  <a:prstClr val="black"/>
                </a:solidFill>
                <a:latin typeface="Times New Roman" panose="02020603050405020304" pitchFamily="18" charset="0"/>
                <a:cs typeface="Times New Roman" panose="02020603050405020304" pitchFamily="18" charset="0"/>
              </a:rPr>
              <a:t>地址，</a:t>
            </a:r>
            <a:r>
              <a:rPr lang="en-US" altLang="ja-JP" sz="2800" dirty="0">
                <a:solidFill>
                  <a:prstClr val="black"/>
                </a:solidFill>
                <a:latin typeface="Times New Roman" panose="02020603050405020304" pitchFamily="18" charset="0"/>
                <a:cs typeface="Times New Roman" panose="02020603050405020304" pitchFamily="18" charset="0"/>
              </a:rPr>
              <a:t>“</a:t>
            </a:r>
            <a:r>
              <a:rPr lang="zh-CN" altLang="en-US" sz="2800" dirty="0">
                <a:solidFill>
                  <a:prstClr val="black"/>
                </a:solidFill>
                <a:latin typeface="Times New Roman" panose="02020603050405020304" pitchFamily="18" charset="0"/>
                <a:cs typeface="Times New Roman" panose="02020603050405020304" pitchFamily="18" charset="0"/>
              </a:rPr>
              <a:t>即插即用</a:t>
            </a:r>
            <a:r>
              <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或零配置</a:t>
            </a:r>
            <a:endPar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59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800" dirty="0">
                <a:cs typeface="Calibri" panose="020F0502020204030204" pitchFamily="34" charset="0"/>
              </a:rPr>
              <a:t>网络层：</a:t>
            </a:r>
            <a:r>
              <a:rPr lang="zh-CN" altLang="en-US" sz="4800" dirty="0">
                <a:solidFill>
                  <a:srgbClr val="C00000"/>
                </a:solidFill>
                <a:cs typeface="Calibri" panose="020F0502020204030204" pitchFamily="34" charset="0"/>
              </a:rPr>
              <a:t>数据平面</a:t>
            </a:r>
            <a:r>
              <a:rPr lang="en-US" altLang="zh-CN" sz="4800" dirty="0">
                <a:cs typeface="Calibri" panose="020F0502020204030204" pitchFamily="34" charset="0"/>
              </a:rPr>
              <a:t>+</a:t>
            </a:r>
            <a:r>
              <a:rPr lang="zh-CN" altLang="en-US" sz="4800" dirty="0">
                <a:cs typeface="Calibri" panose="020F0502020204030204" pitchFamily="34" charset="0"/>
              </a:rPr>
              <a:t>控制平面</a:t>
            </a:r>
            <a:endParaRPr lang="en-US" sz="4800" dirty="0"/>
          </a:p>
        </p:txBody>
      </p:sp>
      <p:sp>
        <p:nvSpPr>
          <p:cNvPr id="3" name="Content Placeholder 2"/>
          <p:cNvSpPr>
            <a:spLocks noGrp="1"/>
          </p:cNvSpPr>
          <p:nvPr>
            <p:ph sz="half" idx="1"/>
          </p:nvPr>
        </p:nvSpPr>
        <p:spPr>
          <a:xfrm>
            <a:off x="771938" y="1534078"/>
            <a:ext cx="4621697" cy="4351338"/>
          </a:xfrm>
        </p:spPr>
        <p:txBody>
          <a:bodyPr>
            <a:normAutofit/>
          </a:bodyPr>
          <a:lstStyle/>
          <a:p>
            <a:pPr marL="0" indent="0">
              <a:buFont typeface="Wingdings" panose="05000000000000000000" pitchFamily="2" charset="2"/>
              <a:buNone/>
              <a:defRPr/>
            </a:pPr>
            <a:r>
              <a:rPr lang="en-US" sz="3200" dirty="0">
                <a:solidFill>
                  <a:srgbClr val="CC0000"/>
                </a:solidFill>
                <a:latin typeface="Times New Roman" panose="02020603050405020304" pitchFamily="18" charset="0"/>
                <a:cs typeface="Times New Roman" panose="02020603050405020304" pitchFamily="18" charset="0"/>
              </a:rPr>
              <a:t>Data plane </a:t>
            </a:r>
            <a:r>
              <a:rPr lang="zh-CN" altLang="en-US" sz="3200" dirty="0">
                <a:solidFill>
                  <a:srgbClr val="CC0000"/>
                </a:solidFill>
                <a:latin typeface="Times New Roman" panose="02020603050405020304" pitchFamily="18" charset="0"/>
                <a:cs typeface="Times New Roman" panose="02020603050405020304" pitchFamily="18" charset="0"/>
              </a:rPr>
              <a:t>数据平面</a:t>
            </a:r>
            <a:endParaRPr lang="en-US" sz="3200" dirty="0">
              <a:solidFill>
                <a:srgbClr val="CC0000"/>
              </a:solidFill>
              <a:latin typeface="Times New Roman" panose="02020603050405020304" pitchFamily="18" charset="0"/>
              <a:cs typeface="Times New Roman" panose="02020603050405020304" pitchFamily="18" charset="0"/>
            </a:endParaRPr>
          </a:p>
          <a:p>
            <a:pPr marL="292100" indent="-292100">
              <a:spcBef>
                <a:spcPts val="600"/>
              </a:spcBef>
              <a:buFont typeface="Wingdings" panose="05000000000000000000" pitchFamily="2" charset="2"/>
              <a:buChar char="§"/>
              <a:defRPr/>
            </a:pPr>
            <a:r>
              <a:rPr lang="zh-CN" altLang="en-US" dirty="0">
                <a:solidFill>
                  <a:srgbClr val="0000A3"/>
                </a:solidFill>
                <a:latin typeface="Times New Roman" panose="02020603050405020304" pitchFamily="18" charset="0"/>
                <a:cs typeface="Times New Roman" panose="02020603050405020304" pitchFamily="18" charset="0"/>
              </a:rPr>
              <a:t>本地动作，</a:t>
            </a:r>
            <a:r>
              <a:rPr lang="zh-CN" altLang="en-US" dirty="0">
                <a:latin typeface="Times New Roman" panose="02020603050405020304" pitchFamily="18" charset="0"/>
                <a:cs typeface="Times New Roman" panose="02020603050405020304" pitchFamily="18" charset="0"/>
              </a:rPr>
              <a:t>每台路由器的功能</a:t>
            </a:r>
            <a:endParaRPr lang="en-US" dirty="0">
              <a:latin typeface="Times New Roman" panose="02020603050405020304" pitchFamily="18" charset="0"/>
              <a:cs typeface="Times New Roman" panose="02020603050405020304" pitchFamily="18" charset="0"/>
            </a:endParaRPr>
          </a:p>
          <a:p>
            <a:pPr marL="292100" indent="-292100">
              <a:spcBef>
                <a:spcPts val="600"/>
              </a:spcBef>
              <a:buFont typeface="Wingdings" panose="05000000000000000000" pitchFamily="2" charset="2"/>
              <a:buChar char="§"/>
              <a:defRPr/>
            </a:pPr>
            <a:r>
              <a:rPr lang="zh-CN" altLang="en-US" dirty="0">
                <a:latin typeface="Times New Roman" panose="02020603050405020304" pitchFamily="18" charset="0"/>
                <a:cs typeface="Times New Roman" panose="02020603050405020304" pitchFamily="18" charset="0"/>
              </a:rPr>
              <a:t>决定如何将分组从路由器的</a:t>
            </a:r>
            <a:r>
              <a:rPr lang="zh-CN" altLang="en-US" b="1" u="sng" dirty="0">
                <a:solidFill>
                  <a:srgbClr val="C00000"/>
                </a:solidFill>
                <a:latin typeface="Times New Roman" panose="02020603050405020304" pitchFamily="18" charset="0"/>
                <a:cs typeface="Times New Roman" panose="02020603050405020304" pitchFamily="18" charset="0"/>
              </a:rPr>
              <a:t>输入端口</a:t>
            </a:r>
            <a:r>
              <a:rPr lang="zh-CN" altLang="en-US" dirty="0">
                <a:latin typeface="Times New Roman" panose="02020603050405020304" pitchFamily="18" charset="0"/>
                <a:cs typeface="Times New Roman" panose="02020603050405020304" pitchFamily="18" charset="0"/>
              </a:rPr>
              <a:t>移动至合适的</a:t>
            </a:r>
            <a:r>
              <a:rPr lang="zh-CN" altLang="en-US" b="1" u="sng" dirty="0">
                <a:solidFill>
                  <a:srgbClr val="C00000"/>
                </a:solidFill>
                <a:latin typeface="Times New Roman" panose="02020603050405020304" pitchFamily="18" charset="0"/>
                <a:cs typeface="Times New Roman" panose="02020603050405020304" pitchFamily="18" charset="0"/>
              </a:rPr>
              <a:t>输出端口</a:t>
            </a:r>
            <a:endParaRPr lang="en-US" b="1" u="sng" dirty="0">
              <a:solidFill>
                <a:srgbClr val="C00000"/>
              </a:solidFill>
              <a:highlight>
                <a:srgbClr val="FFFF00"/>
              </a:highlight>
              <a:latin typeface="Times New Roman" panose="02020603050405020304" pitchFamily="18" charset="0"/>
              <a:cs typeface="Times New Roman" panose="02020603050405020304" pitchFamily="18" charset="0"/>
            </a:endParaRPr>
          </a:p>
          <a:p>
            <a:pPr marL="292100" indent="-292100">
              <a:spcBef>
                <a:spcPts val="600"/>
              </a:spcBef>
              <a:defRPr/>
            </a:pPr>
            <a:r>
              <a:rPr lang="zh-CN" altLang="en-US" dirty="0">
                <a:latin typeface="Times New Roman" panose="02020603050405020304" pitchFamily="18" charset="0"/>
                <a:cs typeface="Times New Roman" panose="02020603050405020304" pitchFamily="18" charset="0"/>
              </a:rPr>
              <a:t>时间尺度通常为几纳秒</a:t>
            </a:r>
            <a:endParaRPr lang="en-US" altLang="zh-CN" dirty="0">
              <a:latin typeface="Times New Roman" panose="02020603050405020304" pitchFamily="18" charset="0"/>
              <a:cs typeface="Times New Roman" panose="02020603050405020304" pitchFamily="18" charset="0"/>
            </a:endParaRPr>
          </a:p>
          <a:p>
            <a:pPr marL="292100" indent="-292100">
              <a:spcBef>
                <a:spcPts val="600"/>
              </a:spcBef>
              <a:buFont typeface="Wingdings" panose="05000000000000000000" pitchFamily="2" charset="2"/>
              <a:buChar char="§"/>
              <a:defRPr/>
            </a:pPr>
            <a:endParaRPr lang="en-US" b="1" u="sng" dirty="0">
              <a:solidFill>
                <a:srgbClr val="C00000"/>
              </a:solidFill>
              <a:highlight>
                <a:srgbClr val="FFFF00"/>
              </a:highlight>
              <a:latin typeface="Times New Roman" panose="02020603050405020304" pitchFamily="18" charset="0"/>
              <a:cs typeface="Times New Roman" panose="02020603050405020304" pitchFamily="18" charset="0"/>
            </a:endParaRPr>
          </a:p>
          <a:p>
            <a:pPr marL="130175" indent="0">
              <a:buNone/>
            </a:pPr>
            <a:endParaRPr lang="en-US" dirty="0">
              <a:latin typeface="Times New Roman" panose="02020603050405020304" pitchFamily="18" charset="0"/>
              <a:cs typeface="Times New Roman" panose="02020603050405020304" pitchFamily="18" charset="0"/>
            </a:endParaRPr>
          </a:p>
        </p:txBody>
      </p:sp>
      <p:grpSp>
        <p:nvGrpSpPr>
          <p:cNvPr id="34" name="Group 8"/>
          <p:cNvGrpSpPr/>
          <p:nvPr/>
        </p:nvGrpSpPr>
        <p:grpSpPr bwMode="auto">
          <a:xfrm>
            <a:off x="1181100" y="5029146"/>
            <a:ext cx="3643313" cy="1582738"/>
            <a:chOff x="842050" y="4767952"/>
            <a:chExt cx="3644169" cy="1582996"/>
          </a:xfrm>
        </p:grpSpPr>
        <p:sp>
          <p:nvSpPr>
            <p:cNvPr id="35" name="Freeform 2"/>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rgbClr val="FFFFFF"/>
                </a:gs>
              </a:gsLst>
              <a:lin ang="0" scaled="1"/>
              <a:tileRect/>
            </a:gra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cxnSp>
          <p:nvCxnSpPr>
            <p:cNvPr id="36" name="Straight Connector 35"/>
            <p:cNvCxnSpPr/>
            <p:nvPr/>
          </p:nvCxnSpPr>
          <p:spPr>
            <a:xfrm flipV="1">
              <a:off x="3261968" y="5558656"/>
              <a:ext cx="500180" cy="157189"/>
            </a:xfrm>
            <a:prstGeom prst="line">
              <a:avLst/>
            </a:prstGeom>
            <a:noFill/>
            <a:ln w="12700" cap="flat" cmpd="sng" algn="ctr">
              <a:solidFill>
                <a:srgbClr val="000000"/>
              </a:solidFill>
              <a:prstDash val="solid"/>
            </a:ln>
            <a:effectLst/>
          </p:spPr>
        </p:cxnSp>
        <p:cxnSp>
          <p:nvCxnSpPr>
            <p:cNvPr id="37" name="Straight Connector 36"/>
            <p:cNvCxnSpPr/>
            <p:nvPr/>
          </p:nvCxnSpPr>
          <p:spPr>
            <a:xfrm>
              <a:off x="3111121" y="5774591"/>
              <a:ext cx="862215" cy="104792"/>
            </a:xfrm>
            <a:prstGeom prst="line">
              <a:avLst/>
            </a:prstGeom>
            <a:noFill/>
            <a:ln w="12700" cap="flat" cmpd="sng" algn="ctr">
              <a:solidFill>
                <a:srgbClr val="000000"/>
              </a:solidFill>
              <a:prstDash val="solid"/>
            </a:ln>
            <a:effectLst/>
          </p:spPr>
        </p:cxnSp>
        <p:cxnSp>
          <p:nvCxnSpPr>
            <p:cNvPr id="38" name="Straight Connector 37"/>
            <p:cNvCxnSpPr/>
            <p:nvPr/>
          </p:nvCxnSpPr>
          <p:spPr>
            <a:xfrm>
              <a:off x="3123824" y="5880971"/>
              <a:ext cx="714543" cy="274682"/>
            </a:xfrm>
            <a:prstGeom prst="line">
              <a:avLst/>
            </a:prstGeom>
            <a:noFill/>
            <a:ln w="12700" cap="flat" cmpd="sng" algn="ctr">
              <a:solidFill>
                <a:srgbClr val="000000"/>
              </a:solidFill>
              <a:prstDash val="solid"/>
            </a:ln>
            <a:effectLst/>
          </p:spPr>
        </p:cxnSp>
        <p:cxnSp>
          <p:nvCxnSpPr>
            <p:cNvPr id="39" name="Straight Connector 38"/>
            <p:cNvCxnSpPr/>
            <p:nvPr/>
          </p:nvCxnSpPr>
          <p:spPr>
            <a:xfrm flipH="1">
              <a:off x="1283479" y="5801583"/>
              <a:ext cx="1506892" cy="1587"/>
            </a:xfrm>
            <a:prstGeom prst="line">
              <a:avLst/>
            </a:prstGeom>
            <a:noFill/>
            <a:ln w="9525" cap="flat" cmpd="sng" algn="ctr">
              <a:solidFill>
                <a:srgbClr val="000000"/>
              </a:solidFill>
              <a:prstDash val="solid"/>
            </a:ln>
            <a:effectLst/>
          </p:spPr>
        </p:cxnSp>
        <p:sp>
          <p:nvSpPr>
            <p:cNvPr id="40"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
          <p:nvSpPr>
            <p:cNvPr id="41"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sp>
          <p:nvSpPr>
            <p:cNvPr id="42"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3</a:t>
              </a:r>
            </a:p>
          </p:txBody>
        </p:sp>
        <p:grpSp>
          <p:nvGrpSpPr>
            <p:cNvPr id="43" name="Group 5"/>
            <p:cNvGrpSpPr/>
            <p:nvPr/>
          </p:nvGrpSpPr>
          <p:grpSpPr bwMode="auto">
            <a:xfrm>
              <a:off x="938213" y="5237163"/>
              <a:ext cx="1616075" cy="487362"/>
              <a:chOff x="-4079003" y="2717403"/>
              <a:chExt cx="1616718" cy="488475"/>
            </a:xfrm>
          </p:grpSpPr>
          <p:sp>
            <p:nvSpPr>
              <p:cNvPr id="56" name="Rectangle 97"/>
              <p:cNvSpPr>
                <a:spLocks noChangeArrowheads="1"/>
              </p:cNvSpPr>
              <p:nvPr/>
            </p:nvSpPr>
            <p:spPr bwMode="auto">
              <a:xfrm>
                <a:off x="-4052413" y="2965119"/>
                <a:ext cx="1290538" cy="208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7"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8" name="Line 99"/>
              <p:cNvSpPr>
                <a:spLocks noChangeShapeType="1"/>
              </p:cNvSpPr>
              <p:nvPr/>
            </p:nvSpPr>
            <p:spPr bwMode="auto">
              <a:xfrm>
                <a:off x="-2933828" y="3101502"/>
                <a:ext cx="471543" cy="0"/>
              </a:xfrm>
              <a:prstGeom prst="line">
                <a:avLst/>
              </a:prstGeom>
              <a:noFill/>
              <a:ln w="952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9"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0"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0111</a:t>
                </a:r>
              </a:p>
            </p:txBody>
          </p:sp>
          <p:sp>
            <p:nvSpPr>
              <p:cNvPr id="61" name="Line 119"/>
              <p:cNvSpPr>
                <a:spLocks noChangeShapeType="1"/>
              </p:cNvSpPr>
              <p:nvPr/>
            </p:nvSpPr>
            <p:spPr bwMode="auto">
              <a:xfrm>
                <a:off x="-3621642" y="2717403"/>
                <a:ext cx="405953" cy="3006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4" name="TextBox 6"/>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5" name="Group 357"/>
            <p:cNvGrpSpPr/>
            <p:nvPr/>
          </p:nvGrpSpPr>
          <p:grpSpPr bwMode="auto">
            <a:xfrm>
              <a:off x="2714625" y="5659438"/>
              <a:ext cx="565150" cy="293687"/>
              <a:chOff x="1871277" y="1576300"/>
              <a:chExt cx="1128371" cy="437861"/>
            </a:xfrm>
          </p:grpSpPr>
          <p:sp>
            <p:nvSpPr>
              <p:cNvPr id="47" name="Oval 46"/>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48" name="Rectangle 47"/>
              <p:cNvSpPr/>
              <p:nvPr/>
            </p:nvSpPr>
            <p:spPr bwMode="auto">
              <a:xfrm>
                <a:off x="1870334" y="1738514"/>
                <a:ext cx="1128637" cy="11599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49" name="Oval 48"/>
              <p:cNvSpPr>
                <a:spLocks noChangeArrowheads="1"/>
              </p:cNvSpPr>
              <p:nvPr/>
            </p:nvSpPr>
            <p:spPr bwMode="auto">
              <a:xfrm flipV="1">
                <a:off x="1870334" y="1575177"/>
                <a:ext cx="1125465" cy="319572"/>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50" name="Freeform 49"/>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51" name="Freeform 50"/>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 name="Freeform 51"/>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3" name="Freeform 52"/>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54" name="Straight Connector 53"/>
              <p:cNvCxnSpPr>
                <a:cxnSpLocks noChangeShapeType="1"/>
                <a:endCxn id="49" idx="2"/>
              </p:cNvCxnSpPr>
              <p:nvPr/>
            </p:nvCxnSpPr>
            <p:spPr bwMode="auto">
              <a:xfrm flipH="1" flipV="1">
                <a:off x="1870334" y="1736147"/>
                <a:ext cx="3169" cy="12309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 name="Straight Connector 54"/>
              <p:cNvCxnSpPr>
                <a:cxnSpLocks noChangeShapeType="1"/>
              </p:cNvCxnSpPr>
              <p:nvPr/>
            </p:nvCxnSpPr>
            <p:spPr bwMode="auto">
              <a:xfrm flipH="1" flipV="1">
                <a:off x="2995800" y="1733779"/>
                <a:ext cx="3171" cy="12309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 name="Freeform 120"/>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3"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a:t>
            </a:fld>
            <a:endParaRPr lang="en-US" dirty="0"/>
          </a:p>
        </p:txBody>
      </p:sp>
      <p:sp>
        <p:nvSpPr>
          <p:cNvPr id="5" name="对话气泡: 圆角矩形 4">
            <a:extLst>
              <a:ext uri="{FF2B5EF4-FFF2-40B4-BE49-F238E27FC236}">
                <a16:creationId xmlns:a16="http://schemas.microsoft.com/office/drawing/2014/main" id="{EA9E7E67-935B-405A-AC84-3A58D8BFB09B}"/>
              </a:ext>
            </a:extLst>
          </p:cNvPr>
          <p:cNvSpPr/>
          <p:nvPr/>
        </p:nvSpPr>
        <p:spPr>
          <a:xfrm>
            <a:off x="3815056" y="4940200"/>
            <a:ext cx="1665557" cy="501681"/>
          </a:xfrm>
          <a:prstGeom prst="wedgeRoundRectCallout">
            <a:avLst>
              <a:gd name="adj1" fmla="val -28790"/>
              <a:gd name="adj2" fmla="val -123228"/>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硬件实现</a:t>
            </a:r>
          </a:p>
        </p:txBody>
      </p:sp>
      <p:sp>
        <p:nvSpPr>
          <p:cNvPr id="66" name="AutoShape 42">
            <a:extLst>
              <a:ext uri="{FF2B5EF4-FFF2-40B4-BE49-F238E27FC236}">
                <a16:creationId xmlns:a16="http://schemas.microsoft.com/office/drawing/2014/main" id="{F3BE90AF-53CE-4ABA-816E-1114FE1F4B81}"/>
              </a:ext>
            </a:extLst>
          </p:cNvPr>
          <p:cNvSpPr>
            <a:spLocks noChangeArrowheads="1"/>
          </p:cNvSpPr>
          <p:nvPr/>
        </p:nvSpPr>
        <p:spPr bwMode="auto">
          <a:xfrm>
            <a:off x="7810437" y="1577340"/>
            <a:ext cx="3124200" cy="4114800"/>
          </a:xfrm>
          <a:prstGeom prst="roundRect">
            <a:avLst>
              <a:gd name="adj" fmla="val 16667"/>
            </a:avLst>
          </a:prstGeom>
          <a:solidFill>
            <a:schemeClr val="bg2"/>
          </a:solidFill>
          <a:ln w="9525">
            <a:solidFill>
              <a:schemeClr val="bg2"/>
            </a:solidFill>
            <a:round/>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nvGrpSpPr>
          <p:cNvPr id="67" name="Group 47">
            <a:extLst>
              <a:ext uri="{FF2B5EF4-FFF2-40B4-BE49-F238E27FC236}">
                <a16:creationId xmlns:a16="http://schemas.microsoft.com/office/drawing/2014/main" id="{B45D298B-AC26-4C32-B7E8-AA115D4665EC}"/>
              </a:ext>
            </a:extLst>
          </p:cNvPr>
          <p:cNvGrpSpPr/>
          <p:nvPr/>
        </p:nvGrpSpPr>
        <p:grpSpPr bwMode="auto">
          <a:xfrm>
            <a:off x="6438837" y="2263140"/>
            <a:ext cx="1524000" cy="2667000"/>
            <a:chOff x="1824" y="1632"/>
            <a:chExt cx="1200" cy="1680"/>
          </a:xfrm>
        </p:grpSpPr>
        <p:sp>
          <p:nvSpPr>
            <p:cNvPr id="68" name="Line 48">
              <a:extLst>
                <a:ext uri="{FF2B5EF4-FFF2-40B4-BE49-F238E27FC236}">
                  <a16:creationId xmlns:a16="http://schemas.microsoft.com/office/drawing/2014/main" id="{AE6BD47D-9630-47D3-A909-A684E52727BF}"/>
                </a:ext>
              </a:extLst>
            </p:cNvPr>
            <p:cNvSpPr>
              <a:spLocks noChangeShapeType="1"/>
            </p:cNvSpPr>
            <p:nvPr/>
          </p:nvSpPr>
          <p:spPr bwMode="auto">
            <a:xfrm>
              <a:off x="1824" y="1632"/>
              <a:ext cx="1200" cy="0"/>
            </a:xfrm>
            <a:prstGeom prst="line">
              <a:avLst/>
            </a:prstGeom>
            <a:noFill/>
            <a:ln w="19050">
              <a:solidFill>
                <a:schemeClr val="tx1"/>
              </a:solidFill>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69" name="Line 49">
              <a:extLst>
                <a:ext uri="{FF2B5EF4-FFF2-40B4-BE49-F238E27FC236}">
                  <a16:creationId xmlns:a16="http://schemas.microsoft.com/office/drawing/2014/main" id="{886C3D99-C08D-418B-BAC9-E46547DB4C6B}"/>
                </a:ext>
              </a:extLst>
            </p:cNvPr>
            <p:cNvSpPr>
              <a:spLocks noChangeShapeType="1"/>
            </p:cNvSpPr>
            <p:nvPr/>
          </p:nvSpPr>
          <p:spPr bwMode="auto">
            <a:xfrm>
              <a:off x="1824" y="2208"/>
              <a:ext cx="1200" cy="0"/>
            </a:xfrm>
            <a:prstGeom prst="line">
              <a:avLst/>
            </a:prstGeom>
            <a:noFill/>
            <a:ln w="19050">
              <a:solidFill>
                <a:schemeClr val="tx1"/>
              </a:solidFill>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70" name="Line 50">
              <a:extLst>
                <a:ext uri="{FF2B5EF4-FFF2-40B4-BE49-F238E27FC236}">
                  <a16:creationId xmlns:a16="http://schemas.microsoft.com/office/drawing/2014/main" id="{CF4927BD-7FC0-4892-930D-01E3BBF57ED4}"/>
                </a:ext>
              </a:extLst>
            </p:cNvPr>
            <p:cNvSpPr>
              <a:spLocks noChangeShapeType="1"/>
            </p:cNvSpPr>
            <p:nvPr/>
          </p:nvSpPr>
          <p:spPr bwMode="auto">
            <a:xfrm>
              <a:off x="1824" y="2736"/>
              <a:ext cx="1200" cy="0"/>
            </a:xfrm>
            <a:prstGeom prst="line">
              <a:avLst/>
            </a:prstGeom>
            <a:noFill/>
            <a:ln w="19050">
              <a:solidFill>
                <a:schemeClr val="tx1"/>
              </a:solidFill>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71" name="Line 51">
              <a:extLst>
                <a:ext uri="{FF2B5EF4-FFF2-40B4-BE49-F238E27FC236}">
                  <a16:creationId xmlns:a16="http://schemas.microsoft.com/office/drawing/2014/main" id="{8F45D047-F2CF-48F5-91FC-5A5345CD732B}"/>
                </a:ext>
              </a:extLst>
            </p:cNvPr>
            <p:cNvSpPr>
              <a:spLocks noChangeShapeType="1"/>
            </p:cNvSpPr>
            <p:nvPr/>
          </p:nvSpPr>
          <p:spPr bwMode="auto">
            <a:xfrm>
              <a:off x="1824" y="3312"/>
              <a:ext cx="1200" cy="0"/>
            </a:xfrm>
            <a:prstGeom prst="line">
              <a:avLst/>
            </a:prstGeom>
            <a:noFill/>
            <a:ln w="19050">
              <a:solidFill>
                <a:schemeClr val="tx1"/>
              </a:solidFill>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grpSp>
        <p:nvGrpSpPr>
          <p:cNvPr id="72" name="Group 52">
            <a:extLst>
              <a:ext uri="{FF2B5EF4-FFF2-40B4-BE49-F238E27FC236}">
                <a16:creationId xmlns:a16="http://schemas.microsoft.com/office/drawing/2014/main" id="{EEFABB34-AE14-48AC-8113-77C417155473}"/>
              </a:ext>
            </a:extLst>
          </p:cNvPr>
          <p:cNvGrpSpPr/>
          <p:nvPr/>
        </p:nvGrpSpPr>
        <p:grpSpPr bwMode="auto">
          <a:xfrm>
            <a:off x="10477437" y="2263140"/>
            <a:ext cx="1524000" cy="2667000"/>
            <a:chOff x="1824" y="1632"/>
            <a:chExt cx="1200" cy="1680"/>
          </a:xfrm>
        </p:grpSpPr>
        <p:sp>
          <p:nvSpPr>
            <p:cNvPr id="73" name="Line 53">
              <a:extLst>
                <a:ext uri="{FF2B5EF4-FFF2-40B4-BE49-F238E27FC236}">
                  <a16:creationId xmlns:a16="http://schemas.microsoft.com/office/drawing/2014/main" id="{53E1B5FC-BD82-4CBB-881E-D2C56C231396}"/>
                </a:ext>
              </a:extLst>
            </p:cNvPr>
            <p:cNvSpPr>
              <a:spLocks noChangeShapeType="1"/>
            </p:cNvSpPr>
            <p:nvPr/>
          </p:nvSpPr>
          <p:spPr bwMode="auto">
            <a:xfrm>
              <a:off x="1824" y="1632"/>
              <a:ext cx="1200" cy="0"/>
            </a:xfrm>
            <a:prstGeom prst="line">
              <a:avLst/>
            </a:prstGeom>
            <a:noFill/>
            <a:ln w="19050">
              <a:solidFill>
                <a:schemeClr val="tx1"/>
              </a:solidFill>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74" name="Line 54">
              <a:extLst>
                <a:ext uri="{FF2B5EF4-FFF2-40B4-BE49-F238E27FC236}">
                  <a16:creationId xmlns:a16="http://schemas.microsoft.com/office/drawing/2014/main" id="{CC2E4037-D253-4C07-BF20-CAE26BA28C8A}"/>
                </a:ext>
              </a:extLst>
            </p:cNvPr>
            <p:cNvSpPr>
              <a:spLocks noChangeShapeType="1"/>
            </p:cNvSpPr>
            <p:nvPr/>
          </p:nvSpPr>
          <p:spPr bwMode="auto">
            <a:xfrm>
              <a:off x="1824" y="2208"/>
              <a:ext cx="1200" cy="0"/>
            </a:xfrm>
            <a:prstGeom prst="line">
              <a:avLst/>
            </a:prstGeom>
            <a:noFill/>
            <a:ln w="19050">
              <a:solidFill>
                <a:schemeClr val="tx1"/>
              </a:solidFill>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75" name="Line 55">
              <a:extLst>
                <a:ext uri="{FF2B5EF4-FFF2-40B4-BE49-F238E27FC236}">
                  <a16:creationId xmlns:a16="http://schemas.microsoft.com/office/drawing/2014/main" id="{E832BA06-3B11-42C0-BD80-B553F346A9EC}"/>
                </a:ext>
              </a:extLst>
            </p:cNvPr>
            <p:cNvSpPr>
              <a:spLocks noChangeShapeType="1"/>
            </p:cNvSpPr>
            <p:nvPr/>
          </p:nvSpPr>
          <p:spPr bwMode="auto">
            <a:xfrm>
              <a:off x="1824" y="2736"/>
              <a:ext cx="1200" cy="0"/>
            </a:xfrm>
            <a:prstGeom prst="line">
              <a:avLst/>
            </a:prstGeom>
            <a:noFill/>
            <a:ln w="19050">
              <a:solidFill>
                <a:schemeClr val="tx1"/>
              </a:solidFill>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76" name="Line 56">
              <a:extLst>
                <a:ext uri="{FF2B5EF4-FFF2-40B4-BE49-F238E27FC236}">
                  <a16:creationId xmlns:a16="http://schemas.microsoft.com/office/drawing/2014/main" id="{1D616CC2-556B-4DB5-B9E1-68D731B2840E}"/>
                </a:ext>
              </a:extLst>
            </p:cNvPr>
            <p:cNvSpPr>
              <a:spLocks noChangeShapeType="1"/>
            </p:cNvSpPr>
            <p:nvPr/>
          </p:nvSpPr>
          <p:spPr bwMode="auto">
            <a:xfrm>
              <a:off x="1824" y="3312"/>
              <a:ext cx="1200" cy="0"/>
            </a:xfrm>
            <a:prstGeom prst="line">
              <a:avLst/>
            </a:prstGeom>
            <a:noFill/>
            <a:ln w="19050">
              <a:solidFill>
                <a:schemeClr val="tx1"/>
              </a:solidFill>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sp>
        <p:nvSpPr>
          <p:cNvPr id="77" name="Text Box 57">
            <a:extLst>
              <a:ext uri="{FF2B5EF4-FFF2-40B4-BE49-F238E27FC236}">
                <a16:creationId xmlns:a16="http://schemas.microsoft.com/office/drawing/2014/main" id="{281D0FA7-5073-4E50-A0F6-9D11FE4A7734}"/>
              </a:ext>
            </a:extLst>
          </p:cNvPr>
          <p:cNvSpPr txBox="1">
            <a:spLocks noChangeArrowheads="1"/>
          </p:cNvSpPr>
          <p:nvPr/>
        </p:nvSpPr>
        <p:spPr bwMode="auto">
          <a:xfrm>
            <a:off x="6515037" y="1958341"/>
            <a:ext cx="1236236" cy="338554"/>
          </a:xfrm>
          <a:prstGeom prst="rect">
            <a:avLst/>
          </a:prstGeom>
          <a:noFill/>
          <a:ln w="9525">
            <a:noFill/>
            <a:miter lim="800000"/>
          </a:ln>
        </p:spPr>
        <p:txBody>
          <a:bodyPr wrap="none">
            <a:spAutoFit/>
          </a:bodyPr>
          <a:lstStyle/>
          <a:p>
            <a:pPr>
              <a:defRPr/>
            </a:pPr>
            <a:r>
              <a:rPr lang="zh-CN" altLang="en-US" sz="1600" dirty="0">
                <a:latin typeface="微软雅黑" panose="020B0503020204020204" pitchFamily="34" charset="-122"/>
                <a:ea typeface="微软雅黑" panose="020B0503020204020204" pitchFamily="34" charset="-122"/>
              </a:rPr>
              <a:t>链路</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输入</a:t>
            </a:r>
            <a:endParaRPr lang="en-US" altLang="zh-CN" sz="1600" dirty="0">
              <a:latin typeface="微软雅黑" panose="020B0503020204020204" pitchFamily="34" charset="-122"/>
              <a:ea typeface="微软雅黑" panose="020B0503020204020204" pitchFamily="34" charset="-122"/>
            </a:endParaRPr>
          </a:p>
        </p:txBody>
      </p:sp>
      <p:sp>
        <p:nvSpPr>
          <p:cNvPr id="78" name="Text Box 59">
            <a:extLst>
              <a:ext uri="{FF2B5EF4-FFF2-40B4-BE49-F238E27FC236}">
                <a16:creationId xmlns:a16="http://schemas.microsoft.com/office/drawing/2014/main" id="{9E274D8A-A12C-4A81-A388-C5039DFB8E12}"/>
              </a:ext>
            </a:extLst>
          </p:cNvPr>
          <p:cNvSpPr txBox="1">
            <a:spLocks noChangeArrowheads="1"/>
          </p:cNvSpPr>
          <p:nvPr/>
        </p:nvSpPr>
        <p:spPr bwMode="auto">
          <a:xfrm>
            <a:off x="6515037" y="2872741"/>
            <a:ext cx="1236236" cy="338554"/>
          </a:xfrm>
          <a:prstGeom prst="rect">
            <a:avLst/>
          </a:prstGeom>
          <a:noFill/>
          <a:ln w="9525">
            <a:noFill/>
            <a:miter lim="800000"/>
          </a:ln>
        </p:spPr>
        <p:txBody>
          <a:bodyPr wrap="none">
            <a:spAutoFit/>
          </a:bodyPr>
          <a:lstStyle/>
          <a:p>
            <a:pPr>
              <a:defRPr/>
            </a:pPr>
            <a:r>
              <a:rPr lang="zh-CN" altLang="en-US" sz="1600" dirty="0">
                <a:latin typeface="微软雅黑" panose="020B0503020204020204" pitchFamily="34" charset="-122"/>
                <a:ea typeface="微软雅黑" panose="020B0503020204020204" pitchFamily="34" charset="-122"/>
              </a:rPr>
              <a:t>链路</a:t>
            </a: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输入</a:t>
            </a:r>
            <a:endParaRPr lang="en-US" altLang="zh-CN" sz="1600" dirty="0">
              <a:latin typeface="微软雅黑" panose="020B0503020204020204" pitchFamily="34" charset="-122"/>
              <a:ea typeface="微软雅黑" panose="020B0503020204020204" pitchFamily="34" charset="-122"/>
            </a:endParaRPr>
          </a:p>
        </p:txBody>
      </p:sp>
      <p:sp>
        <p:nvSpPr>
          <p:cNvPr id="79" name="Text Box 61">
            <a:extLst>
              <a:ext uri="{FF2B5EF4-FFF2-40B4-BE49-F238E27FC236}">
                <a16:creationId xmlns:a16="http://schemas.microsoft.com/office/drawing/2014/main" id="{7D98A572-B6ED-4990-A5F7-78D6DB1113C7}"/>
              </a:ext>
            </a:extLst>
          </p:cNvPr>
          <p:cNvSpPr txBox="1">
            <a:spLocks noChangeArrowheads="1"/>
          </p:cNvSpPr>
          <p:nvPr/>
        </p:nvSpPr>
        <p:spPr bwMode="auto">
          <a:xfrm>
            <a:off x="6515037" y="3710941"/>
            <a:ext cx="1236236" cy="338554"/>
          </a:xfrm>
          <a:prstGeom prst="rect">
            <a:avLst/>
          </a:prstGeom>
          <a:noFill/>
          <a:ln w="9525">
            <a:noFill/>
            <a:miter lim="800000"/>
          </a:ln>
        </p:spPr>
        <p:txBody>
          <a:bodyPr wrap="none">
            <a:spAutoFit/>
          </a:bodyPr>
          <a:lstStyle/>
          <a:p>
            <a:pPr>
              <a:defRPr/>
            </a:pPr>
            <a:r>
              <a:rPr lang="zh-CN" altLang="en-US" sz="1600" dirty="0">
                <a:latin typeface="微软雅黑" panose="020B0503020204020204" pitchFamily="34" charset="-122"/>
                <a:ea typeface="微软雅黑" panose="020B0503020204020204" pitchFamily="34" charset="-122"/>
              </a:rPr>
              <a:t>链路</a:t>
            </a:r>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输入</a:t>
            </a:r>
            <a:endParaRPr lang="en-US" altLang="zh-CN" sz="1600" dirty="0">
              <a:latin typeface="微软雅黑" panose="020B0503020204020204" pitchFamily="34" charset="-122"/>
              <a:ea typeface="微软雅黑" panose="020B0503020204020204" pitchFamily="34" charset="-122"/>
            </a:endParaRPr>
          </a:p>
        </p:txBody>
      </p:sp>
      <p:sp>
        <p:nvSpPr>
          <p:cNvPr id="80" name="Text Box 63">
            <a:extLst>
              <a:ext uri="{FF2B5EF4-FFF2-40B4-BE49-F238E27FC236}">
                <a16:creationId xmlns:a16="http://schemas.microsoft.com/office/drawing/2014/main" id="{B0D53BD2-767C-4910-84BE-03B6D9B7C5DE}"/>
              </a:ext>
            </a:extLst>
          </p:cNvPr>
          <p:cNvSpPr txBox="1">
            <a:spLocks noChangeArrowheads="1"/>
          </p:cNvSpPr>
          <p:nvPr/>
        </p:nvSpPr>
        <p:spPr bwMode="auto">
          <a:xfrm>
            <a:off x="6515037" y="4625341"/>
            <a:ext cx="1236236" cy="338554"/>
          </a:xfrm>
          <a:prstGeom prst="rect">
            <a:avLst/>
          </a:prstGeom>
          <a:noFill/>
          <a:ln w="9525">
            <a:noFill/>
            <a:miter lim="800000"/>
          </a:ln>
        </p:spPr>
        <p:txBody>
          <a:bodyPr wrap="none">
            <a:spAutoFit/>
          </a:bodyPr>
          <a:lstStyle/>
          <a:p>
            <a:pPr>
              <a:defRPr/>
            </a:pPr>
            <a:r>
              <a:rPr lang="zh-CN" altLang="en-US" sz="1600" dirty="0">
                <a:latin typeface="微软雅黑" panose="020B0503020204020204" pitchFamily="34" charset="-122"/>
                <a:ea typeface="微软雅黑" panose="020B0503020204020204" pitchFamily="34" charset="-122"/>
              </a:rPr>
              <a:t>链路</a:t>
            </a:r>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输入</a:t>
            </a:r>
            <a:endParaRPr lang="en-US" altLang="zh-CN" sz="1600" dirty="0">
              <a:latin typeface="微软雅黑" panose="020B0503020204020204" pitchFamily="34" charset="-122"/>
              <a:ea typeface="微软雅黑" panose="020B0503020204020204" pitchFamily="34" charset="-122"/>
            </a:endParaRPr>
          </a:p>
        </p:txBody>
      </p:sp>
      <p:grpSp>
        <p:nvGrpSpPr>
          <p:cNvPr id="81" name="Group 65">
            <a:extLst>
              <a:ext uri="{FF2B5EF4-FFF2-40B4-BE49-F238E27FC236}">
                <a16:creationId xmlns:a16="http://schemas.microsoft.com/office/drawing/2014/main" id="{8EC89164-17AA-4456-BF0F-D58BC8E3CA44}"/>
              </a:ext>
            </a:extLst>
          </p:cNvPr>
          <p:cNvGrpSpPr/>
          <p:nvPr/>
        </p:nvGrpSpPr>
        <p:grpSpPr bwMode="auto">
          <a:xfrm>
            <a:off x="9791637" y="2034540"/>
            <a:ext cx="914400" cy="533400"/>
            <a:chOff x="3696" y="1056"/>
            <a:chExt cx="576" cy="336"/>
          </a:xfrm>
          <a:solidFill>
            <a:schemeClr val="accent2">
              <a:lumMod val="60000"/>
              <a:lumOff val="40000"/>
            </a:schemeClr>
          </a:solidFill>
        </p:grpSpPr>
        <p:sp>
          <p:nvSpPr>
            <p:cNvPr id="82" name="Freeform 66">
              <a:extLst>
                <a:ext uri="{FF2B5EF4-FFF2-40B4-BE49-F238E27FC236}">
                  <a16:creationId xmlns:a16="http://schemas.microsoft.com/office/drawing/2014/main" id="{3FB2843E-534F-4516-BFA7-B5DCAF424C16}"/>
                </a:ext>
              </a:extLst>
            </p:cNvPr>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83" name="Line 67">
              <a:extLst>
                <a:ext uri="{FF2B5EF4-FFF2-40B4-BE49-F238E27FC236}">
                  <a16:creationId xmlns:a16="http://schemas.microsoft.com/office/drawing/2014/main" id="{B5B0EA04-A44F-4506-B423-75B00E2FC042}"/>
                </a:ext>
              </a:extLst>
            </p:cNvPr>
            <p:cNvSpPr>
              <a:spLocks noChangeShapeType="1"/>
            </p:cNvSpPr>
            <p:nvPr/>
          </p:nvSpPr>
          <p:spPr bwMode="auto">
            <a:xfrm>
              <a:off x="4080" y="1152"/>
              <a:ext cx="0" cy="144"/>
            </a:xfrm>
            <a:prstGeom prst="line">
              <a:avLst/>
            </a:prstGeom>
            <a:grpFill/>
            <a:ln w="3810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grpSp>
        <p:nvGrpSpPr>
          <p:cNvPr id="84" name="Group 68">
            <a:extLst>
              <a:ext uri="{FF2B5EF4-FFF2-40B4-BE49-F238E27FC236}">
                <a16:creationId xmlns:a16="http://schemas.microsoft.com/office/drawing/2014/main" id="{0EADD1DF-6B77-43D1-9ABF-F73C5883660E}"/>
              </a:ext>
            </a:extLst>
          </p:cNvPr>
          <p:cNvGrpSpPr/>
          <p:nvPr/>
        </p:nvGrpSpPr>
        <p:grpSpPr bwMode="auto">
          <a:xfrm>
            <a:off x="9791637" y="2872740"/>
            <a:ext cx="914400" cy="533400"/>
            <a:chOff x="3696" y="1056"/>
            <a:chExt cx="576" cy="336"/>
          </a:xfrm>
          <a:solidFill>
            <a:schemeClr val="accent2">
              <a:lumMod val="60000"/>
              <a:lumOff val="40000"/>
            </a:schemeClr>
          </a:solidFill>
        </p:grpSpPr>
        <p:sp>
          <p:nvSpPr>
            <p:cNvPr id="85" name="Freeform 69">
              <a:extLst>
                <a:ext uri="{FF2B5EF4-FFF2-40B4-BE49-F238E27FC236}">
                  <a16:creationId xmlns:a16="http://schemas.microsoft.com/office/drawing/2014/main" id="{86265DC6-C2D8-48E2-8797-E0CA2A4765CB}"/>
                </a:ext>
              </a:extLst>
            </p:cNvPr>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86" name="Line 70">
              <a:extLst>
                <a:ext uri="{FF2B5EF4-FFF2-40B4-BE49-F238E27FC236}">
                  <a16:creationId xmlns:a16="http://schemas.microsoft.com/office/drawing/2014/main" id="{2E9868AB-3410-435F-8FB5-9F61B80FF225}"/>
                </a:ext>
              </a:extLst>
            </p:cNvPr>
            <p:cNvSpPr>
              <a:spLocks noChangeShapeType="1"/>
            </p:cNvSpPr>
            <p:nvPr/>
          </p:nvSpPr>
          <p:spPr bwMode="auto">
            <a:xfrm>
              <a:off x="4080" y="1152"/>
              <a:ext cx="0" cy="144"/>
            </a:xfrm>
            <a:prstGeom prst="line">
              <a:avLst/>
            </a:prstGeom>
            <a:grpFill/>
            <a:ln w="3810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grpSp>
        <p:nvGrpSpPr>
          <p:cNvPr id="87" name="Group 71">
            <a:extLst>
              <a:ext uri="{FF2B5EF4-FFF2-40B4-BE49-F238E27FC236}">
                <a16:creationId xmlns:a16="http://schemas.microsoft.com/office/drawing/2014/main" id="{C981FF22-E124-4EFC-BFF0-0912AFC1E8FE}"/>
              </a:ext>
            </a:extLst>
          </p:cNvPr>
          <p:cNvGrpSpPr/>
          <p:nvPr/>
        </p:nvGrpSpPr>
        <p:grpSpPr bwMode="auto">
          <a:xfrm>
            <a:off x="9791637" y="3710940"/>
            <a:ext cx="914400" cy="533400"/>
            <a:chOff x="3696" y="1056"/>
            <a:chExt cx="576" cy="336"/>
          </a:xfrm>
          <a:solidFill>
            <a:schemeClr val="accent2">
              <a:lumMod val="60000"/>
              <a:lumOff val="40000"/>
            </a:schemeClr>
          </a:solidFill>
        </p:grpSpPr>
        <p:sp>
          <p:nvSpPr>
            <p:cNvPr id="88" name="Freeform 72">
              <a:extLst>
                <a:ext uri="{FF2B5EF4-FFF2-40B4-BE49-F238E27FC236}">
                  <a16:creationId xmlns:a16="http://schemas.microsoft.com/office/drawing/2014/main" id="{D5DC8C48-E607-4117-9027-DEC6765F5064}"/>
                </a:ext>
              </a:extLst>
            </p:cNvPr>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89" name="Line 73">
              <a:extLst>
                <a:ext uri="{FF2B5EF4-FFF2-40B4-BE49-F238E27FC236}">
                  <a16:creationId xmlns:a16="http://schemas.microsoft.com/office/drawing/2014/main" id="{197C3CBF-55D9-4691-A4BD-85FD33331E30}"/>
                </a:ext>
              </a:extLst>
            </p:cNvPr>
            <p:cNvSpPr>
              <a:spLocks noChangeShapeType="1"/>
            </p:cNvSpPr>
            <p:nvPr/>
          </p:nvSpPr>
          <p:spPr bwMode="auto">
            <a:xfrm>
              <a:off x="4080" y="1152"/>
              <a:ext cx="0" cy="144"/>
            </a:xfrm>
            <a:prstGeom prst="line">
              <a:avLst/>
            </a:prstGeom>
            <a:grpFill/>
            <a:ln w="3810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grpSp>
        <p:nvGrpSpPr>
          <p:cNvPr id="90" name="Group 74">
            <a:extLst>
              <a:ext uri="{FF2B5EF4-FFF2-40B4-BE49-F238E27FC236}">
                <a16:creationId xmlns:a16="http://schemas.microsoft.com/office/drawing/2014/main" id="{4FDD93AE-8535-480E-80B0-3A916B475B91}"/>
              </a:ext>
            </a:extLst>
          </p:cNvPr>
          <p:cNvGrpSpPr/>
          <p:nvPr/>
        </p:nvGrpSpPr>
        <p:grpSpPr bwMode="auto">
          <a:xfrm>
            <a:off x="9791637" y="4625340"/>
            <a:ext cx="914400" cy="533400"/>
            <a:chOff x="3696" y="1056"/>
            <a:chExt cx="576" cy="336"/>
          </a:xfrm>
          <a:solidFill>
            <a:schemeClr val="accent2">
              <a:lumMod val="60000"/>
              <a:lumOff val="40000"/>
            </a:schemeClr>
          </a:solidFill>
        </p:grpSpPr>
        <p:sp>
          <p:nvSpPr>
            <p:cNvPr id="91" name="Freeform 75">
              <a:extLst>
                <a:ext uri="{FF2B5EF4-FFF2-40B4-BE49-F238E27FC236}">
                  <a16:creationId xmlns:a16="http://schemas.microsoft.com/office/drawing/2014/main" id="{F47C4E2C-D774-4FF1-8538-2FA329E5DFEF}"/>
                </a:ext>
              </a:extLst>
            </p:cNvPr>
            <p:cNvSpPr/>
            <p:nvPr/>
          </p:nvSpPr>
          <p:spPr bwMode="auto">
            <a:xfrm>
              <a:off x="3696" y="1056"/>
              <a:ext cx="576" cy="336"/>
            </a:xfrm>
            <a:custGeom>
              <a:avLst/>
              <a:gdLst>
                <a:gd name="T0" fmla="*/ 0 w 576"/>
                <a:gd name="T1" fmla="*/ 0 h 336"/>
                <a:gd name="T2" fmla="*/ 576 w 576"/>
                <a:gd name="T3" fmla="*/ 0 h 336"/>
                <a:gd name="T4" fmla="*/ 576 w 576"/>
                <a:gd name="T5" fmla="*/ 336 h 336"/>
                <a:gd name="T6" fmla="*/ 0 w 576"/>
                <a:gd name="T7" fmla="*/ 336 h 336"/>
                <a:gd name="T8" fmla="*/ 0 60000 65536"/>
                <a:gd name="T9" fmla="*/ 0 60000 65536"/>
                <a:gd name="T10" fmla="*/ 0 60000 65536"/>
                <a:gd name="T11" fmla="*/ 0 60000 65536"/>
                <a:gd name="T12" fmla="*/ 0 w 576"/>
                <a:gd name="T13" fmla="*/ 0 h 336"/>
                <a:gd name="T14" fmla="*/ 576 w 576"/>
                <a:gd name="T15" fmla="*/ 336 h 336"/>
              </a:gdLst>
              <a:ahLst/>
              <a:cxnLst>
                <a:cxn ang="T8">
                  <a:pos x="T0" y="T1"/>
                </a:cxn>
                <a:cxn ang="T9">
                  <a:pos x="T2" y="T3"/>
                </a:cxn>
                <a:cxn ang="T10">
                  <a:pos x="T4" y="T5"/>
                </a:cxn>
                <a:cxn ang="T11">
                  <a:pos x="T6" y="T7"/>
                </a:cxn>
              </a:cxnLst>
              <a:rect l="T12" t="T13" r="T14" b="T15"/>
              <a:pathLst>
                <a:path w="576" h="336">
                  <a:moveTo>
                    <a:pt x="0" y="0"/>
                  </a:moveTo>
                  <a:lnTo>
                    <a:pt x="576" y="0"/>
                  </a:lnTo>
                  <a:lnTo>
                    <a:pt x="576" y="336"/>
                  </a:lnTo>
                  <a:lnTo>
                    <a:pt x="0" y="336"/>
                  </a:lnTo>
                </a:path>
              </a:pathLst>
            </a:custGeom>
            <a:grpFill/>
            <a:ln w="3810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92" name="Line 76">
              <a:extLst>
                <a:ext uri="{FF2B5EF4-FFF2-40B4-BE49-F238E27FC236}">
                  <a16:creationId xmlns:a16="http://schemas.microsoft.com/office/drawing/2014/main" id="{CDB4AF52-07CC-4C67-99AC-94F2228120C8}"/>
                </a:ext>
              </a:extLst>
            </p:cNvPr>
            <p:cNvSpPr>
              <a:spLocks noChangeShapeType="1"/>
            </p:cNvSpPr>
            <p:nvPr/>
          </p:nvSpPr>
          <p:spPr bwMode="auto">
            <a:xfrm>
              <a:off x="4080" y="1152"/>
              <a:ext cx="0" cy="144"/>
            </a:xfrm>
            <a:prstGeom prst="line">
              <a:avLst/>
            </a:prstGeom>
            <a:grpFill/>
            <a:ln w="3810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grpSp>
        <p:nvGrpSpPr>
          <p:cNvPr id="93" name="Group 77">
            <a:extLst>
              <a:ext uri="{FF2B5EF4-FFF2-40B4-BE49-F238E27FC236}">
                <a16:creationId xmlns:a16="http://schemas.microsoft.com/office/drawing/2014/main" id="{5F1660D3-4C73-4CC6-8810-774742C67209}"/>
              </a:ext>
            </a:extLst>
          </p:cNvPr>
          <p:cNvGrpSpPr/>
          <p:nvPr/>
        </p:nvGrpSpPr>
        <p:grpSpPr bwMode="auto">
          <a:xfrm>
            <a:off x="8724837" y="2263140"/>
            <a:ext cx="1066800" cy="2667000"/>
            <a:chOff x="2736" y="1584"/>
            <a:chExt cx="1008" cy="1680"/>
          </a:xfrm>
        </p:grpSpPr>
        <p:grpSp>
          <p:nvGrpSpPr>
            <p:cNvPr id="94" name="Group 78">
              <a:extLst>
                <a:ext uri="{FF2B5EF4-FFF2-40B4-BE49-F238E27FC236}">
                  <a16:creationId xmlns:a16="http://schemas.microsoft.com/office/drawing/2014/main" id="{6EDBD449-059D-4C27-82B2-0BE8DF17161D}"/>
                </a:ext>
              </a:extLst>
            </p:cNvPr>
            <p:cNvGrpSpPr/>
            <p:nvPr/>
          </p:nvGrpSpPr>
          <p:grpSpPr bwMode="auto">
            <a:xfrm>
              <a:off x="2736" y="1584"/>
              <a:ext cx="1008" cy="1680"/>
              <a:chOff x="2736" y="1584"/>
              <a:chExt cx="1008" cy="1680"/>
            </a:xfrm>
          </p:grpSpPr>
          <p:sp>
            <p:nvSpPr>
              <p:cNvPr id="110" name="Line 79">
                <a:extLst>
                  <a:ext uri="{FF2B5EF4-FFF2-40B4-BE49-F238E27FC236}">
                    <a16:creationId xmlns:a16="http://schemas.microsoft.com/office/drawing/2014/main" id="{7EDA6D83-E450-4E46-A92A-CAAC20CCECB9}"/>
                  </a:ext>
                </a:extLst>
              </p:cNvPr>
              <p:cNvSpPr>
                <a:spLocks noChangeShapeType="1"/>
              </p:cNvSpPr>
              <p:nvPr/>
            </p:nvSpPr>
            <p:spPr bwMode="auto">
              <a:xfrm>
                <a:off x="2736" y="1584"/>
                <a:ext cx="1008" cy="0"/>
              </a:xfrm>
              <a:prstGeom prst="line">
                <a:avLst/>
              </a:prstGeom>
              <a:noFill/>
              <a:ln w="9525">
                <a:solidFill>
                  <a:schemeClr val="tx1"/>
                </a:solidFill>
                <a:prstDash val="dash"/>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11" name="Line 80">
                <a:extLst>
                  <a:ext uri="{FF2B5EF4-FFF2-40B4-BE49-F238E27FC236}">
                    <a16:creationId xmlns:a16="http://schemas.microsoft.com/office/drawing/2014/main" id="{7DB99C38-65A7-4A62-A39B-00C7D513777B}"/>
                  </a:ext>
                </a:extLst>
              </p:cNvPr>
              <p:cNvSpPr>
                <a:spLocks noChangeShapeType="1"/>
              </p:cNvSpPr>
              <p:nvPr/>
            </p:nvSpPr>
            <p:spPr bwMode="auto">
              <a:xfrm flipV="1">
                <a:off x="2736" y="1584"/>
                <a:ext cx="1008" cy="576"/>
              </a:xfrm>
              <a:prstGeom prst="line">
                <a:avLst/>
              </a:prstGeom>
              <a:noFill/>
              <a:ln w="9525">
                <a:solidFill>
                  <a:schemeClr val="tx1"/>
                </a:solidFill>
                <a:prstDash val="dash"/>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12" name="Line 81">
                <a:extLst>
                  <a:ext uri="{FF2B5EF4-FFF2-40B4-BE49-F238E27FC236}">
                    <a16:creationId xmlns:a16="http://schemas.microsoft.com/office/drawing/2014/main" id="{AD4D742D-E436-4237-AA1F-AE74D0E28EF8}"/>
                  </a:ext>
                </a:extLst>
              </p:cNvPr>
              <p:cNvSpPr>
                <a:spLocks noChangeShapeType="1"/>
              </p:cNvSpPr>
              <p:nvPr/>
            </p:nvSpPr>
            <p:spPr bwMode="auto">
              <a:xfrm flipV="1">
                <a:off x="2736" y="1632"/>
                <a:ext cx="1008" cy="1056"/>
              </a:xfrm>
              <a:prstGeom prst="line">
                <a:avLst/>
              </a:prstGeom>
              <a:noFill/>
              <a:ln w="9525">
                <a:solidFill>
                  <a:schemeClr val="tx1"/>
                </a:solidFill>
                <a:prstDash val="dash"/>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13" name="Line 82">
                <a:extLst>
                  <a:ext uri="{FF2B5EF4-FFF2-40B4-BE49-F238E27FC236}">
                    <a16:creationId xmlns:a16="http://schemas.microsoft.com/office/drawing/2014/main" id="{55EE91E3-B070-49C2-8749-7FB50971A36E}"/>
                  </a:ext>
                </a:extLst>
              </p:cNvPr>
              <p:cNvSpPr>
                <a:spLocks noChangeShapeType="1"/>
              </p:cNvSpPr>
              <p:nvPr/>
            </p:nvSpPr>
            <p:spPr bwMode="auto">
              <a:xfrm flipV="1">
                <a:off x="2736" y="1680"/>
                <a:ext cx="1008" cy="1584"/>
              </a:xfrm>
              <a:prstGeom prst="line">
                <a:avLst/>
              </a:prstGeom>
              <a:noFill/>
              <a:ln w="9525">
                <a:solidFill>
                  <a:schemeClr val="tx1"/>
                </a:solidFill>
                <a:prstDash val="dash"/>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grpSp>
          <p:nvGrpSpPr>
            <p:cNvPr id="95" name="Group 83">
              <a:extLst>
                <a:ext uri="{FF2B5EF4-FFF2-40B4-BE49-F238E27FC236}">
                  <a16:creationId xmlns:a16="http://schemas.microsoft.com/office/drawing/2014/main" id="{7D583D28-780A-438A-B8FC-F63959F5ACDB}"/>
                </a:ext>
              </a:extLst>
            </p:cNvPr>
            <p:cNvGrpSpPr/>
            <p:nvPr/>
          </p:nvGrpSpPr>
          <p:grpSpPr bwMode="auto">
            <a:xfrm flipV="1">
              <a:off x="2736" y="1584"/>
              <a:ext cx="1008" cy="1680"/>
              <a:chOff x="2736" y="1584"/>
              <a:chExt cx="1008" cy="1680"/>
            </a:xfrm>
          </p:grpSpPr>
          <p:sp>
            <p:nvSpPr>
              <p:cNvPr id="106" name="Line 84">
                <a:extLst>
                  <a:ext uri="{FF2B5EF4-FFF2-40B4-BE49-F238E27FC236}">
                    <a16:creationId xmlns:a16="http://schemas.microsoft.com/office/drawing/2014/main" id="{CBECB747-23B8-4E27-8829-4111D085CAC8}"/>
                  </a:ext>
                </a:extLst>
              </p:cNvPr>
              <p:cNvSpPr>
                <a:spLocks noChangeShapeType="1"/>
              </p:cNvSpPr>
              <p:nvPr/>
            </p:nvSpPr>
            <p:spPr bwMode="auto">
              <a:xfrm>
                <a:off x="2736" y="1584"/>
                <a:ext cx="1008" cy="0"/>
              </a:xfrm>
              <a:prstGeom prst="line">
                <a:avLst/>
              </a:prstGeom>
              <a:noFill/>
              <a:ln w="9525">
                <a:solidFill>
                  <a:schemeClr val="tx1"/>
                </a:solidFill>
                <a:prstDash val="dash"/>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07" name="Line 85">
                <a:extLst>
                  <a:ext uri="{FF2B5EF4-FFF2-40B4-BE49-F238E27FC236}">
                    <a16:creationId xmlns:a16="http://schemas.microsoft.com/office/drawing/2014/main" id="{868C930D-4AF9-4970-B978-6D2BDA6765B8}"/>
                  </a:ext>
                </a:extLst>
              </p:cNvPr>
              <p:cNvSpPr>
                <a:spLocks noChangeShapeType="1"/>
              </p:cNvSpPr>
              <p:nvPr/>
            </p:nvSpPr>
            <p:spPr bwMode="auto">
              <a:xfrm flipV="1">
                <a:off x="2736" y="1584"/>
                <a:ext cx="1008" cy="576"/>
              </a:xfrm>
              <a:prstGeom prst="line">
                <a:avLst/>
              </a:prstGeom>
              <a:noFill/>
              <a:ln w="9525">
                <a:solidFill>
                  <a:schemeClr val="tx1"/>
                </a:solidFill>
                <a:prstDash val="dash"/>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08" name="Line 86">
                <a:extLst>
                  <a:ext uri="{FF2B5EF4-FFF2-40B4-BE49-F238E27FC236}">
                    <a16:creationId xmlns:a16="http://schemas.microsoft.com/office/drawing/2014/main" id="{CD859B77-DE15-489F-A492-0876AA676C26}"/>
                  </a:ext>
                </a:extLst>
              </p:cNvPr>
              <p:cNvSpPr>
                <a:spLocks noChangeShapeType="1"/>
              </p:cNvSpPr>
              <p:nvPr/>
            </p:nvSpPr>
            <p:spPr bwMode="auto">
              <a:xfrm flipV="1">
                <a:off x="2736" y="1632"/>
                <a:ext cx="1008" cy="1056"/>
              </a:xfrm>
              <a:prstGeom prst="line">
                <a:avLst/>
              </a:prstGeom>
              <a:noFill/>
              <a:ln w="9525">
                <a:solidFill>
                  <a:schemeClr val="tx1"/>
                </a:solidFill>
                <a:prstDash val="dash"/>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09" name="Line 87">
                <a:extLst>
                  <a:ext uri="{FF2B5EF4-FFF2-40B4-BE49-F238E27FC236}">
                    <a16:creationId xmlns:a16="http://schemas.microsoft.com/office/drawing/2014/main" id="{ABE45609-BB5D-46F7-BC78-78818BE22E80}"/>
                  </a:ext>
                </a:extLst>
              </p:cNvPr>
              <p:cNvSpPr>
                <a:spLocks noChangeShapeType="1"/>
              </p:cNvSpPr>
              <p:nvPr/>
            </p:nvSpPr>
            <p:spPr bwMode="auto">
              <a:xfrm flipV="1">
                <a:off x="2736" y="1680"/>
                <a:ext cx="1008" cy="1584"/>
              </a:xfrm>
              <a:prstGeom prst="line">
                <a:avLst/>
              </a:prstGeom>
              <a:noFill/>
              <a:ln w="9525">
                <a:solidFill>
                  <a:schemeClr val="tx1"/>
                </a:solidFill>
                <a:prstDash val="dash"/>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grpSp>
          <p:nvGrpSpPr>
            <p:cNvPr id="96" name="Group 88">
              <a:extLst>
                <a:ext uri="{FF2B5EF4-FFF2-40B4-BE49-F238E27FC236}">
                  <a16:creationId xmlns:a16="http://schemas.microsoft.com/office/drawing/2014/main" id="{E4676DEC-9873-4E25-8A2E-DC828D6F46A9}"/>
                </a:ext>
              </a:extLst>
            </p:cNvPr>
            <p:cNvGrpSpPr/>
            <p:nvPr/>
          </p:nvGrpSpPr>
          <p:grpSpPr bwMode="auto">
            <a:xfrm>
              <a:off x="2736" y="1584"/>
              <a:ext cx="1008" cy="1680"/>
              <a:chOff x="2736" y="1584"/>
              <a:chExt cx="1008" cy="1680"/>
            </a:xfrm>
          </p:grpSpPr>
          <p:sp>
            <p:nvSpPr>
              <p:cNvPr id="102" name="Line 89">
                <a:extLst>
                  <a:ext uri="{FF2B5EF4-FFF2-40B4-BE49-F238E27FC236}">
                    <a16:creationId xmlns:a16="http://schemas.microsoft.com/office/drawing/2014/main" id="{135A3161-376E-473B-9A85-B53096A3075B}"/>
                  </a:ext>
                </a:extLst>
              </p:cNvPr>
              <p:cNvSpPr>
                <a:spLocks noChangeShapeType="1"/>
              </p:cNvSpPr>
              <p:nvPr/>
            </p:nvSpPr>
            <p:spPr bwMode="auto">
              <a:xfrm>
                <a:off x="2736" y="1584"/>
                <a:ext cx="1008" cy="480"/>
              </a:xfrm>
              <a:prstGeom prst="line">
                <a:avLst/>
              </a:prstGeom>
              <a:noFill/>
              <a:ln w="9525">
                <a:solidFill>
                  <a:schemeClr val="tx1"/>
                </a:solidFill>
                <a:prstDash val="sysDot"/>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03" name="Line 90">
                <a:extLst>
                  <a:ext uri="{FF2B5EF4-FFF2-40B4-BE49-F238E27FC236}">
                    <a16:creationId xmlns:a16="http://schemas.microsoft.com/office/drawing/2014/main" id="{DD7A984E-A494-4BA4-A1AA-4A9A7B42E808}"/>
                  </a:ext>
                </a:extLst>
              </p:cNvPr>
              <p:cNvSpPr>
                <a:spLocks noChangeShapeType="1"/>
              </p:cNvSpPr>
              <p:nvPr/>
            </p:nvSpPr>
            <p:spPr bwMode="auto">
              <a:xfrm flipV="1">
                <a:off x="2736" y="2112"/>
                <a:ext cx="1008" cy="48"/>
              </a:xfrm>
              <a:prstGeom prst="line">
                <a:avLst/>
              </a:prstGeom>
              <a:noFill/>
              <a:ln w="9525">
                <a:solidFill>
                  <a:schemeClr val="tx1"/>
                </a:solidFill>
                <a:prstDash val="sysDot"/>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04" name="Line 91">
                <a:extLst>
                  <a:ext uri="{FF2B5EF4-FFF2-40B4-BE49-F238E27FC236}">
                    <a16:creationId xmlns:a16="http://schemas.microsoft.com/office/drawing/2014/main" id="{EB8437F0-2592-40DD-B254-EEA73A7F030E}"/>
                  </a:ext>
                </a:extLst>
              </p:cNvPr>
              <p:cNvSpPr>
                <a:spLocks noChangeShapeType="1"/>
              </p:cNvSpPr>
              <p:nvPr/>
            </p:nvSpPr>
            <p:spPr bwMode="auto">
              <a:xfrm flipV="1">
                <a:off x="2736" y="2160"/>
                <a:ext cx="1008" cy="528"/>
              </a:xfrm>
              <a:prstGeom prst="line">
                <a:avLst/>
              </a:prstGeom>
              <a:noFill/>
              <a:ln w="9525">
                <a:solidFill>
                  <a:schemeClr val="tx1"/>
                </a:solidFill>
                <a:prstDash val="sysDot"/>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05" name="Line 92">
                <a:extLst>
                  <a:ext uri="{FF2B5EF4-FFF2-40B4-BE49-F238E27FC236}">
                    <a16:creationId xmlns:a16="http://schemas.microsoft.com/office/drawing/2014/main" id="{FA6B9318-A05F-427F-9110-125A175CD62B}"/>
                  </a:ext>
                </a:extLst>
              </p:cNvPr>
              <p:cNvSpPr>
                <a:spLocks noChangeShapeType="1"/>
              </p:cNvSpPr>
              <p:nvPr/>
            </p:nvSpPr>
            <p:spPr bwMode="auto">
              <a:xfrm flipV="1">
                <a:off x="2736" y="2256"/>
                <a:ext cx="1008" cy="1008"/>
              </a:xfrm>
              <a:prstGeom prst="line">
                <a:avLst/>
              </a:prstGeom>
              <a:noFill/>
              <a:ln w="9525">
                <a:solidFill>
                  <a:schemeClr val="tx1"/>
                </a:solidFill>
                <a:prstDash val="sysDot"/>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grpSp>
          <p:nvGrpSpPr>
            <p:cNvPr id="97" name="Group 93">
              <a:extLst>
                <a:ext uri="{FF2B5EF4-FFF2-40B4-BE49-F238E27FC236}">
                  <a16:creationId xmlns:a16="http://schemas.microsoft.com/office/drawing/2014/main" id="{84A5CD19-538E-45AB-B4D6-FA3609AFC585}"/>
                </a:ext>
              </a:extLst>
            </p:cNvPr>
            <p:cNvGrpSpPr/>
            <p:nvPr/>
          </p:nvGrpSpPr>
          <p:grpSpPr bwMode="auto">
            <a:xfrm flipV="1">
              <a:off x="2736" y="1584"/>
              <a:ext cx="1008" cy="1680"/>
              <a:chOff x="2736" y="1584"/>
              <a:chExt cx="1008" cy="1680"/>
            </a:xfrm>
          </p:grpSpPr>
          <p:sp>
            <p:nvSpPr>
              <p:cNvPr id="98" name="Line 94">
                <a:extLst>
                  <a:ext uri="{FF2B5EF4-FFF2-40B4-BE49-F238E27FC236}">
                    <a16:creationId xmlns:a16="http://schemas.microsoft.com/office/drawing/2014/main" id="{D162E010-A91D-4E30-8D1F-FDEBEFD2D843}"/>
                  </a:ext>
                </a:extLst>
              </p:cNvPr>
              <p:cNvSpPr>
                <a:spLocks noChangeShapeType="1"/>
              </p:cNvSpPr>
              <p:nvPr/>
            </p:nvSpPr>
            <p:spPr bwMode="auto">
              <a:xfrm>
                <a:off x="2736" y="1584"/>
                <a:ext cx="1008" cy="480"/>
              </a:xfrm>
              <a:prstGeom prst="line">
                <a:avLst/>
              </a:prstGeom>
              <a:noFill/>
              <a:ln w="9525">
                <a:solidFill>
                  <a:schemeClr val="tx1"/>
                </a:solidFill>
                <a:prstDash val="sysDot"/>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99" name="Line 95">
                <a:extLst>
                  <a:ext uri="{FF2B5EF4-FFF2-40B4-BE49-F238E27FC236}">
                    <a16:creationId xmlns:a16="http://schemas.microsoft.com/office/drawing/2014/main" id="{DEB70A1B-2CEB-4761-939C-BED8F75880DB}"/>
                  </a:ext>
                </a:extLst>
              </p:cNvPr>
              <p:cNvSpPr>
                <a:spLocks noChangeShapeType="1"/>
              </p:cNvSpPr>
              <p:nvPr/>
            </p:nvSpPr>
            <p:spPr bwMode="auto">
              <a:xfrm flipV="1">
                <a:off x="2736" y="2112"/>
                <a:ext cx="1008" cy="48"/>
              </a:xfrm>
              <a:prstGeom prst="line">
                <a:avLst/>
              </a:prstGeom>
              <a:noFill/>
              <a:ln w="9525">
                <a:solidFill>
                  <a:schemeClr val="tx1"/>
                </a:solidFill>
                <a:prstDash val="sysDot"/>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00" name="Line 96">
                <a:extLst>
                  <a:ext uri="{FF2B5EF4-FFF2-40B4-BE49-F238E27FC236}">
                    <a16:creationId xmlns:a16="http://schemas.microsoft.com/office/drawing/2014/main" id="{541A93E5-FCD2-41D2-951F-87F3341B7AD2}"/>
                  </a:ext>
                </a:extLst>
              </p:cNvPr>
              <p:cNvSpPr>
                <a:spLocks noChangeShapeType="1"/>
              </p:cNvSpPr>
              <p:nvPr/>
            </p:nvSpPr>
            <p:spPr bwMode="auto">
              <a:xfrm flipV="1">
                <a:off x="2736" y="2160"/>
                <a:ext cx="1008" cy="528"/>
              </a:xfrm>
              <a:prstGeom prst="line">
                <a:avLst/>
              </a:prstGeom>
              <a:noFill/>
              <a:ln w="9525">
                <a:solidFill>
                  <a:schemeClr val="tx1"/>
                </a:solidFill>
                <a:prstDash val="sysDot"/>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01" name="Line 97">
                <a:extLst>
                  <a:ext uri="{FF2B5EF4-FFF2-40B4-BE49-F238E27FC236}">
                    <a16:creationId xmlns:a16="http://schemas.microsoft.com/office/drawing/2014/main" id="{06B87DFE-818A-4607-ABC9-EC240BFB3874}"/>
                  </a:ext>
                </a:extLst>
              </p:cNvPr>
              <p:cNvSpPr>
                <a:spLocks noChangeShapeType="1"/>
              </p:cNvSpPr>
              <p:nvPr/>
            </p:nvSpPr>
            <p:spPr bwMode="auto">
              <a:xfrm flipV="1">
                <a:off x="2736" y="2256"/>
                <a:ext cx="1008" cy="1008"/>
              </a:xfrm>
              <a:prstGeom prst="line">
                <a:avLst/>
              </a:prstGeom>
              <a:noFill/>
              <a:ln w="9525">
                <a:solidFill>
                  <a:schemeClr val="tx1"/>
                </a:solidFill>
                <a:prstDash val="sysDot"/>
                <a:round/>
                <a:tailEnd type="triangle" w="med" len="me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grpSp>
      <p:sp>
        <p:nvSpPr>
          <p:cNvPr id="114" name="Rectangle 98">
            <a:extLst>
              <a:ext uri="{FF2B5EF4-FFF2-40B4-BE49-F238E27FC236}">
                <a16:creationId xmlns:a16="http://schemas.microsoft.com/office/drawing/2014/main" id="{59B35999-A906-45E1-89C9-8B5495EDD1EF}"/>
              </a:ext>
            </a:extLst>
          </p:cNvPr>
          <p:cNvSpPr>
            <a:spLocks noChangeArrowheads="1"/>
          </p:cNvSpPr>
          <p:nvPr/>
        </p:nvSpPr>
        <p:spPr bwMode="auto">
          <a:xfrm>
            <a:off x="7962837" y="2034540"/>
            <a:ext cx="762000" cy="533400"/>
          </a:xfrm>
          <a:prstGeom prst="rect">
            <a:avLst/>
          </a:prstGeom>
          <a:solidFill>
            <a:schemeClr val="bg1"/>
          </a:solidFill>
          <a:ln w="9525">
            <a:solidFill>
              <a:schemeClr val="tx1"/>
            </a:solidFill>
            <a:miter lim="800000"/>
          </a:ln>
        </p:spPr>
        <p:txBody>
          <a:bodyPr wrap="none" anchor="ctr"/>
          <a:lstStyle/>
          <a:p>
            <a:pPr algn="ctr">
              <a:defRPr/>
            </a:pPr>
            <a:r>
              <a:rPr lang="zh-CN" altLang="en-US" sz="1600" dirty="0">
                <a:latin typeface="微软雅黑" panose="020B0503020204020204" pitchFamily="34" charset="-122"/>
                <a:ea typeface="微软雅黑" panose="020B0503020204020204" pitchFamily="34" charset="-122"/>
              </a:rPr>
              <a:t>出口</a:t>
            </a:r>
            <a:endParaRPr lang="en-US" altLang="zh-CN" sz="1600" dirty="0">
              <a:latin typeface="微软雅黑" panose="020B0503020204020204" pitchFamily="34" charset="-122"/>
              <a:ea typeface="微软雅黑" panose="020B0503020204020204" pitchFamily="34" charset="-122"/>
            </a:endParaRPr>
          </a:p>
          <a:p>
            <a:pPr algn="ctr">
              <a:defRPr/>
            </a:pPr>
            <a:r>
              <a:rPr lang="zh-CN" altLang="en-US" sz="1600" dirty="0">
                <a:latin typeface="微软雅黑" panose="020B0503020204020204" pitchFamily="34" charset="-122"/>
                <a:ea typeface="微软雅黑" panose="020B0503020204020204" pitchFamily="34" charset="-122"/>
              </a:rPr>
              <a:t>选择</a:t>
            </a:r>
            <a:endParaRPr lang="en-US" altLang="zh-CN" sz="1600" dirty="0">
              <a:latin typeface="微软雅黑" panose="020B0503020204020204" pitchFamily="34" charset="-122"/>
              <a:ea typeface="微软雅黑" panose="020B0503020204020204" pitchFamily="34" charset="-122"/>
            </a:endParaRPr>
          </a:p>
        </p:txBody>
      </p:sp>
      <p:sp>
        <p:nvSpPr>
          <p:cNvPr id="115" name="Rectangle 99">
            <a:extLst>
              <a:ext uri="{FF2B5EF4-FFF2-40B4-BE49-F238E27FC236}">
                <a16:creationId xmlns:a16="http://schemas.microsoft.com/office/drawing/2014/main" id="{DE56B3F5-5DF7-40BB-A905-6BE23381AC5F}"/>
              </a:ext>
            </a:extLst>
          </p:cNvPr>
          <p:cNvSpPr>
            <a:spLocks noChangeArrowheads="1"/>
          </p:cNvSpPr>
          <p:nvPr/>
        </p:nvSpPr>
        <p:spPr bwMode="auto">
          <a:xfrm>
            <a:off x="7962837" y="2872740"/>
            <a:ext cx="762000" cy="533400"/>
          </a:xfrm>
          <a:prstGeom prst="rect">
            <a:avLst/>
          </a:prstGeom>
          <a:solidFill>
            <a:schemeClr val="bg1"/>
          </a:solidFill>
          <a:ln w="9525">
            <a:solidFill>
              <a:schemeClr val="tx1"/>
            </a:solidFill>
            <a:miter lim="800000"/>
          </a:ln>
        </p:spPr>
        <p:txBody>
          <a:bodyPr wrap="none" anchor="ctr"/>
          <a:lstStyle/>
          <a:p>
            <a:pPr algn="ctr">
              <a:defRPr/>
            </a:pPr>
            <a:r>
              <a:rPr lang="zh-CN" altLang="en-US" sz="1600" dirty="0">
                <a:latin typeface="微软雅黑" panose="020B0503020204020204" pitchFamily="34" charset="-122"/>
                <a:ea typeface="微软雅黑" panose="020B0503020204020204" pitchFamily="34" charset="-122"/>
              </a:rPr>
              <a:t>出口</a:t>
            </a:r>
            <a:endParaRPr lang="en-US" altLang="zh-CN" sz="1600" dirty="0">
              <a:latin typeface="微软雅黑" panose="020B0503020204020204" pitchFamily="34" charset="-122"/>
              <a:ea typeface="微软雅黑" panose="020B0503020204020204" pitchFamily="34" charset="-122"/>
            </a:endParaRPr>
          </a:p>
          <a:p>
            <a:pPr algn="ctr">
              <a:defRPr/>
            </a:pPr>
            <a:r>
              <a:rPr lang="zh-CN" altLang="en-US" sz="1600" dirty="0">
                <a:latin typeface="微软雅黑" panose="020B0503020204020204" pitchFamily="34" charset="-122"/>
                <a:ea typeface="微软雅黑" panose="020B0503020204020204" pitchFamily="34" charset="-122"/>
              </a:rPr>
              <a:t>选择</a:t>
            </a:r>
            <a:endParaRPr lang="en-US" altLang="zh-CN" sz="1600" dirty="0">
              <a:latin typeface="微软雅黑" panose="020B0503020204020204" pitchFamily="34" charset="-122"/>
              <a:ea typeface="微软雅黑" panose="020B0503020204020204" pitchFamily="34" charset="-122"/>
            </a:endParaRPr>
          </a:p>
        </p:txBody>
      </p:sp>
      <p:sp>
        <p:nvSpPr>
          <p:cNvPr id="116" name="Rectangle 100">
            <a:extLst>
              <a:ext uri="{FF2B5EF4-FFF2-40B4-BE49-F238E27FC236}">
                <a16:creationId xmlns:a16="http://schemas.microsoft.com/office/drawing/2014/main" id="{FEE9AA17-09DC-4BC9-B8B3-2AE4299968D6}"/>
              </a:ext>
            </a:extLst>
          </p:cNvPr>
          <p:cNvSpPr>
            <a:spLocks noChangeArrowheads="1"/>
          </p:cNvSpPr>
          <p:nvPr/>
        </p:nvSpPr>
        <p:spPr bwMode="auto">
          <a:xfrm>
            <a:off x="7962837" y="3710940"/>
            <a:ext cx="762000" cy="533400"/>
          </a:xfrm>
          <a:prstGeom prst="rect">
            <a:avLst/>
          </a:prstGeom>
          <a:solidFill>
            <a:schemeClr val="bg1"/>
          </a:solidFill>
          <a:ln w="9525">
            <a:solidFill>
              <a:schemeClr val="tx1"/>
            </a:solidFill>
            <a:miter lim="800000"/>
          </a:ln>
        </p:spPr>
        <p:txBody>
          <a:bodyPr wrap="none" anchor="ctr"/>
          <a:lstStyle/>
          <a:p>
            <a:pPr algn="ctr">
              <a:defRPr/>
            </a:pPr>
            <a:r>
              <a:rPr lang="zh-CN" altLang="en-US" sz="1600" dirty="0">
                <a:latin typeface="微软雅黑" panose="020B0503020204020204" pitchFamily="34" charset="-122"/>
                <a:ea typeface="微软雅黑" panose="020B0503020204020204" pitchFamily="34" charset="-122"/>
              </a:rPr>
              <a:t>出口</a:t>
            </a:r>
            <a:endParaRPr lang="en-US" altLang="zh-CN" sz="1600" dirty="0">
              <a:latin typeface="微软雅黑" panose="020B0503020204020204" pitchFamily="34" charset="-122"/>
              <a:ea typeface="微软雅黑" panose="020B0503020204020204" pitchFamily="34" charset="-122"/>
            </a:endParaRPr>
          </a:p>
          <a:p>
            <a:pPr algn="ctr">
              <a:defRPr/>
            </a:pPr>
            <a:r>
              <a:rPr lang="zh-CN" altLang="en-US" sz="1600" dirty="0">
                <a:latin typeface="微软雅黑" panose="020B0503020204020204" pitchFamily="34" charset="-122"/>
                <a:ea typeface="微软雅黑" panose="020B0503020204020204" pitchFamily="34" charset="-122"/>
              </a:rPr>
              <a:t>选择</a:t>
            </a:r>
            <a:endParaRPr lang="en-US" altLang="zh-CN" sz="1600" dirty="0">
              <a:latin typeface="微软雅黑" panose="020B0503020204020204" pitchFamily="34" charset="-122"/>
              <a:ea typeface="微软雅黑" panose="020B0503020204020204" pitchFamily="34" charset="-122"/>
            </a:endParaRPr>
          </a:p>
        </p:txBody>
      </p:sp>
      <p:sp>
        <p:nvSpPr>
          <p:cNvPr id="117" name="Rectangle 101">
            <a:extLst>
              <a:ext uri="{FF2B5EF4-FFF2-40B4-BE49-F238E27FC236}">
                <a16:creationId xmlns:a16="http://schemas.microsoft.com/office/drawing/2014/main" id="{61D1F021-6D98-43D1-90B6-96511A811F16}"/>
              </a:ext>
            </a:extLst>
          </p:cNvPr>
          <p:cNvSpPr>
            <a:spLocks noChangeArrowheads="1"/>
          </p:cNvSpPr>
          <p:nvPr/>
        </p:nvSpPr>
        <p:spPr bwMode="auto">
          <a:xfrm>
            <a:off x="7962837" y="4625340"/>
            <a:ext cx="762000" cy="533400"/>
          </a:xfrm>
          <a:prstGeom prst="rect">
            <a:avLst/>
          </a:prstGeom>
          <a:solidFill>
            <a:schemeClr val="bg1"/>
          </a:solidFill>
          <a:ln w="9525">
            <a:solidFill>
              <a:schemeClr val="tx1"/>
            </a:solidFill>
            <a:miter lim="800000"/>
          </a:ln>
        </p:spPr>
        <p:txBody>
          <a:bodyPr wrap="none" anchor="ctr"/>
          <a:lstStyle/>
          <a:p>
            <a:pPr algn="ctr">
              <a:defRPr/>
            </a:pPr>
            <a:r>
              <a:rPr lang="zh-CN" altLang="en-US" sz="1600" dirty="0">
                <a:latin typeface="微软雅黑" panose="020B0503020204020204" pitchFamily="34" charset="-122"/>
                <a:ea typeface="微软雅黑" panose="020B0503020204020204" pitchFamily="34" charset="-122"/>
              </a:rPr>
              <a:t>出口</a:t>
            </a:r>
            <a:endParaRPr lang="en-US" altLang="zh-CN" sz="1600" dirty="0">
              <a:latin typeface="微软雅黑" panose="020B0503020204020204" pitchFamily="34" charset="-122"/>
              <a:ea typeface="微软雅黑" panose="020B0503020204020204" pitchFamily="34" charset="-122"/>
            </a:endParaRPr>
          </a:p>
          <a:p>
            <a:pPr algn="ctr">
              <a:defRPr/>
            </a:pPr>
            <a:r>
              <a:rPr lang="zh-CN" altLang="en-US" sz="1600" dirty="0">
                <a:latin typeface="微软雅黑" panose="020B0503020204020204" pitchFamily="34" charset="-122"/>
                <a:ea typeface="微软雅黑" panose="020B0503020204020204" pitchFamily="34" charset="-122"/>
              </a:rPr>
              <a:t>选择</a:t>
            </a:r>
            <a:endParaRPr lang="en-US" altLang="zh-CN" sz="1600" dirty="0">
              <a:latin typeface="微软雅黑" panose="020B0503020204020204" pitchFamily="34" charset="-122"/>
              <a:ea typeface="微软雅黑" panose="020B0503020204020204" pitchFamily="34" charset="-122"/>
            </a:endParaRPr>
          </a:p>
        </p:txBody>
      </p:sp>
      <p:grpSp>
        <p:nvGrpSpPr>
          <p:cNvPr id="118" name="Group 109">
            <a:extLst>
              <a:ext uri="{FF2B5EF4-FFF2-40B4-BE49-F238E27FC236}">
                <a16:creationId xmlns:a16="http://schemas.microsoft.com/office/drawing/2014/main" id="{640BDE82-746D-4D52-9EF8-18BE93B9BC72}"/>
              </a:ext>
            </a:extLst>
          </p:cNvPr>
          <p:cNvGrpSpPr/>
          <p:nvPr/>
        </p:nvGrpSpPr>
        <p:grpSpPr bwMode="auto">
          <a:xfrm>
            <a:off x="5248212" y="2034540"/>
            <a:ext cx="1219200" cy="304800"/>
            <a:chOff x="672" y="1152"/>
            <a:chExt cx="768" cy="192"/>
          </a:xfrm>
          <a:solidFill>
            <a:schemeClr val="accent6">
              <a:lumMod val="60000"/>
              <a:lumOff val="40000"/>
            </a:schemeClr>
          </a:solidFill>
        </p:grpSpPr>
        <p:sp>
          <p:nvSpPr>
            <p:cNvPr id="119" name="Rectangle 110">
              <a:extLst>
                <a:ext uri="{FF2B5EF4-FFF2-40B4-BE49-F238E27FC236}">
                  <a16:creationId xmlns:a16="http://schemas.microsoft.com/office/drawing/2014/main" id="{60BB14B9-8815-410D-AAC1-1E4CBA6F1230}"/>
                </a:ext>
              </a:extLst>
            </p:cNvPr>
            <p:cNvSpPr>
              <a:spLocks noChangeArrowheads="1"/>
            </p:cNvSpPr>
            <p:nvPr/>
          </p:nvSpPr>
          <p:spPr bwMode="auto">
            <a:xfrm>
              <a:off x="855" y="1152"/>
              <a:ext cx="345" cy="192"/>
            </a:xfrm>
            <a:prstGeom prst="rect">
              <a:avLst/>
            </a:prstGeom>
            <a:grpFill/>
            <a:ln w="9525">
              <a:solidFill>
                <a:schemeClr val="tx1"/>
              </a:solidFill>
              <a:miter lim="800000"/>
            </a:ln>
          </p:spPr>
          <p:txBody>
            <a:bodyPr wrap="none" anchor="ct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nvGrpSpPr>
            <p:cNvPr id="120" name="Group 111">
              <a:extLst>
                <a:ext uri="{FF2B5EF4-FFF2-40B4-BE49-F238E27FC236}">
                  <a16:creationId xmlns:a16="http://schemas.microsoft.com/office/drawing/2014/main" id="{13CFD5E8-BDF7-4804-A994-34ADD89E6844}"/>
                </a:ext>
              </a:extLst>
            </p:cNvPr>
            <p:cNvGrpSpPr/>
            <p:nvPr/>
          </p:nvGrpSpPr>
          <p:grpSpPr bwMode="auto">
            <a:xfrm>
              <a:off x="672" y="1200"/>
              <a:ext cx="122" cy="96"/>
              <a:chOff x="576" y="1200"/>
              <a:chExt cx="96" cy="48"/>
            </a:xfrm>
            <a:grpFill/>
          </p:grpSpPr>
          <p:sp>
            <p:nvSpPr>
              <p:cNvPr id="122" name="Line 112">
                <a:extLst>
                  <a:ext uri="{FF2B5EF4-FFF2-40B4-BE49-F238E27FC236}">
                    <a16:creationId xmlns:a16="http://schemas.microsoft.com/office/drawing/2014/main" id="{4A47F7A2-2815-4956-8F5C-4DDB7234CB08}"/>
                  </a:ext>
                </a:extLst>
              </p:cNvPr>
              <p:cNvSpPr>
                <a:spLocks noChangeShapeType="1"/>
              </p:cNvSpPr>
              <p:nvPr/>
            </p:nvSpPr>
            <p:spPr bwMode="auto">
              <a:xfrm>
                <a:off x="672" y="1200"/>
                <a:ext cx="0" cy="48"/>
              </a:xfrm>
              <a:prstGeom prst="line">
                <a:avLst/>
              </a:prstGeom>
              <a:grpFill/>
              <a:ln w="3810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23" name="Line 113">
                <a:extLst>
                  <a:ext uri="{FF2B5EF4-FFF2-40B4-BE49-F238E27FC236}">
                    <a16:creationId xmlns:a16="http://schemas.microsoft.com/office/drawing/2014/main" id="{2108F0B0-97D2-4BD5-BACE-1E2F9111782A}"/>
                  </a:ext>
                </a:extLst>
              </p:cNvPr>
              <p:cNvSpPr>
                <a:spLocks noChangeShapeType="1"/>
              </p:cNvSpPr>
              <p:nvPr/>
            </p:nvSpPr>
            <p:spPr bwMode="auto">
              <a:xfrm>
                <a:off x="624" y="1200"/>
                <a:ext cx="0" cy="48"/>
              </a:xfrm>
              <a:prstGeom prst="line">
                <a:avLst/>
              </a:prstGeom>
              <a:grpFill/>
              <a:ln w="19050">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sp>
            <p:nvSpPr>
              <p:cNvPr id="124" name="Line 114">
                <a:extLst>
                  <a:ext uri="{FF2B5EF4-FFF2-40B4-BE49-F238E27FC236}">
                    <a16:creationId xmlns:a16="http://schemas.microsoft.com/office/drawing/2014/main" id="{430C5471-5B6F-41BD-847E-04BC44D718D5}"/>
                  </a:ext>
                </a:extLst>
              </p:cNvPr>
              <p:cNvSpPr>
                <a:spLocks noChangeShapeType="1"/>
              </p:cNvSpPr>
              <p:nvPr/>
            </p:nvSpPr>
            <p:spPr bwMode="auto">
              <a:xfrm>
                <a:off x="576" y="1200"/>
                <a:ext cx="0" cy="48"/>
              </a:xfrm>
              <a:prstGeom prst="line">
                <a:avLst/>
              </a:prstGeom>
              <a:grpFill/>
              <a:ln w="9525">
                <a:solidFill>
                  <a:schemeClr val="tx1"/>
                </a:solidFill>
                <a:round/>
              </a:ln>
            </p:spPr>
            <p:txBody>
              <a:bodyPr/>
              <a:lstStyle/>
              <a:p>
                <a:pPr eaLnBrk="1" hangingPunct="1">
                  <a:lnSpc>
                    <a:spcPct val="120000"/>
                  </a:lnSpc>
                  <a:spcBef>
                    <a:spcPct val="10000"/>
                  </a:spcBef>
                  <a:buClr>
                    <a:schemeClr val="tx1"/>
                  </a:buClr>
                  <a:buFont typeface="Symbol" panose="05050102010706020507" pitchFamily="18" charset="2"/>
                  <a:buNone/>
                  <a:defRPr/>
                </a:pPr>
                <a:endParaRPr lang="zh-CN" altLang="en-US" sz="2000">
                  <a:latin typeface="微软雅黑" panose="020B0503020204020204" pitchFamily="34" charset="-122"/>
                  <a:ea typeface="微软雅黑" panose="020B0503020204020204" pitchFamily="34" charset="-122"/>
                </a:endParaRPr>
              </a:p>
            </p:txBody>
          </p:sp>
        </p:grpSp>
        <p:sp>
          <p:nvSpPr>
            <p:cNvPr id="121" name="Rectangle 115">
              <a:extLst>
                <a:ext uri="{FF2B5EF4-FFF2-40B4-BE49-F238E27FC236}">
                  <a16:creationId xmlns:a16="http://schemas.microsoft.com/office/drawing/2014/main" id="{AC532840-F29F-45A0-AE19-64B8134F319F}"/>
                </a:ext>
              </a:extLst>
            </p:cNvPr>
            <p:cNvSpPr>
              <a:spLocks noChangeArrowheads="1"/>
            </p:cNvSpPr>
            <p:nvPr/>
          </p:nvSpPr>
          <p:spPr bwMode="auto">
            <a:xfrm>
              <a:off x="1200" y="1152"/>
              <a:ext cx="240" cy="192"/>
            </a:xfrm>
            <a:prstGeom prst="rect">
              <a:avLst/>
            </a:prstGeom>
            <a:grpFill/>
            <a:ln w="9525">
              <a:solidFill>
                <a:schemeClr val="tx1"/>
              </a:solidFill>
              <a:miter lim="800000"/>
            </a:ln>
          </p:spPr>
          <p:txBody>
            <a:bodyPr wrap="none" anchor="ctr"/>
            <a:lstStyle/>
            <a:p>
              <a:pPr algn="ctr">
                <a:defRPr/>
              </a:pPr>
              <a:r>
                <a:rPr lang="en-US" altLang="zh-CN" dirty="0">
                  <a:latin typeface="微软雅黑" panose="020B0503020204020204" pitchFamily="34" charset="-122"/>
                  <a:ea typeface="微软雅黑" panose="020B0503020204020204" pitchFamily="34" charset="-122"/>
                </a:rPr>
                <a:t>01</a:t>
              </a:r>
            </a:p>
          </p:txBody>
        </p:sp>
      </p:grpSp>
      <p:sp>
        <p:nvSpPr>
          <p:cNvPr id="125" name="Text Box 57">
            <a:extLst>
              <a:ext uri="{FF2B5EF4-FFF2-40B4-BE49-F238E27FC236}">
                <a16:creationId xmlns:a16="http://schemas.microsoft.com/office/drawing/2014/main" id="{B7606344-6C6B-4B37-85B8-98EED82D6204}"/>
              </a:ext>
            </a:extLst>
          </p:cNvPr>
          <p:cNvSpPr txBox="1">
            <a:spLocks noChangeArrowheads="1"/>
          </p:cNvSpPr>
          <p:nvPr/>
        </p:nvSpPr>
        <p:spPr bwMode="auto">
          <a:xfrm>
            <a:off x="10898790" y="1949379"/>
            <a:ext cx="1236236" cy="338554"/>
          </a:xfrm>
          <a:prstGeom prst="rect">
            <a:avLst/>
          </a:prstGeom>
          <a:noFill/>
          <a:ln w="9525">
            <a:noFill/>
            <a:miter lim="800000"/>
          </a:ln>
        </p:spPr>
        <p:txBody>
          <a:bodyPr wrap="none">
            <a:spAutoFit/>
          </a:bodyPr>
          <a:lstStyle/>
          <a:p>
            <a:pPr>
              <a:defRPr/>
            </a:pPr>
            <a:r>
              <a:rPr lang="zh-CN" altLang="en-US" sz="1600" dirty="0">
                <a:latin typeface="微软雅黑" panose="020B0503020204020204" pitchFamily="34" charset="-122"/>
                <a:ea typeface="微软雅黑" panose="020B0503020204020204" pitchFamily="34" charset="-122"/>
              </a:rPr>
              <a:t>链路</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输出</a:t>
            </a:r>
            <a:endParaRPr lang="en-US" altLang="zh-CN" sz="1600" dirty="0">
              <a:latin typeface="微软雅黑" panose="020B0503020204020204" pitchFamily="34" charset="-122"/>
              <a:ea typeface="微软雅黑" panose="020B0503020204020204" pitchFamily="34" charset="-122"/>
            </a:endParaRPr>
          </a:p>
        </p:txBody>
      </p:sp>
      <p:sp>
        <p:nvSpPr>
          <p:cNvPr id="126" name="Text Box 59">
            <a:extLst>
              <a:ext uri="{FF2B5EF4-FFF2-40B4-BE49-F238E27FC236}">
                <a16:creationId xmlns:a16="http://schemas.microsoft.com/office/drawing/2014/main" id="{227C85EC-7238-4323-AF7D-0E58BB162E62}"/>
              </a:ext>
            </a:extLst>
          </p:cNvPr>
          <p:cNvSpPr txBox="1">
            <a:spLocks noChangeArrowheads="1"/>
          </p:cNvSpPr>
          <p:nvPr/>
        </p:nvSpPr>
        <p:spPr bwMode="auto">
          <a:xfrm>
            <a:off x="10898790" y="2863779"/>
            <a:ext cx="1236236" cy="338554"/>
          </a:xfrm>
          <a:prstGeom prst="rect">
            <a:avLst/>
          </a:prstGeom>
          <a:noFill/>
          <a:ln w="9525">
            <a:noFill/>
            <a:miter lim="800000"/>
          </a:ln>
        </p:spPr>
        <p:txBody>
          <a:bodyPr wrap="none">
            <a:spAutoFit/>
          </a:bodyPr>
          <a:lstStyle/>
          <a:p>
            <a:pPr>
              <a:defRPr/>
            </a:pPr>
            <a:r>
              <a:rPr lang="zh-CN" altLang="en-US" sz="1600" dirty="0">
                <a:latin typeface="微软雅黑" panose="020B0503020204020204" pitchFamily="34" charset="-122"/>
                <a:ea typeface="微软雅黑" panose="020B0503020204020204" pitchFamily="34" charset="-122"/>
              </a:rPr>
              <a:t>链路</a:t>
            </a: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输出</a:t>
            </a:r>
            <a:endParaRPr lang="en-US" altLang="zh-CN" sz="1600" dirty="0">
              <a:latin typeface="微软雅黑" panose="020B0503020204020204" pitchFamily="34" charset="-122"/>
              <a:ea typeface="微软雅黑" panose="020B0503020204020204" pitchFamily="34" charset="-122"/>
            </a:endParaRPr>
          </a:p>
        </p:txBody>
      </p:sp>
      <p:sp>
        <p:nvSpPr>
          <p:cNvPr id="127" name="Text Box 61">
            <a:extLst>
              <a:ext uri="{FF2B5EF4-FFF2-40B4-BE49-F238E27FC236}">
                <a16:creationId xmlns:a16="http://schemas.microsoft.com/office/drawing/2014/main" id="{017E9A1C-019B-4F96-9BE7-1F892039F37F}"/>
              </a:ext>
            </a:extLst>
          </p:cNvPr>
          <p:cNvSpPr txBox="1">
            <a:spLocks noChangeArrowheads="1"/>
          </p:cNvSpPr>
          <p:nvPr/>
        </p:nvSpPr>
        <p:spPr bwMode="auto">
          <a:xfrm>
            <a:off x="10898790" y="3701979"/>
            <a:ext cx="1236236" cy="338554"/>
          </a:xfrm>
          <a:prstGeom prst="rect">
            <a:avLst/>
          </a:prstGeom>
          <a:noFill/>
          <a:ln w="9525">
            <a:noFill/>
            <a:miter lim="800000"/>
          </a:ln>
        </p:spPr>
        <p:txBody>
          <a:bodyPr wrap="none">
            <a:spAutoFit/>
          </a:bodyPr>
          <a:lstStyle/>
          <a:p>
            <a:pPr>
              <a:defRPr/>
            </a:pPr>
            <a:r>
              <a:rPr lang="zh-CN" altLang="en-US" sz="1600" dirty="0">
                <a:latin typeface="微软雅黑" panose="020B0503020204020204" pitchFamily="34" charset="-122"/>
                <a:ea typeface="微软雅黑" panose="020B0503020204020204" pitchFamily="34" charset="-122"/>
              </a:rPr>
              <a:t>链路</a:t>
            </a:r>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输出</a:t>
            </a:r>
            <a:endParaRPr lang="en-US" altLang="zh-CN" sz="1600" dirty="0">
              <a:latin typeface="微软雅黑" panose="020B0503020204020204" pitchFamily="34" charset="-122"/>
              <a:ea typeface="微软雅黑" panose="020B0503020204020204" pitchFamily="34" charset="-122"/>
            </a:endParaRPr>
          </a:p>
        </p:txBody>
      </p:sp>
      <p:sp>
        <p:nvSpPr>
          <p:cNvPr id="128" name="Text Box 63">
            <a:extLst>
              <a:ext uri="{FF2B5EF4-FFF2-40B4-BE49-F238E27FC236}">
                <a16:creationId xmlns:a16="http://schemas.microsoft.com/office/drawing/2014/main" id="{93480455-F871-4DBC-9A76-8515C63D286D}"/>
              </a:ext>
            </a:extLst>
          </p:cNvPr>
          <p:cNvSpPr txBox="1">
            <a:spLocks noChangeArrowheads="1"/>
          </p:cNvSpPr>
          <p:nvPr/>
        </p:nvSpPr>
        <p:spPr bwMode="auto">
          <a:xfrm>
            <a:off x="10898790" y="4616379"/>
            <a:ext cx="1236236" cy="338554"/>
          </a:xfrm>
          <a:prstGeom prst="rect">
            <a:avLst/>
          </a:prstGeom>
          <a:noFill/>
          <a:ln w="9525">
            <a:noFill/>
            <a:miter lim="800000"/>
          </a:ln>
        </p:spPr>
        <p:txBody>
          <a:bodyPr wrap="none">
            <a:spAutoFit/>
          </a:bodyPr>
          <a:lstStyle/>
          <a:p>
            <a:pPr>
              <a:defRPr/>
            </a:pPr>
            <a:r>
              <a:rPr lang="zh-CN" altLang="en-US" sz="1600" dirty="0">
                <a:latin typeface="微软雅黑" panose="020B0503020204020204" pitchFamily="34" charset="-122"/>
                <a:ea typeface="微软雅黑" panose="020B0503020204020204" pitchFamily="34" charset="-122"/>
              </a:rPr>
              <a:t>链路</a:t>
            </a:r>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输出</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fill="hold" nodeType="afterEffect">
                                  <p:stCondLst>
                                    <p:cond delay="0"/>
                                  </p:stCondLst>
                                  <p:childTnLst>
                                    <p:animMotion origin="layout" path="M 0.01992 0.01111 L 0.23516 0.01111 " pathEditMode="relative" rAng="0" ptsTypes="AA">
                                      <p:cBhvr>
                                        <p:cTn id="13" dur="2000" fill="hold"/>
                                        <p:tgtEl>
                                          <p:spTgt spid="118"/>
                                        </p:tgtEl>
                                        <p:attrNameLst>
                                          <p:attrName>ppt_x</p:attrName>
                                          <p:attrName>ppt_y</p:attrName>
                                        </p:attrNameLst>
                                      </p:cBhvr>
                                      <p:rCtr x="10742" y="208"/>
                                    </p:animMotion>
                                  </p:childTnLst>
                                </p:cTn>
                              </p:par>
                            </p:childTnLst>
                          </p:cTn>
                        </p:par>
                      </p:childTnLst>
                    </p:cTn>
                  </p:par>
                  <p:par>
                    <p:cTn id="14" fill="hold">
                      <p:stCondLst>
                        <p:cond delay="indefinite"/>
                      </p:stCondLst>
                      <p:childTnLst>
                        <p:par>
                          <p:cTn id="15" fill="hold">
                            <p:stCondLst>
                              <p:cond delay="0"/>
                            </p:stCondLst>
                            <p:childTnLst>
                              <p:par>
                                <p:cTn id="16" presetID="8" presetClass="emph" presetSubtype="0" fill="hold" nodeType="clickEffect">
                                  <p:stCondLst>
                                    <p:cond delay="0"/>
                                  </p:stCondLst>
                                  <p:childTnLst>
                                    <p:animRot by="4500000">
                                      <p:cBhvr>
                                        <p:cTn id="17" dur="500" fill="hold"/>
                                        <p:tgtEl>
                                          <p:spTgt spid="118"/>
                                        </p:tgtEl>
                                        <p:attrNameLst>
                                          <p:attrName>r</p:attrName>
                                        </p:attrNameLst>
                                      </p:cBhvr>
                                    </p:animRot>
                                  </p:childTnLst>
                                </p:cTn>
                              </p:par>
                            </p:childTnLst>
                          </p:cTn>
                        </p:par>
                        <p:par>
                          <p:cTn id="18" fill="hold">
                            <p:stCondLst>
                              <p:cond delay="500"/>
                            </p:stCondLst>
                            <p:childTnLst>
                              <p:par>
                                <p:cTn id="19" presetID="0" presetClass="path" presetSubtype="0" accel="50000" decel="50000" fill="hold" nodeType="afterEffect">
                                  <p:stCondLst>
                                    <p:cond delay="0"/>
                                  </p:stCondLst>
                                  <p:childTnLst>
                                    <p:animMotion origin="layout" path="M 0.23516 0.01111 L 0.32683 0.4037 " pathEditMode="relative" rAng="0" ptsTypes="AA">
                                      <p:cBhvr>
                                        <p:cTn id="20" dur="1000" fill="hold"/>
                                        <p:tgtEl>
                                          <p:spTgt spid="118"/>
                                        </p:tgtEl>
                                        <p:attrNameLst>
                                          <p:attrName>ppt_x</p:attrName>
                                          <p:attrName>ppt_y</p:attrName>
                                        </p:attrNameLst>
                                      </p:cBhvr>
                                      <p:rCtr x="4583" y="19630"/>
                                    </p:animMotion>
                                  </p:childTnLst>
                                </p:cTn>
                              </p:par>
                            </p:childTnLst>
                          </p:cTn>
                        </p:par>
                        <p:par>
                          <p:cTn id="21" fill="hold">
                            <p:stCondLst>
                              <p:cond delay="1500"/>
                            </p:stCondLst>
                            <p:childTnLst>
                              <p:par>
                                <p:cTn id="22" presetID="8" presetClass="emph" presetSubtype="0" fill="hold" nodeType="afterEffect">
                                  <p:stCondLst>
                                    <p:cond delay="0"/>
                                  </p:stCondLst>
                                  <p:childTnLst>
                                    <p:animRot by="-4500000">
                                      <p:cBhvr>
                                        <p:cTn id="23" dur="500" fill="hold"/>
                                        <p:tgtEl>
                                          <p:spTgt spid="118"/>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nodeType="clickEffect">
                                  <p:stCondLst>
                                    <p:cond delay="0"/>
                                  </p:stCondLst>
                                  <p:childTnLst>
                                    <p:animMotion origin="layout" path="M 0.32683 0.4037 L 0.50378 0.4037 " pathEditMode="relative" rAng="0" ptsTypes="AA">
                                      <p:cBhvr>
                                        <p:cTn id="27" dur="1000" fill="hold"/>
                                        <p:tgtEl>
                                          <p:spTgt spid="118"/>
                                        </p:tgtEl>
                                        <p:attrNameLst>
                                          <p:attrName>ppt_x</p:attrName>
                                          <p:attrName>ppt_y</p:attrName>
                                        </p:attrNameLst>
                                      </p:cBhvr>
                                      <p:rCtr x="88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3"/>
            <a:ext cx="10515600" cy="1600855"/>
          </a:xfrm>
        </p:spPr>
        <p:txBody>
          <a:bodyPr>
            <a:normAutofit/>
          </a:bodyPr>
          <a:lstStyle/>
          <a:p>
            <a:r>
              <a:rPr lang="en-US" dirty="0"/>
              <a:t>DHCP: </a:t>
            </a:r>
            <a:r>
              <a:rPr lang="zh-CN" altLang="en-US" dirty="0"/>
              <a:t>动态主机配置协议</a:t>
            </a:r>
            <a:endParaRPr lang="en-US" dirty="0"/>
          </a:p>
        </p:txBody>
      </p:sp>
      <p:sp>
        <p:nvSpPr>
          <p:cNvPr id="81" name="Rectangle 3"/>
          <p:cNvSpPr txBox="1">
            <a:spLocks noChangeArrowheads="1"/>
          </p:cNvSpPr>
          <p:nvPr/>
        </p:nvSpPr>
        <p:spPr>
          <a:xfrm>
            <a:off x="895974" y="1911999"/>
            <a:ext cx="11096157" cy="231790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zh-CN" altLang="en-US" sz="32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目标：</a:t>
            </a:r>
            <a:r>
              <a:rPr kumimoji="0" lang="zh-CN" altLang="en-US" sz="3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当主机加入网络后，动态的获取一个</a:t>
            </a:r>
            <a:r>
              <a:rPr kumimoji="0" lang="en-US" altLang="zh-CN" sz="32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IP</a:t>
            </a:r>
            <a:r>
              <a:rPr kumimoji="0" lang="zh-CN" altLang="en-US" sz="32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地址</a:t>
            </a:r>
            <a:endParaRPr kumimoji="0" lang="en-US"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lang="zh-CN" altLang="en-US" sz="2800" dirty="0">
                <a:solidFill>
                  <a:prstClr val="black"/>
                </a:solidFill>
                <a:latin typeface="Times New Roman" panose="02020603050405020304" pitchFamily="18" charset="0"/>
                <a:cs typeface="Times New Roman" panose="02020603050405020304" pitchFamily="18" charset="0"/>
              </a:rPr>
              <a:t>主机</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可以更新（</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renew</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）其使用的地址的租用期（</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lease</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允许重复使用地址</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支持移动用户加入和离开网络</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92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defRPr/>
            </a:pPr>
            <a:endParaRPr kumimoji="0" lang="en-US" altLang="en-US" sz="2800" b="0" i="1"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endParaRPr>
          </a:p>
        </p:txBody>
      </p:sp>
      <p:sp>
        <p:nvSpPr>
          <p:cNvPr id="5" name="Rectangle 3"/>
          <p:cNvSpPr txBox="1">
            <a:spLocks noChangeArrowheads="1"/>
          </p:cNvSpPr>
          <p:nvPr/>
        </p:nvSpPr>
        <p:spPr>
          <a:xfrm>
            <a:off x="869430" y="4462825"/>
            <a:ext cx="11096157" cy="234538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65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0" u="none" strike="noStrike" kern="1200" cap="none" spc="0" normalizeH="0" baseline="0" noProof="0" dirty="0">
                <a:ln>
                  <a:noFill/>
                </a:ln>
                <a:solidFill>
                  <a:srgbClr val="0000A3"/>
                </a:solidFill>
                <a:effectLst/>
                <a:uLnTx/>
                <a:uFillTx/>
                <a:latin typeface="Times New Roman" panose="02020603050405020304" pitchFamily="18" charset="0"/>
                <a:cs typeface="Times New Roman" panose="02020603050405020304" pitchFamily="18" charset="0"/>
              </a:rPr>
              <a:t>DHCP overview </a:t>
            </a:r>
            <a:r>
              <a:rPr kumimoji="0" lang="zh-CN" altLang="en-US" sz="3200" b="0" i="0" u="none" strike="noStrike" kern="1200" cap="none" spc="0" normalizeH="0" baseline="0" noProof="0" dirty="0">
                <a:ln>
                  <a:noFill/>
                </a:ln>
                <a:solidFill>
                  <a:srgbClr val="0000A3"/>
                </a:solidFill>
                <a:effectLst/>
                <a:uLnTx/>
                <a:uFillTx/>
                <a:latin typeface="Times New Roman" panose="02020603050405020304" pitchFamily="18" charset="0"/>
                <a:cs typeface="Times New Roman" panose="02020603050405020304" pitchFamily="18" charset="0"/>
              </a:rPr>
              <a:t>客户</a:t>
            </a:r>
            <a:r>
              <a:rPr kumimoji="0" lang="en-US" altLang="zh-CN" sz="3200" b="0" i="0" u="none" strike="noStrike" kern="1200" cap="none" spc="0" normalizeH="0" baseline="0" noProof="0" dirty="0">
                <a:ln>
                  <a:noFill/>
                </a:ln>
                <a:solidFill>
                  <a:srgbClr val="0000A3"/>
                </a:solidFill>
                <a:effectLst/>
                <a:uLnTx/>
                <a:uFillTx/>
                <a:latin typeface="Times New Roman" panose="02020603050405020304" pitchFamily="18" charset="0"/>
                <a:cs typeface="Times New Roman" panose="02020603050405020304" pitchFamily="18" charset="0"/>
              </a:rPr>
              <a:t>-</a:t>
            </a:r>
            <a:r>
              <a:rPr kumimoji="0" lang="zh-CN" altLang="en-US" sz="3200" b="0" i="0" u="none" strike="noStrike" kern="1200" cap="none" spc="0" normalizeH="0" baseline="0" noProof="0" dirty="0">
                <a:ln>
                  <a:noFill/>
                </a:ln>
                <a:solidFill>
                  <a:srgbClr val="0000A3"/>
                </a:solidFill>
                <a:effectLst/>
                <a:uLnTx/>
                <a:uFillTx/>
                <a:latin typeface="Times New Roman" panose="02020603050405020304" pitchFamily="18" charset="0"/>
                <a:cs typeface="Times New Roman" panose="02020603050405020304" pitchFamily="18" charset="0"/>
              </a:rPr>
              <a:t>服务器协议</a:t>
            </a:r>
            <a:r>
              <a:rPr kumimoji="0" lang="en-US" altLang="en-US" sz="3200" b="0" i="0" u="none" strike="noStrike" kern="1200" cap="none" spc="0" normalizeH="0" baseline="0" noProof="0" dirty="0">
                <a:ln>
                  <a:noFill/>
                </a:ln>
                <a:solidFill>
                  <a:srgbClr val="0000A3"/>
                </a:solidFill>
                <a:effectLst/>
                <a:uLnTx/>
                <a:uFillTx/>
                <a:latin typeface="Times New Roman" panose="02020603050405020304" pitchFamily="18" charset="0"/>
                <a:cs typeface="Times New Roman" panose="02020603050405020304" pitchFamily="18" charset="0"/>
              </a:rPr>
              <a:t>:</a:t>
            </a:r>
          </a:p>
          <a:p>
            <a:pPr lvl="1">
              <a:buFont typeface="Wingdings" panose="05000000000000000000" pitchFamily="2" charset="2"/>
              <a:buChar char="§"/>
              <a:defRPr/>
            </a:pPr>
            <a:r>
              <a:rPr lang="zh-CN" altLang="en-US" sz="2800" b="1" u="sng" dirty="0">
                <a:solidFill>
                  <a:srgbClr val="010F90"/>
                </a:solidFill>
                <a:latin typeface="Times New Roman" panose="02020603050405020304" pitchFamily="18" charset="0"/>
                <a:cs typeface="Times New Roman" panose="02020603050405020304" pitchFamily="18" charset="0"/>
              </a:rPr>
              <a:t>主机</a:t>
            </a:r>
            <a:r>
              <a:rPr lang="zh-CN" altLang="en-US" sz="2800" dirty="0">
                <a:solidFill>
                  <a:prstClr val="black"/>
                </a:solidFill>
                <a:latin typeface="Times New Roman" panose="02020603050405020304" pitchFamily="18" charset="0"/>
                <a:cs typeface="Times New Roman" panose="02020603050405020304" pitchFamily="18" charset="0"/>
              </a:rPr>
              <a:t>广播</a:t>
            </a:r>
            <a:r>
              <a:rPr kumimoji="0" lang="en-US" altLang="ja-JP"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DHCP discover</a:t>
            </a:r>
            <a:r>
              <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msg </a:t>
            </a:r>
            <a:r>
              <a:rPr lang="zh-CN" altLang="en-US" sz="2800" dirty="0">
                <a:solidFill>
                  <a:prstClr val="black"/>
                </a:solidFill>
                <a:latin typeface="Times New Roman" panose="02020603050405020304" pitchFamily="18" charset="0"/>
                <a:cs typeface="Times New Roman" panose="02020603050405020304" pitchFamily="18" charset="0"/>
              </a:rPr>
              <a:t>（</a:t>
            </a:r>
            <a:r>
              <a:rPr lang="en-US" altLang="zh-CN" sz="2800" dirty="0">
                <a:solidFill>
                  <a:srgbClr val="C00000"/>
                </a:solidFill>
                <a:latin typeface="Times New Roman" panose="02020603050405020304" pitchFamily="18" charset="0"/>
                <a:cs typeface="Times New Roman" panose="02020603050405020304" pitchFamily="18" charset="0"/>
              </a:rPr>
              <a:t>DHCP</a:t>
            </a:r>
            <a:r>
              <a:rPr lang="zh-CN" altLang="en-US" sz="2800" dirty="0">
                <a:solidFill>
                  <a:srgbClr val="C00000"/>
                </a:solidFill>
                <a:latin typeface="Times New Roman" panose="02020603050405020304" pitchFamily="18" charset="0"/>
                <a:cs typeface="Times New Roman" panose="02020603050405020304" pitchFamily="18" charset="0"/>
              </a:rPr>
              <a:t>发现</a:t>
            </a:r>
            <a:r>
              <a:rPr lang="zh-CN" altLang="en-US" sz="2800" dirty="0">
                <a:solidFill>
                  <a:prstClr val="black"/>
                </a:solidFill>
                <a:latin typeface="Times New Roman" panose="02020603050405020304" pitchFamily="18" charset="0"/>
                <a:cs typeface="Times New Roman" panose="02020603050405020304" pitchFamily="18" charset="0"/>
              </a:rPr>
              <a:t>报文）</a:t>
            </a:r>
            <a:r>
              <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可选</a:t>
            </a:r>
            <a:r>
              <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lvl="1">
              <a:buFont typeface="Wingdings" panose="05000000000000000000" pitchFamily="2" charset="2"/>
              <a:buChar char="§"/>
              <a:defRPr/>
            </a:pPr>
            <a:r>
              <a:rPr lang="en-US" altLang="en-US" sz="2800" b="1" u="sng" dirty="0">
                <a:solidFill>
                  <a:srgbClr val="010F90"/>
                </a:solidFill>
                <a:latin typeface="Times New Roman" panose="02020603050405020304" pitchFamily="18" charset="0"/>
                <a:cs typeface="Times New Roman" panose="02020603050405020304" pitchFamily="18" charset="0"/>
              </a:rPr>
              <a:t>DHCP</a:t>
            </a:r>
            <a:r>
              <a:rPr lang="zh-CN" altLang="en-US" sz="2800" b="1" u="sng" dirty="0">
                <a:solidFill>
                  <a:srgbClr val="010F90"/>
                </a:solidFill>
                <a:latin typeface="Times New Roman" panose="02020603050405020304" pitchFamily="18" charset="0"/>
                <a:cs typeface="Times New Roman" panose="02020603050405020304" pitchFamily="18" charset="0"/>
              </a:rPr>
              <a:t>服务器</a:t>
            </a:r>
            <a:r>
              <a:rPr lang="zh-CN" altLang="en-US" sz="2800" dirty="0">
                <a:solidFill>
                  <a:prstClr val="black"/>
                </a:solidFill>
                <a:latin typeface="Times New Roman" panose="02020603050405020304" pitchFamily="18" charset="0"/>
                <a:cs typeface="Times New Roman" panose="02020603050405020304" pitchFamily="18" charset="0"/>
              </a:rPr>
              <a:t>响应</a:t>
            </a:r>
            <a:r>
              <a:rPr kumimoji="0" lang="en-US" altLang="ja-JP"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DHCP offer</a:t>
            </a:r>
            <a:r>
              <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msg </a:t>
            </a:r>
            <a:r>
              <a:rPr lang="zh-CN" altLang="en-US" sz="2800" dirty="0">
                <a:solidFill>
                  <a:prstClr val="black"/>
                </a:solidFill>
                <a:latin typeface="Times New Roman" panose="02020603050405020304" pitchFamily="18" charset="0"/>
                <a:cs typeface="Times New Roman" panose="02020603050405020304" pitchFamily="18" charset="0"/>
              </a:rPr>
              <a:t>（</a:t>
            </a:r>
            <a:r>
              <a:rPr lang="en-US" altLang="zh-CN" sz="2800" dirty="0">
                <a:solidFill>
                  <a:srgbClr val="C00000"/>
                </a:solidFill>
                <a:latin typeface="Times New Roman" panose="02020603050405020304" pitchFamily="18" charset="0"/>
                <a:cs typeface="Times New Roman" panose="02020603050405020304" pitchFamily="18" charset="0"/>
              </a:rPr>
              <a:t>DHCP</a:t>
            </a:r>
            <a:r>
              <a:rPr lang="zh-CN" altLang="en-US" sz="2800" dirty="0">
                <a:solidFill>
                  <a:srgbClr val="C00000"/>
                </a:solidFill>
                <a:latin typeface="Times New Roman" panose="02020603050405020304" pitchFamily="18" charset="0"/>
                <a:cs typeface="Times New Roman" panose="02020603050405020304" pitchFamily="18" charset="0"/>
              </a:rPr>
              <a:t>提供</a:t>
            </a:r>
            <a:r>
              <a:rPr lang="zh-CN" altLang="en-US" sz="2800" dirty="0">
                <a:solidFill>
                  <a:prstClr val="black"/>
                </a:solidFill>
                <a:latin typeface="Times New Roman" panose="02020603050405020304" pitchFamily="18" charset="0"/>
                <a:cs typeface="Times New Roman" panose="02020603050405020304" pitchFamily="18" charset="0"/>
              </a:rPr>
              <a:t>报文）</a:t>
            </a:r>
            <a:r>
              <a:rPr lang="en-US" altLang="ja-JP" sz="2800" dirty="0">
                <a:solidFill>
                  <a:prstClr val="black"/>
                </a:solidFill>
                <a:latin typeface="Times New Roman" panose="02020603050405020304" pitchFamily="18" charset="0"/>
                <a:cs typeface="Times New Roman" panose="02020603050405020304" pitchFamily="18" charset="0"/>
              </a:rPr>
              <a:t> [</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可选</a:t>
            </a:r>
            <a:r>
              <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lvl="1">
              <a:buFont typeface="Wingdings" panose="05000000000000000000" pitchFamily="2" charset="2"/>
              <a:buChar char="§"/>
              <a:defRPr/>
            </a:pPr>
            <a:r>
              <a:rPr lang="zh-CN" altLang="en-US" sz="2800" b="1" u="sng" dirty="0">
                <a:solidFill>
                  <a:srgbClr val="010F90"/>
                </a:solidFill>
                <a:latin typeface="Times New Roman" panose="02020603050405020304" pitchFamily="18" charset="0"/>
                <a:cs typeface="Times New Roman" panose="02020603050405020304" pitchFamily="18" charset="0"/>
              </a:rPr>
              <a:t>主机</a:t>
            </a:r>
            <a:r>
              <a:rPr lang="zh-CN" altLang="en-US" sz="2800" dirty="0">
                <a:solidFill>
                  <a:prstClr val="black"/>
                </a:solidFill>
                <a:latin typeface="Times New Roman" panose="02020603050405020304" pitchFamily="18" charset="0"/>
                <a:cs typeface="Times New Roman" panose="02020603050405020304" pitchFamily="18" charset="0"/>
              </a:rPr>
              <a:t>请求</a:t>
            </a:r>
            <a:r>
              <a:rPr lang="en-US" altLang="zh-CN" sz="2800" dirty="0">
                <a:solidFill>
                  <a:prstClr val="black"/>
                </a:solidFill>
                <a:latin typeface="Times New Roman" panose="02020603050405020304" pitchFamily="18" charset="0"/>
                <a:cs typeface="Times New Roman" panose="02020603050405020304" pitchFamily="18" charset="0"/>
              </a:rPr>
              <a:t>IP</a:t>
            </a:r>
            <a:r>
              <a:rPr lang="zh-CN" altLang="en-US" sz="2800" dirty="0">
                <a:solidFill>
                  <a:prstClr val="black"/>
                </a:solidFill>
                <a:latin typeface="Times New Roman" panose="02020603050405020304" pitchFamily="18" charset="0"/>
                <a:cs typeface="Times New Roman" panose="02020603050405020304" pitchFamily="18" charset="0"/>
              </a:rPr>
              <a:t>地址：</a:t>
            </a:r>
            <a:r>
              <a:rPr kumimoji="0" lang="en-US" altLang="ja-JP"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DHCP request </a:t>
            </a:r>
            <a:r>
              <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msg</a:t>
            </a:r>
            <a:r>
              <a:rPr lang="zh-CN" altLang="en-US" sz="2800" dirty="0">
                <a:solidFill>
                  <a:prstClr val="black"/>
                </a:solidFill>
                <a:latin typeface="Times New Roman" panose="02020603050405020304" pitchFamily="18" charset="0"/>
                <a:cs typeface="Times New Roman" panose="02020603050405020304" pitchFamily="18" charset="0"/>
              </a:rPr>
              <a:t> （</a:t>
            </a:r>
            <a:r>
              <a:rPr lang="en-US" altLang="zh-CN" sz="2800" dirty="0">
                <a:solidFill>
                  <a:srgbClr val="C00000"/>
                </a:solidFill>
                <a:latin typeface="Times New Roman" panose="02020603050405020304" pitchFamily="18" charset="0"/>
                <a:cs typeface="Times New Roman" panose="02020603050405020304" pitchFamily="18" charset="0"/>
              </a:rPr>
              <a:t>DHCP</a:t>
            </a:r>
            <a:r>
              <a:rPr lang="zh-CN" altLang="en-US" sz="2800" dirty="0">
                <a:solidFill>
                  <a:srgbClr val="C00000"/>
                </a:solidFill>
                <a:latin typeface="Times New Roman" panose="02020603050405020304" pitchFamily="18" charset="0"/>
                <a:cs typeface="Times New Roman" panose="02020603050405020304" pitchFamily="18" charset="0"/>
              </a:rPr>
              <a:t>请求</a:t>
            </a:r>
            <a:r>
              <a:rPr lang="zh-CN" altLang="en-US" sz="2800" dirty="0">
                <a:solidFill>
                  <a:prstClr val="black"/>
                </a:solidFill>
                <a:latin typeface="Times New Roman" panose="02020603050405020304" pitchFamily="18" charset="0"/>
                <a:cs typeface="Times New Roman" panose="02020603050405020304" pitchFamily="18" charset="0"/>
              </a:rPr>
              <a:t>报文）</a:t>
            </a:r>
            <a:r>
              <a:rPr lang="en-US" altLang="ja-JP" sz="2800" dirty="0">
                <a:solidFill>
                  <a:prstClr val="black"/>
                </a:solidFill>
                <a:latin typeface="Times New Roman" panose="02020603050405020304" pitchFamily="18" charset="0"/>
                <a:cs typeface="Times New Roman" panose="02020603050405020304" pitchFamily="18" charset="0"/>
              </a:rPr>
              <a:t> </a:t>
            </a:r>
            <a:endPar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a:buFont typeface="Wingdings" panose="05000000000000000000" pitchFamily="2" charset="2"/>
              <a:buChar char="§"/>
              <a:defRPr/>
            </a:pPr>
            <a:r>
              <a:rPr lang="en-US" altLang="en-US" sz="2800" b="1" u="sng" dirty="0">
                <a:solidFill>
                  <a:srgbClr val="010F90"/>
                </a:solidFill>
                <a:latin typeface="Times New Roman" panose="02020603050405020304" pitchFamily="18" charset="0"/>
                <a:cs typeface="Times New Roman" panose="02020603050405020304" pitchFamily="18" charset="0"/>
              </a:rPr>
              <a:t>DHCP</a:t>
            </a:r>
            <a:r>
              <a:rPr lang="zh-CN" altLang="en-US" sz="2800" b="1" u="sng" dirty="0">
                <a:solidFill>
                  <a:srgbClr val="010F90"/>
                </a:solidFill>
                <a:latin typeface="Times New Roman" panose="02020603050405020304" pitchFamily="18" charset="0"/>
                <a:cs typeface="Times New Roman" panose="02020603050405020304" pitchFamily="18" charset="0"/>
              </a:rPr>
              <a:t>服务器</a:t>
            </a:r>
            <a:r>
              <a:rPr lang="zh-CN" altLang="en-US" sz="2800" dirty="0">
                <a:solidFill>
                  <a:prstClr val="black"/>
                </a:solidFill>
                <a:latin typeface="Times New Roman" panose="02020603050405020304" pitchFamily="18" charset="0"/>
                <a:cs typeface="Times New Roman" panose="02020603050405020304" pitchFamily="18" charset="0"/>
              </a:rPr>
              <a:t>发送地址：</a:t>
            </a:r>
            <a:r>
              <a:rPr kumimoji="0" lang="en-US" altLang="ja-JP" sz="28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DHCP ack</a:t>
            </a:r>
            <a:r>
              <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msg</a:t>
            </a:r>
            <a:r>
              <a:rPr kumimoji="0" lang="en-US" altLang="ja-JP" sz="2800" b="0" i="0" u="none" strike="noStrike" kern="1200" cap="none" spc="0" normalizeH="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zh-CN" altLang="en-US" sz="2800" dirty="0">
                <a:solidFill>
                  <a:prstClr val="black"/>
                </a:solidFill>
                <a:latin typeface="Times New Roman" panose="02020603050405020304" pitchFamily="18" charset="0"/>
                <a:cs typeface="Times New Roman" panose="02020603050405020304" pitchFamily="18" charset="0"/>
              </a:rPr>
              <a:t>（</a:t>
            </a:r>
            <a:r>
              <a:rPr lang="en-US" altLang="zh-CN" sz="2800" dirty="0">
                <a:solidFill>
                  <a:srgbClr val="C00000"/>
                </a:solidFill>
                <a:latin typeface="Times New Roman" panose="02020603050405020304" pitchFamily="18" charset="0"/>
                <a:cs typeface="Times New Roman" panose="02020603050405020304" pitchFamily="18" charset="0"/>
              </a:rPr>
              <a:t>DHCP</a:t>
            </a:r>
            <a:r>
              <a:rPr lang="zh-CN" altLang="en-US" sz="2800" dirty="0">
                <a:solidFill>
                  <a:srgbClr val="C00000"/>
                </a:solidFill>
                <a:latin typeface="Times New Roman" panose="02020603050405020304" pitchFamily="18" charset="0"/>
                <a:cs typeface="Times New Roman" panose="02020603050405020304" pitchFamily="18" charset="0"/>
              </a:rPr>
              <a:t> </a:t>
            </a:r>
            <a:r>
              <a:rPr lang="en-US" altLang="zh-CN" sz="2800" dirty="0">
                <a:solidFill>
                  <a:srgbClr val="C00000"/>
                </a:solidFill>
                <a:latin typeface="Times New Roman" panose="02020603050405020304" pitchFamily="18" charset="0"/>
                <a:cs typeface="Times New Roman" panose="02020603050405020304" pitchFamily="18" charset="0"/>
              </a:rPr>
              <a:t>ACK</a:t>
            </a:r>
            <a:r>
              <a:rPr lang="zh-CN" altLang="en-US" sz="2800" dirty="0">
                <a:solidFill>
                  <a:prstClr val="black"/>
                </a:solidFill>
                <a:latin typeface="Times New Roman" panose="02020603050405020304" pitchFamily="18" charset="0"/>
                <a:cs typeface="Times New Roman" panose="02020603050405020304" pitchFamily="18" charset="0"/>
              </a:rPr>
              <a:t>报文）</a:t>
            </a:r>
            <a:r>
              <a:rPr lang="en-US" altLang="ja-JP" sz="2800" dirty="0">
                <a:solidFill>
                  <a:prstClr val="black"/>
                </a:solidFill>
                <a:latin typeface="Times New Roman" panose="02020603050405020304" pitchFamily="18" charset="0"/>
                <a:cs typeface="Times New Roman" panose="02020603050405020304" pitchFamily="18" charset="0"/>
              </a:rPr>
              <a:t> </a:t>
            </a:r>
            <a:endParaRPr kumimoji="0" lang="en-US" altLang="ja-JP"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92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defRPr/>
            </a:pPr>
            <a:endParaRPr kumimoji="0" lang="en-US" altLang="en-US" sz="2800" b="0" i="1"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endParaRPr>
          </a:p>
        </p:txBody>
      </p:sp>
      <p:sp>
        <p:nvSpPr>
          <p:cNvPr id="6"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60</a:t>
            </a:fld>
            <a:endParaRPr lang="en-US" dirty="0"/>
          </a:p>
        </p:txBody>
      </p:sp>
      <p:sp>
        <p:nvSpPr>
          <p:cNvPr id="2" name="对话气泡: 圆角矩形 1">
            <a:extLst>
              <a:ext uri="{FF2B5EF4-FFF2-40B4-BE49-F238E27FC236}">
                <a16:creationId xmlns:a16="http://schemas.microsoft.com/office/drawing/2014/main" id="{8F0993E6-3BF5-47C8-9621-6315A6D185C9}"/>
              </a:ext>
            </a:extLst>
          </p:cNvPr>
          <p:cNvSpPr/>
          <p:nvPr/>
        </p:nvSpPr>
        <p:spPr>
          <a:xfrm>
            <a:off x="7969550" y="445544"/>
            <a:ext cx="3993266" cy="798653"/>
          </a:xfrm>
          <a:prstGeom prst="wedgeRoundRectCallout">
            <a:avLst>
              <a:gd name="adj1" fmla="val -31475"/>
              <a:gd name="adj2" fmla="val 113293"/>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以及子网掩码；第一条路由器地址（默认网关）；本地</a:t>
            </a:r>
            <a:r>
              <a:rPr lang="en-US" altLang="zh-CN" dirty="0">
                <a:solidFill>
                  <a:schemeClr val="tx1"/>
                </a:solidFill>
              </a:rPr>
              <a:t>DNS</a:t>
            </a:r>
            <a:r>
              <a:rPr lang="zh-CN" altLang="en-US" dirty="0">
                <a:solidFill>
                  <a:schemeClr val="tx1"/>
                </a:solidFill>
              </a:rPr>
              <a:t>服务器地址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zh-CN" dirty="0"/>
              <a:t>DHCP: </a:t>
            </a:r>
            <a:r>
              <a:rPr lang="zh-CN" altLang="en-US" dirty="0"/>
              <a:t>动态主机配置协议</a:t>
            </a:r>
            <a:endParaRPr lang="en-US" dirty="0"/>
          </a:p>
        </p:txBody>
      </p:sp>
      <p:sp>
        <p:nvSpPr>
          <p:cNvPr id="6" name="Freeform 140"/>
          <p:cNvSpPr/>
          <p:nvPr/>
        </p:nvSpPr>
        <p:spPr bwMode="auto">
          <a:xfrm rot="16200000">
            <a:off x="3939641" y="418578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 name="Freeform 140"/>
          <p:cNvSpPr/>
          <p:nvPr/>
        </p:nvSpPr>
        <p:spPr bwMode="auto">
          <a:xfrm rot="10800000">
            <a:off x="4937385" y="285942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 name="Freeform 140"/>
          <p:cNvSpPr/>
          <p:nvPr/>
        </p:nvSpPr>
        <p:spPr bwMode="auto">
          <a:xfrm>
            <a:off x="2902210" y="2441913"/>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 name="Text Box 26"/>
          <p:cNvSpPr txBox="1">
            <a:spLocks noChangeArrowheads="1"/>
          </p:cNvSpPr>
          <p:nvPr/>
        </p:nvSpPr>
        <p:spPr bwMode="auto">
          <a:xfrm>
            <a:off x="2284673" y="2272050"/>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223.1.1.1</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10" name="Group 27"/>
          <p:cNvGrpSpPr/>
          <p:nvPr/>
        </p:nvGrpSpPr>
        <p:grpSpPr bwMode="auto">
          <a:xfrm>
            <a:off x="1460763" y="3097551"/>
            <a:ext cx="1011238" cy="393700"/>
            <a:chOff x="3194" y="523"/>
            <a:chExt cx="637" cy="248"/>
          </a:xfrm>
        </p:grpSpPr>
        <p:sp>
          <p:nvSpPr>
            <p:cNvPr id="11" name="Rectangle 28"/>
            <p:cNvSpPr>
              <a:spLocks noChangeArrowheads="1"/>
            </p:cNvSpPr>
            <p:nvPr/>
          </p:nvSpPr>
          <p:spPr bwMode="auto">
            <a:xfrm>
              <a:off x="3306" y="657"/>
              <a:ext cx="525"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 name="Text Box 29"/>
            <p:cNvSpPr txBox="1">
              <a:spLocks noChangeArrowheads="1"/>
            </p:cNvSpPr>
            <p:nvPr/>
          </p:nvSpPr>
          <p:spPr bwMode="auto">
            <a:xfrm>
              <a:off x="3194" y="523"/>
              <a:ext cx="5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223.1.1.2</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sp>
        <p:nvSpPr>
          <p:cNvPr id="13" name="Text Box 30"/>
          <p:cNvSpPr txBox="1">
            <a:spLocks noChangeArrowheads="1"/>
          </p:cNvSpPr>
          <p:nvPr/>
        </p:nvSpPr>
        <p:spPr bwMode="auto">
          <a:xfrm>
            <a:off x="2389448" y="4227850"/>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223.1.1.3</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4" name="Text Box 31"/>
          <p:cNvSpPr txBox="1">
            <a:spLocks noChangeArrowheads="1"/>
          </p:cNvSpPr>
          <p:nvPr/>
        </p:nvSpPr>
        <p:spPr bwMode="auto">
          <a:xfrm>
            <a:off x="3209055" y="3445031"/>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223.1.1.4</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5" name="Text Box 33"/>
          <p:cNvSpPr txBox="1">
            <a:spLocks noChangeArrowheads="1"/>
          </p:cNvSpPr>
          <p:nvPr/>
        </p:nvSpPr>
        <p:spPr bwMode="auto">
          <a:xfrm>
            <a:off x="4572034" y="3416409"/>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223.1.2.9</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6" name="Text Box 41"/>
          <p:cNvSpPr txBox="1">
            <a:spLocks noChangeArrowheads="1"/>
          </p:cNvSpPr>
          <p:nvPr/>
        </p:nvSpPr>
        <p:spPr bwMode="auto">
          <a:xfrm>
            <a:off x="5576206" y="4449327"/>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223.1.2.2</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7" name="Text Box 44"/>
          <p:cNvSpPr txBox="1">
            <a:spLocks noChangeArrowheads="1"/>
          </p:cNvSpPr>
          <p:nvPr/>
        </p:nvSpPr>
        <p:spPr bwMode="auto">
          <a:xfrm>
            <a:off x="5700504" y="2407928"/>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223.1.2.1</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18" name="Line 45"/>
          <p:cNvSpPr>
            <a:spLocks noChangeShapeType="1"/>
          </p:cNvSpPr>
          <p:nvPr/>
        </p:nvSpPr>
        <p:spPr bwMode="auto">
          <a:xfrm>
            <a:off x="4353185" y="3874288"/>
            <a:ext cx="0" cy="8790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 name="Text Box 53"/>
          <p:cNvSpPr txBox="1">
            <a:spLocks noChangeArrowheads="1"/>
          </p:cNvSpPr>
          <p:nvPr/>
        </p:nvSpPr>
        <p:spPr bwMode="auto">
          <a:xfrm>
            <a:off x="4965677" y="5374255"/>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20" name="Text Box 56"/>
          <p:cNvSpPr txBox="1">
            <a:spLocks noChangeArrowheads="1"/>
          </p:cNvSpPr>
          <p:nvPr/>
        </p:nvSpPr>
        <p:spPr bwMode="auto">
          <a:xfrm>
            <a:off x="3900694" y="5359648"/>
            <a:ext cx="930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223.1.3.1</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21" name="Group 57"/>
          <p:cNvGrpSpPr/>
          <p:nvPr/>
        </p:nvGrpSpPr>
        <p:grpSpPr bwMode="auto">
          <a:xfrm>
            <a:off x="3878520" y="4135775"/>
            <a:ext cx="1028699" cy="307975"/>
            <a:chOff x="4550" y="1257"/>
            <a:chExt cx="648" cy="194"/>
          </a:xfrm>
        </p:grpSpPr>
        <p:sp>
          <p:nvSpPr>
            <p:cNvPr id="22" name="Rectangle 58"/>
            <p:cNvSpPr>
              <a:spLocks noChangeArrowheads="1"/>
            </p:cNvSpPr>
            <p:nvPr/>
          </p:nvSpPr>
          <p:spPr bwMode="auto">
            <a:xfrm>
              <a:off x="4587" y="1284"/>
              <a:ext cx="534"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 name="Text Box 59"/>
            <p:cNvSpPr txBox="1">
              <a:spLocks noChangeArrowheads="1"/>
            </p:cNvSpPr>
            <p:nvPr/>
          </p:nvSpPr>
          <p:spPr bwMode="auto">
            <a:xfrm>
              <a:off x="4550" y="1257"/>
              <a:ext cx="64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223.1.3.27</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grpSp>
        <p:nvGrpSpPr>
          <p:cNvPr id="24" name="Group 73"/>
          <p:cNvGrpSpPr/>
          <p:nvPr/>
        </p:nvGrpSpPr>
        <p:grpSpPr bwMode="auto">
          <a:xfrm>
            <a:off x="2110048" y="2518113"/>
            <a:ext cx="641350" cy="558800"/>
            <a:chOff x="-44" y="1473"/>
            <a:chExt cx="981" cy="1105"/>
          </a:xfrm>
        </p:grpSpPr>
        <p:pic>
          <p:nvPicPr>
            <p:cNvPr id="25" name="Picture 7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7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7" name="Group 80"/>
          <p:cNvGrpSpPr/>
          <p:nvPr/>
        </p:nvGrpSpPr>
        <p:grpSpPr bwMode="auto">
          <a:xfrm>
            <a:off x="2105285" y="3116600"/>
            <a:ext cx="641350" cy="558800"/>
            <a:chOff x="-44" y="1473"/>
            <a:chExt cx="981" cy="1105"/>
          </a:xfrm>
        </p:grpSpPr>
        <p:pic>
          <p:nvPicPr>
            <p:cNvPr id="28" name="Picture 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8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0" name="Group 83"/>
          <p:cNvGrpSpPr/>
          <p:nvPr/>
        </p:nvGrpSpPr>
        <p:grpSpPr bwMode="auto">
          <a:xfrm>
            <a:off x="2133860" y="3726200"/>
            <a:ext cx="641350" cy="558800"/>
            <a:chOff x="-44" y="1473"/>
            <a:chExt cx="981" cy="1105"/>
          </a:xfrm>
        </p:grpSpPr>
        <p:pic>
          <p:nvPicPr>
            <p:cNvPr id="31" name="Picture 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8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3" name="Group 87"/>
          <p:cNvGrpSpPr/>
          <p:nvPr/>
        </p:nvGrpSpPr>
        <p:grpSpPr bwMode="auto">
          <a:xfrm flipH="1">
            <a:off x="5793048" y="2675275"/>
            <a:ext cx="641350" cy="558800"/>
            <a:chOff x="-44" y="1473"/>
            <a:chExt cx="981" cy="1105"/>
          </a:xfrm>
        </p:grpSpPr>
        <p:pic>
          <p:nvPicPr>
            <p:cNvPr id="34"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8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6" name="Group 90"/>
          <p:cNvGrpSpPr/>
          <p:nvPr/>
        </p:nvGrpSpPr>
        <p:grpSpPr bwMode="auto">
          <a:xfrm flipH="1">
            <a:off x="5807335" y="3954800"/>
            <a:ext cx="641350" cy="558800"/>
            <a:chOff x="-44" y="1473"/>
            <a:chExt cx="981" cy="1105"/>
          </a:xfrm>
        </p:grpSpPr>
        <p:pic>
          <p:nvPicPr>
            <p:cNvPr id="37"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Freeform 9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9" name="Group 93"/>
          <p:cNvGrpSpPr/>
          <p:nvPr/>
        </p:nvGrpSpPr>
        <p:grpSpPr bwMode="auto">
          <a:xfrm flipH="1">
            <a:off x="5193019" y="4884750"/>
            <a:ext cx="641350" cy="558800"/>
            <a:chOff x="-44" y="1473"/>
            <a:chExt cx="981" cy="1105"/>
          </a:xfrm>
        </p:grpSpPr>
        <p:pic>
          <p:nvPicPr>
            <p:cNvPr id="40"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9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42" name="Group 96"/>
          <p:cNvGrpSpPr/>
          <p:nvPr/>
        </p:nvGrpSpPr>
        <p:grpSpPr bwMode="auto">
          <a:xfrm flipH="1">
            <a:off x="3683849" y="5545761"/>
            <a:ext cx="641350" cy="558800"/>
            <a:chOff x="-44" y="1473"/>
            <a:chExt cx="981" cy="1105"/>
          </a:xfrm>
        </p:grpSpPr>
        <p:pic>
          <p:nvPicPr>
            <p:cNvPr id="43"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98"/>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cxnSp>
        <p:nvCxnSpPr>
          <p:cNvPr id="45" name="Straight Connector 44"/>
          <p:cNvCxnSpPr/>
          <p:nvPr/>
        </p:nvCxnSpPr>
        <p:spPr>
          <a:xfrm>
            <a:off x="2690676" y="2925190"/>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692109" y="3524075"/>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699264" y="4137247"/>
            <a:ext cx="3429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623185" y="3081673"/>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24546" y="4360781"/>
            <a:ext cx="26108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883139" y="5341789"/>
            <a:ext cx="0" cy="2326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911047" y="5304616"/>
            <a:ext cx="3801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357797" y="3717874"/>
            <a:ext cx="79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540907" y="3723826"/>
            <a:ext cx="9754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4046926" y="3577753"/>
            <a:ext cx="632991" cy="300938"/>
            <a:chOff x="7493876" y="2774731"/>
            <a:chExt cx="1481958" cy="894622"/>
          </a:xfrm>
        </p:grpSpPr>
        <p:sp>
          <p:nvSpPr>
            <p:cNvPr id="55" name="Freeform 5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6" name="Oval 5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7" name="Group 56"/>
            <p:cNvGrpSpPr/>
            <p:nvPr/>
          </p:nvGrpSpPr>
          <p:grpSpPr>
            <a:xfrm>
              <a:off x="7713663" y="2848339"/>
              <a:ext cx="1042107" cy="425543"/>
              <a:chOff x="7786941" y="2884917"/>
              <a:chExt cx="897649" cy="353919"/>
            </a:xfrm>
          </p:grpSpPr>
          <p:sp>
            <p:nvSpPr>
              <p:cNvPr id="58" name="Freeform 5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Freeform 5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Freeform 5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Freeform 6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 name="Group 61"/>
          <p:cNvGrpSpPr/>
          <p:nvPr/>
        </p:nvGrpSpPr>
        <p:grpSpPr>
          <a:xfrm>
            <a:off x="4199467" y="1861963"/>
            <a:ext cx="1778000" cy="1399961"/>
            <a:chOff x="4199467" y="1861963"/>
            <a:chExt cx="1778000" cy="1399961"/>
          </a:xfrm>
        </p:grpSpPr>
        <p:sp>
          <p:nvSpPr>
            <p:cNvPr id="82" name="Text Box 168"/>
            <p:cNvSpPr txBox="1">
              <a:spLocks noChangeArrowheads="1"/>
            </p:cNvSpPr>
            <p:nvPr/>
          </p:nvSpPr>
          <p:spPr bwMode="auto">
            <a:xfrm>
              <a:off x="4199467" y="1861963"/>
              <a:ext cx="1778000" cy="40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DHCP server</a:t>
              </a:r>
            </a:p>
          </p:txBody>
        </p:sp>
        <p:grpSp>
          <p:nvGrpSpPr>
            <p:cNvPr id="2" name="Group 1"/>
            <p:cNvGrpSpPr/>
            <p:nvPr/>
          </p:nvGrpSpPr>
          <p:grpSpPr>
            <a:xfrm>
              <a:off x="4496295" y="2275617"/>
              <a:ext cx="1061308" cy="986307"/>
              <a:chOff x="4496295" y="2275617"/>
              <a:chExt cx="1061308" cy="986307"/>
            </a:xfrm>
          </p:grpSpPr>
          <p:grpSp>
            <p:nvGrpSpPr>
              <p:cNvPr id="83" name="Group 195"/>
              <p:cNvGrpSpPr/>
              <p:nvPr/>
            </p:nvGrpSpPr>
            <p:grpSpPr bwMode="auto">
              <a:xfrm>
                <a:off x="4733925" y="2275617"/>
                <a:ext cx="365672" cy="681037"/>
                <a:chOff x="4140" y="429"/>
                <a:chExt cx="1425" cy="2396"/>
              </a:xfrm>
            </p:grpSpPr>
            <p:sp>
              <p:nvSpPr>
                <p:cNvPr id="84" name="Freeform 196"/>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86" name="Freeform 198"/>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99"/>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89" name="Group 201"/>
                <p:cNvGrpSpPr/>
                <p:nvPr/>
              </p:nvGrpSpPr>
              <p:grpSpPr bwMode="auto">
                <a:xfrm>
                  <a:off x="4749" y="668"/>
                  <a:ext cx="581" cy="145"/>
                  <a:chOff x="614" y="2568"/>
                  <a:chExt cx="725" cy="139"/>
                </a:xfrm>
              </p:grpSpPr>
              <p:sp>
                <p:nvSpPr>
                  <p:cNvPr id="114"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5"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90"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91" name="Group 205"/>
                <p:cNvGrpSpPr/>
                <p:nvPr/>
              </p:nvGrpSpPr>
              <p:grpSpPr bwMode="auto">
                <a:xfrm>
                  <a:off x="4747" y="994"/>
                  <a:ext cx="581" cy="134"/>
                  <a:chOff x="614" y="2568"/>
                  <a:chExt cx="725" cy="139"/>
                </a:xfrm>
              </p:grpSpPr>
              <p:sp>
                <p:nvSpPr>
                  <p:cNvPr id="112"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3"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92"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3"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94" name="Group 210"/>
                <p:cNvGrpSpPr/>
                <p:nvPr/>
              </p:nvGrpSpPr>
              <p:grpSpPr bwMode="auto">
                <a:xfrm>
                  <a:off x="4735" y="1627"/>
                  <a:ext cx="582" cy="151"/>
                  <a:chOff x="614" y="2568"/>
                  <a:chExt cx="725" cy="139"/>
                </a:xfrm>
              </p:grpSpPr>
              <p:sp>
                <p:nvSpPr>
                  <p:cNvPr id="110"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11"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95" name="Freeform 213"/>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6" name="Group 214"/>
                <p:cNvGrpSpPr/>
                <p:nvPr/>
              </p:nvGrpSpPr>
              <p:grpSpPr bwMode="auto">
                <a:xfrm>
                  <a:off x="4739" y="1327"/>
                  <a:ext cx="582" cy="139"/>
                  <a:chOff x="614" y="2568"/>
                  <a:chExt cx="725" cy="139"/>
                </a:xfrm>
              </p:grpSpPr>
              <p:sp>
                <p:nvSpPr>
                  <p:cNvPr id="108"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9"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97"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8" name="Freeform 218"/>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219"/>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1" name="Freeform 221"/>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3"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4"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5"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6"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07"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cxnSp>
            <p:nvCxnSpPr>
              <p:cNvPr id="116" name="Straight Connector 115"/>
              <p:cNvCxnSpPr/>
              <p:nvPr/>
            </p:nvCxnSpPr>
            <p:spPr>
              <a:xfrm flipH="1">
                <a:off x="5013585" y="2937914"/>
                <a:ext cx="5440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 Box 44"/>
              <p:cNvSpPr txBox="1">
                <a:spLocks noChangeArrowheads="1"/>
              </p:cNvSpPr>
              <p:nvPr/>
            </p:nvSpPr>
            <p:spPr bwMode="auto">
              <a:xfrm>
                <a:off x="4496295" y="2923370"/>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223.1.2.5</a:t>
                </a:r>
                <a:endParaRPr kumimoji="0" lang="en-US" altLang="en-US" sz="14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grpSp>
      <p:pic>
        <p:nvPicPr>
          <p:cNvPr id="144"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205" y="3404249"/>
            <a:ext cx="587412" cy="48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6417296" y="3245381"/>
            <a:ext cx="4673811" cy="1506371"/>
            <a:chOff x="6417296" y="3245381"/>
            <a:chExt cx="4673811" cy="1506371"/>
          </a:xfrm>
        </p:grpSpPr>
        <p:grpSp>
          <p:nvGrpSpPr>
            <p:cNvPr id="118" name="Group 117"/>
            <p:cNvGrpSpPr/>
            <p:nvPr/>
          </p:nvGrpSpPr>
          <p:grpSpPr>
            <a:xfrm>
              <a:off x="7290172" y="3245381"/>
              <a:ext cx="1015378" cy="911243"/>
              <a:chOff x="7432700" y="2327293"/>
              <a:chExt cx="534987" cy="407988"/>
            </a:xfrm>
          </p:grpSpPr>
          <p:pic>
            <p:nvPicPr>
              <p:cNvPr id="119" name="Picture 1017" descr="antenna_styliz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018"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2" name="Picture 1020" descr="scre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9" name="Group 1027"/>
              <p:cNvGrpSpPr/>
              <p:nvPr/>
            </p:nvGrpSpPr>
            <p:grpSpPr bwMode="auto">
              <a:xfrm>
                <a:off x="7594735" y="2642220"/>
                <a:ext cx="98740" cy="36846"/>
                <a:chOff x="1740" y="2642"/>
                <a:chExt cx="752" cy="327"/>
              </a:xfrm>
            </p:grpSpPr>
            <p:sp>
              <p:nvSpPr>
                <p:cNvPr id="136"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7"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0"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Freeform 1039"/>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7" name="Text Box 170"/>
            <p:cNvSpPr txBox="1">
              <a:spLocks noChangeArrowheads="1"/>
            </p:cNvSpPr>
            <p:nvPr/>
          </p:nvSpPr>
          <p:spPr bwMode="auto">
            <a:xfrm>
              <a:off x="7474988" y="4290087"/>
              <a:ext cx="3616119" cy="461665"/>
            </a:xfrm>
            <a:prstGeom prst="rect">
              <a:avLst/>
            </a:prstGeom>
            <a:noFill/>
          </p:spPr>
          <p:txBody>
            <a:bodyPr wrap="square" rtlCol="0">
              <a:spAutoFit/>
            </a:bodyPr>
            <a:lstStyle>
              <a:defPPr>
                <a:defRPr lang="en-US"/>
              </a:defPPr>
              <a:lvl1pPr lvl="0">
                <a:defRPr sz="2400">
                  <a:solidFill>
                    <a:prstClr val="black"/>
                  </a:solidFill>
                </a:defRPr>
              </a:lvl1pPr>
            </a:lstStyle>
            <a:p>
              <a:r>
                <a:rPr lang="zh-CN" altLang="en-US" dirty="0"/>
                <a:t>到达的</a:t>
              </a:r>
              <a:r>
                <a:rPr lang="en-US" altLang="zh-CN" dirty="0"/>
                <a:t>DHCP</a:t>
              </a:r>
              <a:r>
                <a:rPr lang="zh-CN" altLang="en-US" dirty="0"/>
                <a:t>客户</a:t>
              </a:r>
              <a:endParaRPr lang="en-US" altLang="en-US" dirty="0"/>
            </a:p>
          </p:txBody>
        </p:sp>
        <p:sp>
          <p:nvSpPr>
            <p:cNvPr id="148" name="AutoShape 232"/>
            <p:cNvSpPr>
              <a:spLocks noChangeArrowheads="1"/>
            </p:cNvSpPr>
            <p:nvPr/>
          </p:nvSpPr>
          <p:spPr bwMode="auto">
            <a:xfrm>
              <a:off x="6417296" y="3433832"/>
              <a:ext cx="976312" cy="374650"/>
            </a:xfrm>
            <a:prstGeom prst="leftArrow">
              <a:avLst>
                <a:gd name="adj1" fmla="val 50000"/>
                <a:gd name="adj2" fmla="val 65148"/>
              </a:avLst>
            </a:prstGeom>
            <a:gradFill rotWithShape="1">
              <a:gsLst>
                <a:gs pos="0">
                  <a:srgbClr val="CC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3" name="TextBox 62"/>
          <p:cNvSpPr txBox="1"/>
          <p:nvPr/>
        </p:nvSpPr>
        <p:spPr>
          <a:xfrm>
            <a:off x="7145867" y="1456267"/>
            <a:ext cx="3566583" cy="830997"/>
          </a:xfrm>
          <a:prstGeom prst="rect">
            <a:avLst/>
          </a:prstGeom>
          <a:noFill/>
        </p:spPr>
        <p:txBody>
          <a:bodyPr wrap="square" rtlCol="0">
            <a:spAutoFit/>
          </a:bodyPr>
          <a:lstStyle/>
          <a:p>
            <a:pPr lvl="0">
              <a:defRPr/>
            </a:pPr>
            <a:r>
              <a:rPr lang="zh-CN" altLang="en-US" sz="2400" dirty="0">
                <a:solidFill>
                  <a:prstClr val="black"/>
                </a:solidFill>
              </a:rPr>
              <a:t>通常</a:t>
            </a:r>
            <a:r>
              <a:rPr lang="en-US" altLang="zh-CN" sz="2400" dirty="0">
                <a:solidFill>
                  <a:prstClr val="black"/>
                </a:solidFill>
              </a:rPr>
              <a:t>DHCP</a:t>
            </a:r>
            <a:r>
              <a:rPr lang="zh-CN" altLang="en-US" sz="2400" dirty="0">
                <a:solidFill>
                  <a:prstClr val="black"/>
                </a:solidFill>
              </a:rPr>
              <a:t>服务器位于路由器，服务整个子网。</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dissolv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zh-CN" dirty="0"/>
              <a:t>DHCP: </a:t>
            </a:r>
            <a:r>
              <a:rPr lang="zh-CN" altLang="en-US" dirty="0"/>
              <a:t>动态主机配置协议</a:t>
            </a:r>
            <a:endParaRPr lang="en-US" dirty="0"/>
          </a:p>
        </p:txBody>
      </p:sp>
      <p:sp>
        <p:nvSpPr>
          <p:cNvPr id="142" name="Text Box 7"/>
          <p:cNvSpPr txBox="1">
            <a:spLocks noChangeArrowheads="1"/>
          </p:cNvSpPr>
          <p:nvPr/>
        </p:nvSpPr>
        <p:spPr bwMode="auto">
          <a:xfrm>
            <a:off x="2603536" y="1300439"/>
            <a:ext cx="23421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DHCP server: 223.1.2.5</a:t>
            </a:r>
          </a:p>
        </p:txBody>
      </p:sp>
      <p:sp>
        <p:nvSpPr>
          <p:cNvPr id="2" name="Rectangle 1"/>
          <p:cNvSpPr/>
          <p:nvPr/>
        </p:nvSpPr>
        <p:spPr>
          <a:xfrm>
            <a:off x="8680174" y="1466575"/>
            <a:ext cx="2066580" cy="329834"/>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Arriving client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0" name="Line 10"/>
          <p:cNvSpPr>
            <a:spLocks noChangeShapeType="1"/>
          </p:cNvSpPr>
          <p:nvPr/>
        </p:nvSpPr>
        <p:spPr bwMode="auto">
          <a:xfrm flipH="1">
            <a:off x="4572552" y="2256526"/>
            <a:ext cx="11113" cy="4027487"/>
          </a:xfrm>
          <a:prstGeom prst="line">
            <a:avLst/>
          </a:prstGeom>
          <a:noFill/>
          <a:ln w="9525">
            <a:solidFill>
              <a:srgbClr val="80808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71" name="Line 11"/>
          <p:cNvSpPr>
            <a:spLocks noChangeShapeType="1"/>
          </p:cNvSpPr>
          <p:nvPr/>
        </p:nvSpPr>
        <p:spPr bwMode="auto">
          <a:xfrm flipH="1">
            <a:off x="9098515" y="2332726"/>
            <a:ext cx="11112" cy="4140200"/>
          </a:xfrm>
          <a:prstGeom prst="line">
            <a:avLst/>
          </a:prstGeom>
          <a:noFill/>
          <a:ln w="9525">
            <a:solidFill>
              <a:srgbClr val="80808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72" name="Group 471"/>
          <p:cNvGrpSpPr/>
          <p:nvPr/>
        </p:nvGrpSpPr>
        <p:grpSpPr bwMode="auto">
          <a:xfrm>
            <a:off x="4617002" y="1435788"/>
            <a:ext cx="4395788" cy="1401763"/>
            <a:chOff x="1860550" y="1343025"/>
            <a:chExt cx="4395788" cy="1401763"/>
          </a:xfrm>
        </p:grpSpPr>
        <p:sp>
          <p:nvSpPr>
            <p:cNvPr id="473" name="Line 9"/>
            <p:cNvSpPr>
              <a:spLocks noChangeShapeType="1"/>
            </p:cNvSpPr>
            <p:nvPr/>
          </p:nvSpPr>
          <p:spPr bwMode="auto">
            <a:xfrm flipH="1">
              <a:off x="1860550" y="2208213"/>
              <a:ext cx="4395788"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74" name="Group 23"/>
            <p:cNvGrpSpPr/>
            <p:nvPr/>
          </p:nvGrpSpPr>
          <p:grpSpPr bwMode="auto">
            <a:xfrm>
              <a:off x="3389313" y="1343025"/>
              <a:ext cx="2673350" cy="1116013"/>
              <a:chOff x="11865" y="3885"/>
              <a:chExt cx="3720" cy="1260"/>
            </a:xfrm>
          </p:grpSpPr>
          <p:sp>
            <p:nvSpPr>
              <p:cNvPr id="475"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DHCP discover</a:t>
                </a:r>
                <a:endParaRPr kumimoji="0" lang="en-US" altLang="en-US" sz="1200" b="1"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476"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src : 0.0.0.0, 68     </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dest.: 255.255.255.255,67</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yiaddr:    0.0.0.0</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transaction ID: 654</a:t>
                </a:r>
                <a:endParaRPr kumimoji="0" lang="en-US" altLang="en-US" sz="16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grpSp>
      <p:sp>
        <p:nvSpPr>
          <p:cNvPr id="477" name="Line 26"/>
          <p:cNvSpPr>
            <a:spLocks noChangeShapeType="1"/>
          </p:cNvSpPr>
          <p:nvPr/>
        </p:nvSpPr>
        <p:spPr bwMode="auto">
          <a:xfrm>
            <a:off x="4659865" y="3286813"/>
            <a:ext cx="4395787" cy="53816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78" name="Group 477"/>
          <p:cNvGrpSpPr/>
          <p:nvPr/>
        </p:nvGrpSpPr>
        <p:grpSpPr bwMode="auto">
          <a:xfrm>
            <a:off x="6318802" y="2672451"/>
            <a:ext cx="2520950" cy="1217612"/>
            <a:chOff x="3562350" y="2579688"/>
            <a:chExt cx="2520950" cy="1217612"/>
          </a:xfrm>
        </p:grpSpPr>
        <p:sp>
          <p:nvSpPr>
            <p:cNvPr id="479"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DHCP offer</a:t>
              </a:r>
              <a:endParaRPr kumimoji="0" lang="en-US" altLang="en-US" sz="16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480" name="Text Box 28"/>
            <p:cNvSpPr txBox="1">
              <a:spLocks noChangeArrowheads="1"/>
            </p:cNvSpPr>
            <p:nvPr/>
          </p:nvSpPr>
          <p:spPr bwMode="auto">
            <a:xfrm>
              <a:off x="3659188" y="2832100"/>
              <a:ext cx="2424112" cy="965200"/>
            </a:xfrm>
            <a:prstGeom prst="rect">
              <a:avLst/>
            </a:prstGeom>
            <a:solidFill>
              <a:srgbClr val="FFFFFF"/>
            </a:solidFill>
            <a:ln w="9525">
              <a:solidFill>
                <a:srgbClr val="000000"/>
              </a:solidFill>
              <a:miter lim="800000"/>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src: 223.1.2.5, 67      </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dest:  255.255.255.255, 68</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yiaddrr: 223.1.2.4</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transaction ID: 654</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lifetime: 3600 secs</a:t>
              </a:r>
              <a:endParaRPr kumimoji="0" lang="en-US" altLang="en-US" sz="8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sp>
        <p:nvSpPr>
          <p:cNvPr id="481" name="Line 29"/>
          <p:cNvSpPr>
            <a:spLocks noChangeShapeType="1"/>
          </p:cNvSpPr>
          <p:nvPr/>
        </p:nvSpPr>
        <p:spPr bwMode="auto">
          <a:xfrm flipH="1">
            <a:off x="4551915" y="4515538"/>
            <a:ext cx="4395787" cy="53657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82" name="Group 481"/>
          <p:cNvGrpSpPr/>
          <p:nvPr/>
        </p:nvGrpSpPr>
        <p:grpSpPr bwMode="auto">
          <a:xfrm>
            <a:off x="4723365" y="3858313"/>
            <a:ext cx="2855365" cy="1260475"/>
            <a:chOff x="1966913" y="3765550"/>
            <a:chExt cx="2855365" cy="1260475"/>
          </a:xfrm>
        </p:grpSpPr>
        <p:sp>
          <p:nvSpPr>
            <p:cNvPr id="483"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DHCP request</a:t>
              </a:r>
              <a:endParaRPr kumimoji="0" lang="en-US" altLang="en-US" sz="16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484" name="Text Box 31"/>
            <p:cNvSpPr txBox="1">
              <a:spLocks noChangeArrowheads="1"/>
            </p:cNvSpPr>
            <p:nvPr/>
          </p:nvSpPr>
          <p:spPr bwMode="auto">
            <a:xfrm>
              <a:off x="2064791" y="4027488"/>
              <a:ext cx="2757487" cy="998537"/>
            </a:xfrm>
            <a:prstGeom prst="rect">
              <a:avLst/>
            </a:prstGeom>
            <a:solidFill>
              <a:srgbClr val="FFFFFF"/>
            </a:solidFill>
            <a:ln w="9525">
              <a:solidFill>
                <a:srgbClr val="000000"/>
              </a:solidFill>
              <a:miter lim="800000"/>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src:  0.0.0.0, 68     </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dest</a:t>
              </a: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255.255.255.255, 67</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yiaddrr: 223.1.2.4</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transaction ID: 655</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lifetime: 3600 secs</a:t>
              </a:r>
              <a:endParaRPr kumimoji="0" lang="en-US" altLang="en-US" sz="16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sp>
        <p:nvSpPr>
          <p:cNvPr id="485" name="Line 32"/>
          <p:cNvSpPr>
            <a:spLocks noChangeShapeType="1"/>
          </p:cNvSpPr>
          <p:nvPr/>
        </p:nvSpPr>
        <p:spPr bwMode="auto">
          <a:xfrm>
            <a:off x="4637640" y="5545826"/>
            <a:ext cx="4395787" cy="538162"/>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86" name="Group 485"/>
          <p:cNvGrpSpPr/>
          <p:nvPr/>
        </p:nvGrpSpPr>
        <p:grpSpPr bwMode="auto">
          <a:xfrm>
            <a:off x="6275940" y="5261663"/>
            <a:ext cx="2509837" cy="1271588"/>
            <a:chOff x="3519488" y="5168900"/>
            <a:chExt cx="2509837" cy="1271588"/>
          </a:xfrm>
        </p:grpSpPr>
        <p:sp>
          <p:nvSpPr>
            <p:cNvPr id="487"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DHCP ACK</a:t>
              </a:r>
              <a:endParaRPr kumimoji="0" lang="en-US" altLang="en-US" sz="16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sp>
          <p:nvSpPr>
            <p:cNvPr id="488" name="Text Box 34"/>
            <p:cNvSpPr txBox="1">
              <a:spLocks noChangeArrowheads="1"/>
            </p:cNvSpPr>
            <p:nvPr/>
          </p:nvSpPr>
          <p:spPr bwMode="auto">
            <a:xfrm>
              <a:off x="3616325" y="5421313"/>
              <a:ext cx="2413000" cy="1019175"/>
            </a:xfrm>
            <a:prstGeom prst="rect">
              <a:avLst/>
            </a:prstGeom>
            <a:solidFill>
              <a:srgbClr val="FFFFFF"/>
            </a:solidFill>
            <a:ln w="9525">
              <a:solidFill>
                <a:srgbClr val="000000"/>
              </a:solidFill>
              <a:miter lim="800000"/>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src: 223.1.2.5, 67      </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dest:  255.255.255.255, 68</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yiaddrr: 223.1.2.4</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transaction ID: 655</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lifetime: 3600 secs</a:t>
              </a:r>
              <a:endParaRPr kumimoji="0" lang="en-US" altLang="en-US" sz="1000" b="0" i="0" u="none" strike="noStrike" kern="0" cap="none" spc="0" normalizeH="0" baseline="0" noProof="0" dirty="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grpSp>
        <p:nvGrpSpPr>
          <p:cNvPr id="489" name="Group 36"/>
          <p:cNvGrpSpPr/>
          <p:nvPr/>
        </p:nvGrpSpPr>
        <p:grpSpPr bwMode="auto">
          <a:xfrm>
            <a:off x="9050890" y="1873938"/>
            <a:ext cx="784225" cy="549275"/>
            <a:chOff x="4420" y="878"/>
            <a:chExt cx="614" cy="458"/>
          </a:xfrm>
        </p:grpSpPr>
        <p:pic>
          <p:nvPicPr>
            <p:cNvPr id="490" name="Picture 37" descr="laptop_key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 name="Freeform 38"/>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492"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 name="Freeform 40"/>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4" name="Freeform 41"/>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5" name="Freeform 42"/>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6" name="Freeform 43"/>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7" name="Freeform 44"/>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8" name="Freeform 45"/>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99" name="Group 46"/>
            <p:cNvGrpSpPr/>
            <p:nvPr/>
          </p:nvGrpSpPr>
          <p:grpSpPr bwMode="auto">
            <a:xfrm>
              <a:off x="4584" y="1203"/>
              <a:ext cx="119" cy="53"/>
              <a:chOff x="1740" y="2642"/>
              <a:chExt cx="752" cy="327"/>
            </a:xfrm>
          </p:grpSpPr>
          <p:sp>
            <p:nvSpPr>
              <p:cNvPr id="506" name="Freeform 47"/>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7" name="Freeform 48"/>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8" name="Freeform 49"/>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9" name="Freeform 50"/>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0" name="Freeform 5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1" name="Freeform 52"/>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00" name="Freeform 53"/>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1" name="Freeform 54"/>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2" name="Freeform 55"/>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3" name="Freeform 56"/>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4" name="Freeform 57"/>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5" name="Freeform 58"/>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12" name="Group 60"/>
          <p:cNvGrpSpPr/>
          <p:nvPr/>
        </p:nvGrpSpPr>
        <p:grpSpPr bwMode="auto">
          <a:xfrm>
            <a:off x="4474127" y="1683438"/>
            <a:ext cx="334963" cy="536575"/>
            <a:chOff x="4140" y="429"/>
            <a:chExt cx="1425" cy="2396"/>
          </a:xfrm>
        </p:grpSpPr>
        <p:sp>
          <p:nvSpPr>
            <p:cNvPr id="513" name="Freeform 61"/>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4"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15" name="Freeform 63"/>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6" name="Freeform 64"/>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7" name="Rectangle 65"/>
            <p:cNvSpPr>
              <a:spLocks noChangeArrowheads="1"/>
            </p:cNvSpPr>
            <p:nvPr/>
          </p:nvSpPr>
          <p:spPr bwMode="auto">
            <a:xfrm>
              <a:off x="4214" y="691"/>
              <a:ext cx="594" cy="50"/>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518" name="Group 66"/>
            <p:cNvGrpSpPr/>
            <p:nvPr/>
          </p:nvGrpSpPr>
          <p:grpSpPr bwMode="auto">
            <a:xfrm>
              <a:off x="4749" y="668"/>
              <a:ext cx="581" cy="145"/>
              <a:chOff x="614" y="2568"/>
              <a:chExt cx="725" cy="139"/>
            </a:xfrm>
          </p:grpSpPr>
          <p:sp>
            <p:nvSpPr>
              <p:cNvPr id="543" name="AutoShape 67"/>
              <p:cNvSpPr>
                <a:spLocks noChangeArrowheads="1"/>
              </p:cNvSpPr>
              <p:nvPr/>
            </p:nvSpPr>
            <p:spPr bwMode="auto">
              <a:xfrm>
                <a:off x="613" y="2570"/>
                <a:ext cx="725" cy="13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44"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519" name="Rectangle 69"/>
            <p:cNvSpPr>
              <a:spLocks noChangeArrowheads="1"/>
            </p:cNvSpPr>
            <p:nvPr/>
          </p:nvSpPr>
          <p:spPr bwMode="auto">
            <a:xfrm>
              <a:off x="4221" y="1017"/>
              <a:ext cx="601" cy="50"/>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520" name="Group 70"/>
            <p:cNvGrpSpPr/>
            <p:nvPr/>
          </p:nvGrpSpPr>
          <p:grpSpPr bwMode="auto">
            <a:xfrm>
              <a:off x="4747" y="994"/>
              <a:ext cx="581" cy="134"/>
              <a:chOff x="614" y="2568"/>
              <a:chExt cx="725" cy="139"/>
            </a:xfrm>
          </p:grpSpPr>
          <p:sp>
            <p:nvSpPr>
              <p:cNvPr id="541" name="AutoShape 71"/>
              <p:cNvSpPr>
                <a:spLocks noChangeArrowheads="1"/>
              </p:cNvSpPr>
              <p:nvPr/>
            </p:nvSpPr>
            <p:spPr bwMode="auto">
              <a:xfrm>
                <a:off x="615" y="2570"/>
                <a:ext cx="725"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42"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521" name="Rectangle 73"/>
            <p:cNvSpPr>
              <a:spLocks noChangeArrowheads="1"/>
            </p:cNvSpPr>
            <p:nvPr/>
          </p:nvSpPr>
          <p:spPr bwMode="auto">
            <a:xfrm>
              <a:off x="4214" y="1358"/>
              <a:ext cx="601" cy="50"/>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22" name="Rectangle 74"/>
            <p:cNvSpPr>
              <a:spLocks noChangeArrowheads="1"/>
            </p:cNvSpPr>
            <p:nvPr/>
          </p:nvSpPr>
          <p:spPr bwMode="auto">
            <a:xfrm>
              <a:off x="4228" y="1655"/>
              <a:ext cx="594" cy="50"/>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nvGrpSpPr>
            <p:cNvPr id="523" name="Group 75"/>
            <p:cNvGrpSpPr/>
            <p:nvPr/>
          </p:nvGrpSpPr>
          <p:grpSpPr bwMode="auto">
            <a:xfrm>
              <a:off x="4735" y="1627"/>
              <a:ext cx="582" cy="151"/>
              <a:chOff x="614" y="2568"/>
              <a:chExt cx="725" cy="139"/>
            </a:xfrm>
          </p:grpSpPr>
          <p:sp>
            <p:nvSpPr>
              <p:cNvPr id="539" name="AutoShape 76"/>
              <p:cNvSpPr>
                <a:spLocks noChangeArrowheads="1"/>
              </p:cNvSpPr>
              <p:nvPr/>
            </p:nvSpPr>
            <p:spPr bwMode="auto">
              <a:xfrm>
                <a:off x="613" y="2568"/>
                <a:ext cx="724"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40"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524" name="Freeform 78"/>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25" name="Group 79"/>
            <p:cNvGrpSpPr/>
            <p:nvPr/>
          </p:nvGrpSpPr>
          <p:grpSpPr bwMode="auto">
            <a:xfrm>
              <a:off x="4739" y="1327"/>
              <a:ext cx="582" cy="139"/>
              <a:chOff x="614" y="2568"/>
              <a:chExt cx="725" cy="139"/>
            </a:xfrm>
          </p:grpSpPr>
          <p:sp>
            <p:nvSpPr>
              <p:cNvPr id="537" name="AutoShape 80"/>
              <p:cNvSpPr>
                <a:spLocks noChangeArrowheads="1"/>
              </p:cNvSpPr>
              <p:nvPr/>
            </p:nvSpPr>
            <p:spPr bwMode="auto">
              <a:xfrm>
                <a:off x="617" y="2570"/>
                <a:ext cx="724" cy="135"/>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38"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sp>
          <p:nvSpPr>
            <p:cNvPr id="526"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27" name="Freeform 83"/>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8" name="Freeform 84"/>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9"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30" name="Freeform 86"/>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31"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32" name="AutoShape 88"/>
            <p:cNvSpPr>
              <a:spLocks noChangeArrowheads="1"/>
            </p:cNvSpPr>
            <p:nvPr/>
          </p:nvSpPr>
          <p:spPr bwMode="auto">
            <a:xfrm>
              <a:off x="4208" y="2712"/>
              <a:ext cx="1067"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33"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34"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Arial" panose="020B0604020202020204" pitchFamily="34" charset="0"/>
              </a:endParaRPr>
            </a:p>
          </p:txBody>
        </p:sp>
        <p:sp>
          <p:nvSpPr>
            <p:cNvPr id="535"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36" name="Rectangle 92"/>
            <p:cNvSpPr>
              <a:spLocks noChangeArrowheads="1"/>
            </p:cNvSpPr>
            <p:nvPr/>
          </p:nvSpPr>
          <p:spPr bwMode="auto">
            <a:xfrm>
              <a:off x="5065" y="1833"/>
              <a:ext cx="81" cy="766"/>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grpSp>
      <p:grpSp>
        <p:nvGrpSpPr>
          <p:cNvPr id="545" name="Group 544"/>
          <p:cNvGrpSpPr/>
          <p:nvPr/>
        </p:nvGrpSpPr>
        <p:grpSpPr bwMode="auto">
          <a:xfrm>
            <a:off x="6261653" y="1756463"/>
            <a:ext cx="2540000" cy="733425"/>
            <a:chOff x="7333086" y="2736938"/>
            <a:chExt cx="2539755" cy="733428"/>
          </a:xfrm>
        </p:grpSpPr>
        <p:sp>
          <p:nvSpPr>
            <p:cNvPr id="546" name="Rectangle 2"/>
            <p:cNvSpPr>
              <a:spLocks noChangeArrowheads="1"/>
            </p:cNvSpPr>
            <p:nvPr/>
          </p:nvSpPr>
          <p:spPr bwMode="auto">
            <a:xfrm>
              <a:off x="7333086"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47" name="TextBox 1"/>
            <p:cNvSpPr txBox="1">
              <a:spLocks noChangeArrowheads="1"/>
            </p:cNvSpPr>
            <p:nvPr/>
          </p:nvSpPr>
          <p:spPr bwMode="auto">
            <a:xfrm>
              <a:off x="7344918" y="2797391"/>
              <a:ext cx="2527923" cy="58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广播：是否有一个</a:t>
              </a:r>
              <a:r>
                <a:rPr kumimoji="0" lang="en-US" altLang="zh-CN"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DHCP</a:t>
              </a:r>
              <a:r>
                <a:rPr kumimoji="0" lang="zh-CN"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服务器？</a:t>
              </a:r>
              <a:endParaRPr kumimoji="0" lang="en-US"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endParaRPr>
            </a:p>
          </p:txBody>
        </p:sp>
      </p:grpSp>
      <p:grpSp>
        <p:nvGrpSpPr>
          <p:cNvPr id="548" name="Group 547"/>
          <p:cNvGrpSpPr/>
          <p:nvPr/>
        </p:nvGrpSpPr>
        <p:grpSpPr bwMode="auto">
          <a:xfrm>
            <a:off x="6426753" y="2964551"/>
            <a:ext cx="2352473" cy="884237"/>
            <a:chOff x="9144000" y="3229217"/>
            <a:chExt cx="2351575" cy="885135"/>
          </a:xfrm>
        </p:grpSpPr>
        <p:sp>
          <p:nvSpPr>
            <p:cNvPr id="549"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50" name="TextBox 88"/>
            <p:cNvSpPr txBox="1">
              <a:spLocks noChangeArrowheads="1"/>
            </p:cNvSpPr>
            <p:nvPr/>
          </p:nvSpPr>
          <p:spPr bwMode="auto">
            <a:xfrm>
              <a:off x="9152829" y="3259151"/>
              <a:ext cx="2329361" cy="831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广播：我是</a:t>
              </a:r>
              <a:r>
                <a:rPr kumimoji="0" lang="en-US" altLang="zh-CN"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DHCP</a:t>
              </a:r>
              <a:r>
                <a:rPr kumimoji="0" lang="zh-CN"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服务器，这有一个你可用的</a:t>
              </a:r>
              <a:r>
                <a:rPr kumimoji="0" lang="en-US" altLang="zh-CN"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IP</a:t>
              </a:r>
              <a:r>
                <a:rPr kumimoji="0" lang="zh-CN"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地址。</a:t>
              </a:r>
              <a:r>
                <a:rPr kumimoji="0" lang="en-US"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 </a:t>
              </a:r>
            </a:p>
          </p:txBody>
        </p:sp>
      </p:grpSp>
      <p:grpSp>
        <p:nvGrpSpPr>
          <p:cNvPr id="551" name="Group 550"/>
          <p:cNvGrpSpPr/>
          <p:nvPr/>
        </p:nvGrpSpPr>
        <p:grpSpPr bwMode="auto">
          <a:xfrm>
            <a:off x="4944532" y="4190101"/>
            <a:ext cx="2448914" cy="884237"/>
            <a:chOff x="8858631" y="4615923"/>
            <a:chExt cx="2449518" cy="885135"/>
          </a:xfrm>
        </p:grpSpPr>
        <p:sp>
          <p:nvSpPr>
            <p:cNvPr id="552"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53" name="TextBox 90"/>
            <p:cNvSpPr txBox="1">
              <a:spLocks noChangeArrowheads="1"/>
            </p:cNvSpPr>
            <p:nvPr/>
          </p:nvSpPr>
          <p:spPr bwMode="auto">
            <a:xfrm>
              <a:off x="8858631" y="4765817"/>
              <a:ext cx="2393481" cy="58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广播</a:t>
              </a:r>
              <a:r>
                <a:rPr lang="zh-CN" altLang="en-US" sz="1600" dirty="0">
                  <a:solidFill>
                    <a:srgbClr val="FF0000"/>
                  </a:solidFill>
                  <a:latin typeface="Tahoma" panose="020B0604030504040204" pitchFamily="34" charset="0"/>
                </a:rPr>
                <a:t>：</a:t>
              </a:r>
              <a:r>
                <a:rPr kumimoji="0" lang="zh-CN"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好，我将使用这个</a:t>
              </a:r>
              <a:r>
                <a:rPr kumimoji="0" lang="en-US" altLang="zh-CN"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IP</a:t>
              </a:r>
              <a:r>
                <a:rPr kumimoji="0" lang="zh-CN"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地址。</a:t>
              </a:r>
              <a:endParaRPr kumimoji="0" lang="en-US"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endParaRPr>
            </a:p>
          </p:txBody>
        </p:sp>
      </p:grpSp>
      <p:grpSp>
        <p:nvGrpSpPr>
          <p:cNvPr id="554" name="Group 553"/>
          <p:cNvGrpSpPr/>
          <p:nvPr/>
        </p:nvGrpSpPr>
        <p:grpSpPr bwMode="auto">
          <a:xfrm>
            <a:off x="6409291" y="5558526"/>
            <a:ext cx="2352472" cy="885825"/>
            <a:chOff x="9144000" y="5555417"/>
            <a:chExt cx="2351575" cy="885135"/>
          </a:xfrm>
        </p:grpSpPr>
        <p:sp>
          <p:nvSpPr>
            <p:cNvPr id="555"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556" name="TextBox 92"/>
            <p:cNvSpPr txBox="1">
              <a:spLocks noChangeArrowheads="1"/>
            </p:cNvSpPr>
            <p:nvPr/>
          </p:nvSpPr>
          <p:spPr bwMode="auto">
            <a:xfrm>
              <a:off x="9144001" y="5705311"/>
              <a:ext cx="2181428" cy="58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rPr>
                <a:t>广播</a:t>
              </a:r>
              <a:r>
                <a:rPr lang="zh-CN" altLang="en-US" sz="1600" dirty="0">
                  <a:solidFill>
                    <a:srgbClr val="FF0000"/>
                  </a:solidFill>
                  <a:latin typeface="Tahoma" panose="020B0604030504040204" pitchFamily="34" charset="0"/>
                </a:rPr>
                <a:t>：好，你使用这个</a:t>
              </a:r>
              <a:r>
                <a:rPr lang="en-US" altLang="zh-CN" sz="1600" dirty="0">
                  <a:solidFill>
                    <a:srgbClr val="FF0000"/>
                  </a:solidFill>
                  <a:latin typeface="Tahoma" panose="020B0604030504040204" pitchFamily="34" charset="0"/>
                </a:rPr>
                <a:t>IP</a:t>
              </a:r>
              <a:r>
                <a:rPr lang="zh-CN" altLang="en-US" sz="1600" dirty="0">
                  <a:solidFill>
                    <a:srgbClr val="FF0000"/>
                  </a:solidFill>
                  <a:latin typeface="Tahoma" panose="020B0604030504040204" pitchFamily="34" charset="0"/>
                </a:rPr>
                <a:t>地址。</a:t>
              </a:r>
              <a:endParaRPr kumimoji="0" lang="en-US" altLang="en-US" sz="1600" b="0" i="0" u="none" strike="noStrike" kern="1200" cap="none" spc="0" normalizeH="0" baseline="0" noProof="0" dirty="0">
                <a:ln>
                  <a:noFill/>
                </a:ln>
                <a:solidFill>
                  <a:srgbClr val="FF0000"/>
                </a:solidFill>
                <a:effectLst/>
                <a:uLnTx/>
                <a:uFillTx/>
                <a:latin typeface="Tahoma" panose="020B0604030504040204" pitchFamily="34" charset="0"/>
                <a:ea typeface="MS PGothic" panose="020B0600070205080204" pitchFamily="34" charset="-128"/>
                <a:cs typeface="+mn-cs"/>
              </a:endParaRPr>
            </a:p>
          </p:txBody>
        </p:sp>
      </p:grpSp>
      <p:sp>
        <p:nvSpPr>
          <p:cNvPr id="5" name="TextBox 4"/>
          <p:cNvSpPr txBox="1"/>
          <p:nvPr/>
        </p:nvSpPr>
        <p:spPr>
          <a:xfrm>
            <a:off x="9296400" y="3522133"/>
            <a:ext cx="2455333" cy="1046440"/>
          </a:xfrm>
          <a:prstGeom prst="rect">
            <a:avLst/>
          </a:prstGeom>
          <a:noFill/>
        </p:spPr>
        <p:txBody>
          <a:bodyPr wrap="square" rtlCol="0">
            <a:spAutoFit/>
          </a:bodyPr>
          <a:lstStyle/>
          <a:p>
            <a:pPr lvl="0">
              <a:defRPr/>
            </a:pPr>
            <a:r>
              <a:rPr lang="zh-CN" altLang="en-US" sz="1600" dirty="0">
                <a:solidFill>
                  <a:prstClr val="black"/>
                </a:solidFill>
              </a:rPr>
              <a:t>如果一个客户记得或者希望重新使用之前分配的地址，这两部可以</a:t>
            </a:r>
            <a:r>
              <a:rPr lang="zh-CN" altLang="en-US" sz="1600" b="1" u="sng" dirty="0">
                <a:solidFill>
                  <a:srgbClr val="C00000"/>
                </a:solidFill>
              </a:rPr>
              <a:t>跳过</a:t>
            </a:r>
            <a:r>
              <a:rPr lang="zh-CN" altLang="en-US" sz="1600" dirty="0">
                <a:solidFill>
                  <a:prstClr val="black"/>
                </a:solidFill>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[RFC 2131]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62</a:t>
            </a:fld>
            <a:endParaRPr lang="en-US" dirty="0"/>
          </a:p>
        </p:txBody>
      </p:sp>
      <p:sp>
        <p:nvSpPr>
          <p:cNvPr id="4" name="文本框 3">
            <a:extLst>
              <a:ext uri="{FF2B5EF4-FFF2-40B4-BE49-F238E27FC236}">
                <a16:creationId xmlns:a16="http://schemas.microsoft.com/office/drawing/2014/main" id="{B40F4C8E-58FF-48F7-8B22-318529ED8E82}"/>
              </a:ext>
            </a:extLst>
          </p:cNvPr>
          <p:cNvSpPr txBox="1"/>
          <p:nvPr/>
        </p:nvSpPr>
        <p:spPr>
          <a:xfrm>
            <a:off x="1187684" y="4728947"/>
            <a:ext cx="2436470" cy="646331"/>
          </a:xfrm>
          <a:prstGeom prst="rect">
            <a:avLst/>
          </a:prstGeom>
          <a:noFill/>
        </p:spPr>
        <p:txBody>
          <a:bodyPr wrap="square" rtlCol="0">
            <a:spAutoFit/>
          </a:bodyPr>
          <a:lstStyle/>
          <a:p>
            <a:pPr algn="ctr"/>
            <a:r>
              <a:rPr lang="zh-CN" altLang="en-US" dirty="0"/>
              <a:t>选择一个，回显配置的参数</a:t>
            </a:r>
          </a:p>
        </p:txBody>
      </p:sp>
      <p:sp>
        <p:nvSpPr>
          <p:cNvPr id="95" name="文本框 94">
            <a:extLst>
              <a:ext uri="{FF2B5EF4-FFF2-40B4-BE49-F238E27FC236}">
                <a16:creationId xmlns:a16="http://schemas.microsoft.com/office/drawing/2014/main" id="{0533C672-93B6-489C-9B4D-D64F399CA40D}"/>
              </a:ext>
            </a:extLst>
          </p:cNvPr>
          <p:cNvSpPr txBox="1"/>
          <p:nvPr/>
        </p:nvSpPr>
        <p:spPr>
          <a:xfrm>
            <a:off x="1187684" y="3102147"/>
            <a:ext cx="2886466" cy="369332"/>
          </a:xfrm>
          <a:prstGeom prst="rect">
            <a:avLst/>
          </a:prstGeom>
          <a:noFill/>
        </p:spPr>
        <p:txBody>
          <a:bodyPr wrap="square" rtlCol="0">
            <a:spAutoFit/>
          </a:bodyPr>
          <a:lstStyle/>
          <a:p>
            <a:pPr algn="ctr"/>
            <a:r>
              <a:rPr lang="zh-CN" altLang="en-US" dirty="0"/>
              <a:t>可能收到多个</a:t>
            </a:r>
            <a:r>
              <a:rPr lang="en-US" altLang="zh-CN" dirty="0"/>
              <a:t>DHCP</a:t>
            </a:r>
            <a:r>
              <a:rPr lang="zh-CN" altLang="en-US" dirty="0"/>
              <a:t>的响应</a:t>
            </a:r>
          </a:p>
        </p:txBody>
      </p:sp>
      <p:sp>
        <p:nvSpPr>
          <p:cNvPr id="96" name="文本框 95">
            <a:extLst>
              <a:ext uri="{FF2B5EF4-FFF2-40B4-BE49-F238E27FC236}">
                <a16:creationId xmlns:a16="http://schemas.microsoft.com/office/drawing/2014/main" id="{39748933-2C1D-4C13-840D-43DFD943105E}"/>
              </a:ext>
            </a:extLst>
          </p:cNvPr>
          <p:cNvSpPr txBox="1"/>
          <p:nvPr/>
        </p:nvSpPr>
        <p:spPr>
          <a:xfrm>
            <a:off x="1187685" y="1829638"/>
            <a:ext cx="2618562" cy="646331"/>
          </a:xfrm>
          <a:prstGeom prst="rect">
            <a:avLst/>
          </a:prstGeom>
          <a:noFill/>
        </p:spPr>
        <p:txBody>
          <a:bodyPr wrap="square" rtlCol="0">
            <a:spAutoFit/>
          </a:bodyPr>
          <a:lstStyle/>
          <a:p>
            <a:r>
              <a:rPr lang="zh-CN" altLang="en-US" dirty="0"/>
              <a:t>源：</a:t>
            </a:r>
            <a:r>
              <a:rPr lang="en-US" altLang="zh-CN" dirty="0"/>
              <a:t>0.0.0.0</a:t>
            </a:r>
          </a:p>
          <a:p>
            <a:r>
              <a:rPr lang="zh-CN" altLang="en-US" dirty="0"/>
              <a:t>目的：</a:t>
            </a:r>
            <a:r>
              <a:rPr lang="en-US" altLang="zh-CN" dirty="0"/>
              <a:t>255.255.255.255</a:t>
            </a:r>
            <a:endParaRPr lang="zh-CN" altLang="en-US" dirty="0"/>
          </a:p>
        </p:txBody>
      </p:sp>
      <p:sp>
        <p:nvSpPr>
          <p:cNvPr id="6" name="对话气泡: 圆角矩形 5">
            <a:extLst>
              <a:ext uri="{FF2B5EF4-FFF2-40B4-BE49-F238E27FC236}">
                <a16:creationId xmlns:a16="http://schemas.microsoft.com/office/drawing/2014/main" id="{BE54983E-B3E7-4AE5-8C1E-59594DD01928}"/>
              </a:ext>
            </a:extLst>
          </p:cNvPr>
          <p:cNvSpPr/>
          <p:nvPr/>
        </p:nvSpPr>
        <p:spPr>
          <a:xfrm>
            <a:off x="312517" y="5699640"/>
            <a:ext cx="3316146" cy="1073768"/>
          </a:xfrm>
          <a:prstGeom prst="wedgeRoundRectCallout">
            <a:avLst>
              <a:gd name="adj1" fmla="val 69639"/>
              <a:gd name="adj2" fmla="val -67393"/>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四个分组都是</a:t>
            </a:r>
            <a:r>
              <a:rPr lang="zh-CN" altLang="en-US" b="1" dirty="0">
                <a:solidFill>
                  <a:srgbClr val="C00000"/>
                </a:solidFill>
              </a:rPr>
              <a:t>广播</a:t>
            </a:r>
            <a:endParaRPr lang="en-US" altLang="zh-CN" b="1" dirty="0">
              <a:solidFill>
                <a:srgbClr val="C00000"/>
              </a:solidFill>
            </a:endParaRPr>
          </a:p>
          <a:p>
            <a:r>
              <a:rPr lang="zh-CN" altLang="en-US" dirty="0">
                <a:solidFill>
                  <a:schemeClr val="tx1"/>
                </a:solidFill>
              </a:rPr>
              <a:t>客户的</a:t>
            </a:r>
            <a:r>
              <a:rPr lang="zh-CN" altLang="en-US" b="1" dirty="0">
                <a:solidFill>
                  <a:srgbClr val="C00000"/>
                </a:solidFill>
              </a:rPr>
              <a:t>源地址</a:t>
            </a:r>
            <a:r>
              <a:rPr lang="zh-CN" altLang="en-US" dirty="0">
                <a:solidFill>
                  <a:schemeClr val="tx1"/>
                </a:solidFill>
              </a:rPr>
              <a:t>均为</a:t>
            </a:r>
            <a:r>
              <a:rPr lang="en-US" altLang="zh-CN" dirty="0">
                <a:solidFill>
                  <a:schemeClr val="tx1"/>
                </a:solidFill>
              </a:rPr>
              <a:t>0.0.0.0</a:t>
            </a:r>
          </a:p>
          <a:p>
            <a:r>
              <a:rPr lang="zh-CN" altLang="en-US" dirty="0">
                <a:solidFill>
                  <a:schemeClr val="tx1"/>
                </a:solidFill>
              </a:rPr>
              <a:t>服务器的</a:t>
            </a:r>
            <a:r>
              <a:rPr lang="zh-CN" altLang="en-US" b="1" dirty="0">
                <a:solidFill>
                  <a:srgbClr val="C00000"/>
                </a:solidFill>
              </a:rPr>
              <a:t>源地址</a:t>
            </a:r>
            <a:r>
              <a:rPr lang="zh-CN" altLang="en-US" dirty="0">
                <a:solidFill>
                  <a:schemeClr val="tx1"/>
                </a:solidFill>
              </a:rPr>
              <a:t>均为自身地址</a:t>
            </a:r>
          </a:p>
        </p:txBody>
      </p:sp>
      <p:sp>
        <p:nvSpPr>
          <p:cNvPr id="7" name="矩形 6">
            <a:extLst>
              <a:ext uri="{FF2B5EF4-FFF2-40B4-BE49-F238E27FC236}">
                <a16:creationId xmlns:a16="http://schemas.microsoft.com/office/drawing/2014/main" id="{043D722D-4AA1-4E8F-9EF8-1139E9C9D4E7}"/>
              </a:ext>
            </a:extLst>
          </p:cNvPr>
          <p:cNvSpPr/>
          <p:nvPr/>
        </p:nvSpPr>
        <p:spPr>
          <a:xfrm>
            <a:off x="10116123" y="1954889"/>
            <a:ext cx="1167568" cy="5394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UDP</a:t>
            </a:r>
          </a:p>
        </p:txBody>
      </p:sp>
      <p:sp>
        <p:nvSpPr>
          <p:cNvPr id="99" name="矩形 98">
            <a:extLst>
              <a:ext uri="{FF2B5EF4-FFF2-40B4-BE49-F238E27FC236}">
                <a16:creationId xmlns:a16="http://schemas.microsoft.com/office/drawing/2014/main" id="{71857427-E33D-4A5B-9410-BDA9E6A39D1D}"/>
              </a:ext>
            </a:extLst>
          </p:cNvPr>
          <p:cNvSpPr/>
          <p:nvPr/>
        </p:nvSpPr>
        <p:spPr>
          <a:xfrm>
            <a:off x="9786507" y="2659119"/>
            <a:ext cx="1770440" cy="69721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yiaddr</a:t>
            </a:r>
            <a:r>
              <a:rPr lang="en-US" altLang="zh-CN" dirty="0">
                <a:solidFill>
                  <a:schemeClr val="tx1"/>
                </a:solidFill>
              </a:rPr>
              <a:t>:</a:t>
            </a:r>
            <a:r>
              <a:rPr lang="zh-CN" altLang="en-US" dirty="0">
                <a:solidFill>
                  <a:schemeClr val="tx1"/>
                </a:solidFill>
              </a:rPr>
              <a:t> </a:t>
            </a:r>
            <a:r>
              <a:rPr lang="en-US" altLang="zh-CN" dirty="0">
                <a:solidFill>
                  <a:schemeClr val="tx1"/>
                </a:solidFill>
              </a:rPr>
              <a:t>your</a:t>
            </a:r>
            <a:r>
              <a:rPr lang="zh-CN" altLang="en-US" dirty="0">
                <a:solidFill>
                  <a:schemeClr val="tx1"/>
                </a:solidFill>
              </a:rPr>
              <a:t> </a:t>
            </a:r>
            <a:r>
              <a:rPr lang="en-US" altLang="zh-CN" dirty="0" err="1">
                <a:solidFill>
                  <a:schemeClr val="tx1"/>
                </a:solidFill>
              </a:rPr>
              <a:t>ip</a:t>
            </a:r>
            <a:r>
              <a:rPr lang="zh-CN" altLang="en-US" dirty="0">
                <a:solidFill>
                  <a:schemeClr val="tx1"/>
                </a:solidFill>
              </a:rPr>
              <a:t> </a:t>
            </a:r>
            <a:r>
              <a:rPr lang="en-US" altLang="zh-CN" dirty="0">
                <a:solidFill>
                  <a:schemeClr val="tx1"/>
                </a:solidFill>
              </a:rPr>
              <a:t>address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animEffect transition="in" filter="wipe(right)">
                                      <p:cBhvr>
                                        <p:cTn id="7" dur="500"/>
                                        <p:tgtEl>
                                          <p:spTgt spid="472"/>
                                        </p:tgtEl>
                                      </p:cBhvr>
                                    </p:animEffect>
                                  </p:childTnLst>
                                </p:cTn>
                              </p:par>
                              <p:par>
                                <p:cTn id="8" presetID="9" presetClass="entr" presetSubtype="0" fill="hold" nodeType="withEffect">
                                  <p:stCondLst>
                                    <p:cond delay="0"/>
                                  </p:stCondLst>
                                  <p:childTnLst>
                                    <p:set>
                                      <p:cBhvr>
                                        <p:cTn id="9" dur="1" fill="hold">
                                          <p:stCondLst>
                                            <p:cond delay="0"/>
                                          </p:stCondLst>
                                        </p:cTn>
                                        <p:tgtEl>
                                          <p:spTgt spid="545"/>
                                        </p:tgtEl>
                                        <p:attrNameLst>
                                          <p:attrName>style.visibility</p:attrName>
                                        </p:attrNameLst>
                                      </p:cBhvr>
                                      <p:to>
                                        <p:strVal val="visible"/>
                                      </p:to>
                                    </p:set>
                                    <p:animEffect transition="in" filter="dissolve">
                                      <p:cBhvr>
                                        <p:cTn id="10" dur="500"/>
                                        <p:tgtEl>
                                          <p:spTgt spid="5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545"/>
                                        </p:tgtEl>
                                      </p:cBhvr>
                                    </p:animEffect>
                                    <p:set>
                                      <p:cBhvr>
                                        <p:cTn id="15" dur="1" fill="hold">
                                          <p:stCondLst>
                                            <p:cond delay="499"/>
                                          </p:stCondLst>
                                        </p:cTn>
                                        <p:tgtEl>
                                          <p:spTgt spid="54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8"/>
                                        </p:tgtEl>
                                        <p:attrNameLst>
                                          <p:attrName>style.visibility</p:attrName>
                                        </p:attrNameLst>
                                      </p:cBhvr>
                                      <p:to>
                                        <p:strVal val="visible"/>
                                      </p:to>
                                    </p:set>
                                    <p:animEffect transition="in" filter="wipe(left)">
                                      <p:cBhvr>
                                        <p:cTn id="20" dur="500"/>
                                        <p:tgtEl>
                                          <p:spTgt spid="478"/>
                                        </p:tgtEl>
                                      </p:cBhvr>
                                    </p:animEffect>
                                  </p:childTnLst>
                                </p:cTn>
                              </p:par>
                              <p:par>
                                <p:cTn id="21" presetID="22" presetClass="entr" presetSubtype="8" fill="hold" nodeType="withEffect">
                                  <p:stCondLst>
                                    <p:cond delay="0"/>
                                  </p:stCondLst>
                                  <p:childTnLst>
                                    <p:set>
                                      <p:cBhvr>
                                        <p:cTn id="22" dur="1" fill="hold">
                                          <p:stCondLst>
                                            <p:cond delay="0"/>
                                          </p:stCondLst>
                                        </p:cTn>
                                        <p:tgtEl>
                                          <p:spTgt spid="477"/>
                                        </p:tgtEl>
                                        <p:attrNameLst>
                                          <p:attrName>style.visibility</p:attrName>
                                        </p:attrNameLst>
                                      </p:cBhvr>
                                      <p:to>
                                        <p:strVal val="visible"/>
                                      </p:to>
                                    </p:set>
                                    <p:animEffect transition="in" filter="wipe(left)">
                                      <p:cBhvr>
                                        <p:cTn id="23" dur="500"/>
                                        <p:tgtEl>
                                          <p:spTgt spid="477"/>
                                        </p:tgtEl>
                                      </p:cBhvr>
                                    </p:animEffect>
                                  </p:childTnLst>
                                </p:cTn>
                              </p:par>
                              <p:par>
                                <p:cTn id="24" presetID="9" presetClass="entr" presetSubtype="0" fill="hold" nodeType="withEffect">
                                  <p:stCondLst>
                                    <p:cond delay="0"/>
                                  </p:stCondLst>
                                  <p:childTnLst>
                                    <p:set>
                                      <p:cBhvr>
                                        <p:cTn id="25" dur="1" fill="hold">
                                          <p:stCondLst>
                                            <p:cond delay="0"/>
                                          </p:stCondLst>
                                        </p:cTn>
                                        <p:tgtEl>
                                          <p:spTgt spid="548"/>
                                        </p:tgtEl>
                                        <p:attrNameLst>
                                          <p:attrName>style.visibility</p:attrName>
                                        </p:attrNameLst>
                                      </p:cBhvr>
                                      <p:to>
                                        <p:strVal val="visible"/>
                                      </p:to>
                                    </p:set>
                                    <p:animEffect transition="in" filter="dissolve">
                                      <p:cBhvr>
                                        <p:cTn id="26" dur="500"/>
                                        <p:tgtEl>
                                          <p:spTgt spid="54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548"/>
                                        </p:tgtEl>
                                      </p:cBhvr>
                                    </p:animEffect>
                                    <p:set>
                                      <p:cBhvr>
                                        <p:cTn id="31" dur="1" fill="hold">
                                          <p:stCondLst>
                                            <p:cond delay="499"/>
                                          </p:stCondLst>
                                        </p:cTn>
                                        <p:tgtEl>
                                          <p:spTgt spid="54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82"/>
                                        </p:tgtEl>
                                        <p:attrNameLst>
                                          <p:attrName>style.visibility</p:attrName>
                                        </p:attrNameLst>
                                      </p:cBhvr>
                                      <p:to>
                                        <p:strVal val="visible"/>
                                      </p:to>
                                    </p:set>
                                    <p:animEffect transition="in" filter="wipe(right)">
                                      <p:cBhvr>
                                        <p:cTn id="41" dur="500"/>
                                        <p:tgtEl>
                                          <p:spTgt spid="482"/>
                                        </p:tgtEl>
                                      </p:cBhvr>
                                    </p:animEffect>
                                  </p:childTnLst>
                                </p:cTn>
                              </p:par>
                              <p:par>
                                <p:cTn id="42" presetID="9" presetClass="exit" presetSubtype="0" fill="hold" grpId="1" nodeType="withEffect">
                                  <p:stCondLst>
                                    <p:cond delay="0"/>
                                  </p:stCondLst>
                                  <p:childTnLst>
                                    <p:animEffect transition="out" filter="dissolv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22" presetClass="entr" presetSubtype="2" fill="hold" nodeType="withEffect">
                                  <p:stCondLst>
                                    <p:cond delay="0"/>
                                  </p:stCondLst>
                                  <p:childTnLst>
                                    <p:set>
                                      <p:cBhvr>
                                        <p:cTn id="46" dur="1" fill="hold">
                                          <p:stCondLst>
                                            <p:cond delay="0"/>
                                          </p:stCondLst>
                                        </p:cTn>
                                        <p:tgtEl>
                                          <p:spTgt spid="481"/>
                                        </p:tgtEl>
                                        <p:attrNameLst>
                                          <p:attrName>style.visibility</p:attrName>
                                        </p:attrNameLst>
                                      </p:cBhvr>
                                      <p:to>
                                        <p:strVal val="visible"/>
                                      </p:to>
                                    </p:set>
                                    <p:animEffect transition="in" filter="wipe(right)">
                                      <p:cBhvr>
                                        <p:cTn id="47" dur="500"/>
                                        <p:tgtEl>
                                          <p:spTgt spid="481"/>
                                        </p:tgtEl>
                                      </p:cBhvr>
                                    </p:animEffect>
                                  </p:childTnLst>
                                </p:cTn>
                              </p:par>
                              <p:par>
                                <p:cTn id="48" presetID="9" presetClass="entr" presetSubtype="0" fill="hold" nodeType="withEffect">
                                  <p:stCondLst>
                                    <p:cond delay="0"/>
                                  </p:stCondLst>
                                  <p:childTnLst>
                                    <p:set>
                                      <p:cBhvr>
                                        <p:cTn id="49" dur="1" fill="hold">
                                          <p:stCondLst>
                                            <p:cond delay="0"/>
                                          </p:stCondLst>
                                        </p:cTn>
                                        <p:tgtEl>
                                          <p:spTgt spid="551"/>
                                        </p:tgtEl>
                                        <p:attrNameLst>
                                          <p:attrName>style.visibility</p:attrName>
                                        </p:attrNameLst>
                                      </p:cBhvr>
                                      <p:to>
                                        <p:strVal val="visible"/>
                                      </p:to>
                                    </p:set>
                                    <p:animEffect transition="in" filter="dissolve">
                                      <p:cBhvr>
                                        <p:cTn id="50" dur="500"/>
                                        <p:tgtEl>
                                          <p:spTgt spid="55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xit" presetSubtype="0" fill="hold" nodeType="clickEffect">
                                  <p:stCondLst>
                                    <p:cond delay="0"/>
                                  </p:stCondLst>
                                  <p:childTnLst>
                                    <p:animEffect transition="out" filter="dissolve">
                                      <p:cBhvr>
                                        <p:cTn id="54" dur="500"/>
                                        <p:tgtEl>
                                          <p:spTgt spid="551"/>
                                        </p:tgtEl>
                                      </p:cBhvr>
                                    </p:animEffect>
                                    <p:set>
                                      <p:cBhvr>
                                        <p:cTn id="55" dur="1" fill="hold">
                                          <p:stCondLst>
                                            <p:cond delay="499"/>
                                          </p:stCondLst>
                                        </p:cTn>
                                        <p:tgtEl>
                                          <p:spTgt spid="55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86"/>
                                        </p:tgtEl>
                                        <p:attrNameLst>
                                          <p:attrName>style.visibility</p:attrName>
                                        </p:attrNameLst>
                                      </p:cBhvr>
                                      <p:to>
                                        <p:strVal val="visible"/>
                                      </p:to>
                                    </p:set>
                                    <p:animEffect transition="in" filter="wipe(left)">
                                      <p:cBhvr>
                                        <p:cTn id="60" dur="500"/>
                                        <p:tgtEl>
                                          <p:spTgt spid="486"/>
                                        </p:tgtEl>
                                      </p:cBhvr>
                                    </p:animEffect>
                                  </p:childTnLst>
                                </p:cTn>
                              </p:par>
                              <p:par>
                                <p:cTn id="61" presetID="22" presetClass="entr" presetSubtype="8" fill="hold" nodeType="withEffect">
                                  <p:stCondLst>
                                    <p:cond delay="0"/>
                                  </p:stCondLst>
                                  <p:childTnLst>
                                    <p:set>
                                      <p:cBhvr>
                                        <p:cTn id="62" dur="1" fill="hold">
                                          <p:stCondLst>
                                            <p:cond delay="0"/>
                                          </p:stCondLst>
                                        </p:cTn>
                                        <p:tgtEl>
                                          <p:spTgt spid="485"/>
                                        </p:tgtEl>
                                        <p:attrNameLst>
                                          <p:attrName>style.visibility</p:attrName>
                                        </p:attrNameLst>
                                      </p:cBhvr>
                                      <p:to>
                                        <p:strVal val="visible"/>
                                      </p:to>
                                    </p:set>
                                    <p:animEffect transition="in" filter="wipe(left)">
                                      <p:cBhvr>
                                        <p:cTn id="63" dur="500"/>
                                        <p:tgtEl>
                                          <p:spTgt spid="485"/>
                                        </p:tgtEl>
                                      </p:cBhvr>
                                    </p:animEffect>
                                  </p:childTnLst>
                                </p:cTn>
                              </p:par>
                              <p:par>
                                <p:cTn id="64" presetID="9" presetClass="entr" presetSubtype="0" fill="hold" nodeType="withEffect">
                                  <p:stCondLst>
                                    <p:cond delay="0"/>
                                  </p:stCondLst>
                                  <p:childTnLst>
                                    <p:set>
                                      <p:cBhvr>
                                        <p:cTn id="65" dur="1" fill="hold">
                                          <p:stCondLst>
                                            <p:cond delay="0"/>
                                          </p:stCondLst>
                                        </p:cTn>
                                        <p:tgtEl>
                                          <p:spTgt spid="554"/>
                                        </p:tgtEl>
                                        <p:attrNameLst>
                                          <p:attrName>style.visibility</p:attrName>
                                        </p:attrNameLst>
                                      </p:cBhvr>
                                      <p:to>
                                        <p:strVal val="visible"/>
                                      </p:to>
                                    </p:set>
                                    <p:animEffect transition="in" filter="dissolve">
                                      <p:cBhvr>
                                        <p:cTn id="66" dur="500"/>
                                        <p:tgtEl>
                                          <p:spTgt spid="554"/>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nodeType="clickEffect">
                                  <p:stCondLst>
                                    <p:cond delay="0"/>
                                  </p:stCondLst>
                                  <p:childTnLst>
                                    <p:animEffect transition="out" filter="dissolve">
                                      <p:cBhvr>
                                        <p:cTn id="70" dur="500"/>
                                        <p:tgtEl>
                                          <p:spTgt spid="554"/>
                                        </p:tgtEl>
                                      </p:cBhvr>
                                    </p:animEffect>
                                    <p:set>
                                      <p:cBhvr>
                                        <p:cTn id="71" dur="1" fill="hold">
                                          <p:stCondLst>
                                            <p:cond delay="499"/>
                                          </p:stCondLst>
                                        </p:cTn>
                                        <p:tgtEl>
                                          <p:spTgt spid="5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zh-CN" dirty="0"/>
              <a:t>DHCP: </a:t>
            </a:r>
            <a:r>
              <a:rPr lang="zh-CN" altLang="en-US" dirty="0"/>
              <a:t>动态主机配置协议</a:t>
            </a:r>
            <a:endParaRPr lang="en-US" dirty="0"/>
          </a:p>
        </p:txBody>
      </p:sp>
      <p:sp>
        <p:nvSpPr>
          <p:cNvPr id="81" name="Rectangle 3"/>
          <p:cNvSpPr txBox="1">
            <a:spLocks noChangeArrowheads="1"/>
          </p:cNvSpPr>
          <p:nvPr/>
        </p:nvSpPr>
        <p:spPr>
          <a:xfrm>
            <a:off x="895974" y="1369673"/>
            <a:ext cx="10751383" cy="439502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DHCP</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服务器除了返回向客户推荐的</a:t>
            </a:r>
            <a:r>
              <a:rPr kumimoji="0" lang="en-US" altLang="zh-CN" sz="3200" b="0" i="0" u="none" strike="noStrike" kern="1200" cap="none" spc="0" normalizeH="0" baseline="0" noProof="0" dirty="0">
                <a:ln>
                  <a:noFill/>
                </a:ln>
                <a:solidFill>
                  <a:prstClr val="black"/>
                </a:solidFill>
                <a:effectLst/>
                <a:uLnTx/>
                <a:uFillTx/>
                <a:latin typeface="Calibri" panose="020F0502020204030204"/>
                <a:ea typeface="+mn-ea"/>
                <a:cs typeface="+mn-cs"/>
              </a:rPr>
              <a:t>IP</a:t>
            </a:r>
            <a:r>
              <a:rPr kumimoji="0" lang="zh-CN" altLang="en-US" sz="3200" b="0" i="0" u="none" strike="noStrike" kern="1200" cap="none" spc="0" normalizeH="0" baseline="0" noProof="0" dirty="0">
                <a:ln>
                  <a:noFill/>
                </a:ln>
                <a:solidFill>
                  <a:prstClr val="black"/>
                </a:solidFill>
                <a:effectLst/>
                <a:uLnTx/>
                <a:uFillTx/>
                <a:latin typeface="Calibri" panose="020F0502020204030204"/>
                <a:ea typeface="+mn-ea"/>
                <a:cs typeface="+mn-cs"/>
              </a:rPr>
              <a:t>地址之外，还返回</a:t>
            </a:r>
            <a:r>
              <a:rPr lang="zh-CN" altLang="en-US" sz="3200" dirty="0">
                <a:solidFill>
                  <a:prstClr val="black"/>
                </a:solidFill>
                <a:latin typeface="Calibri" panose="020F0502020204030204"/>
              </a:rPr>
              <a: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6125" marR="0" lvl="1" indent="-28257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lang="zh-CN" altLang="en-US" sz="2800" dirty="0">
                <a:solidFill>
                  <a:prstClr val="black"/>
                </a:solidFill>
                <a:latin typeface="Calibri" panose="020F0502020204030204"/>
              </a:rPr>
              <a:t>第一条</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路由器的</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IP</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地址</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6125" marR="0" lvl="1" indent="-28257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本地</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mn-ea"/>
                <a:cs typeface="+mn-cs"/>
              </a:rPr>
              <a:t>DNS</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服务器的名称和</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mn-ea"/>
                <a:cs typeface="+mn-cs"/>
              </a:rPr>
              <a:t>IP</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地址</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6125" marR="0" lvl="1" indent="-28257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子网掩码以及</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mn-ea"/>
                <a:cs typeface="+mn-cs"/>
              </a:rPr>
              <a:t>IP</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地址租用期（</a:t>
            </a:r>
            <a:r>
              <a:rPr lang="en-US" altLang="zh-CN" sz="2800" dirty="0">
                <a:solidFill>
                  <a:prstClr val="black"/>
                </a:solidFill>
                <a:latin typeface="Calibri" panose="020F0502020204030204"/>
              </a:rPr>
              <a:t>address lease time</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alt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sp>
        <p:nvSpPr>
          <p:cNvPr id="4"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63</a:t>
            </a:fld>
            <a:endParaRPr lang="en-US" dirty="0"/>
          </a:p>
        </p:txBody>
      </p:sp>
      <p:pic>
        <p:nvPicPr>
          <p:cNvPr id="101" name="图片 100"/>
          <p:cNvPicPr/>
          <p:nvPr/>
        </p:nvPicPr>
        <p:blipFill>
          <a:blip r:embed="rId3"/>
          <a:stretch>
            <a:fillRect/>
          </a:stretch>
        </p:blipFill>
        <p:spPr>
          <a:xfrm>
            <a:off x="2929690" y="3694942"/>
            <a:ext cx="5384132" cy="305477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Freeform 3"/>
          <p:cNvSpPr/>
          <p:nvPr/>
        </p:nvSpPr>
        <p:spPr bwMode="auto">
          <a:xfrm>
            <a:off x="1867395" y="18184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73" name="Group 572"/>
          <p:cNvGrpSpPr/>
          <p:nvPr/>
        </p:nvGrpSpPr>
        <p:grpSpPr>
          <a:xfrm>
            <a:off x="3772175" y="3890885"/>
            <a:ext cx="1040553" cy="431082"/>
            <a:chOff x="7493876" y="2774731"/>
            <a:chExt cx="1481958" cy="894622"/>
          </a:xfrm>
        </p:grpSpPr>
        <p:sp>
          <p:nvSpPr>
            <p:cNvPr id="582" name="Freeform 58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3" name="Oval 58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4" name="Group 583"/>
            <p:cNvGrpSpPr/>
            <p:nvPr/>
          </p:nvGrpSpPr>
          <p:grpSpPr>
            <a:xfrm>
              <a:off x="7713663" y="2848339"/>
              <a:ext cx="1042107" cy="425543"/>
              <a:chOff x="7786941" y="2884917"/>
              <a:chExt cx="897649" cy="353919"/>
            </a:xfrm>
          </p:grpSpPr>
          <p:sp>
            <p:nvSpPr>
              <p:cNvPr id="585" name="Freeform 58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4" name="Group 573"/>
          <p:cNvGrpSpPr/>
          <p:nvPr/>
        </p:nvGrpSpPr>
        <p:grpSpPr>
          <a:xfrm>
            <a:off x="4283172" y="2940116"/>
            <a:ext cx="918415" cy="390629"/>
            <a:chOff x="3668110" y="2448910"/>
            <a:chExt cx="3794234" cy="2165130"/>
          </a:xfrm>
        </p:grpSpPr>
        <p:sp>
          <p:nvSpPr>
            <p:cNvPr id="575" name="Rectangle 574"/>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6" name="Freeform 575"/>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77" name="Group 576"/>
            <p:cNvGrpSpPr/>
            <p:nvPr/>
          </p:nvGrpSpPr>
          <p:grpSpPr>
            <a:xfrm>
              <a:off x="3941378" y="2603243"/>
              <a:ext cx="3202061" cy="1066110"/>
              <a:chOff x="7939341" y="3037317"/>
              <a:chExt cx="897649" cy="353919"/>
            </a:xfrm>
          </p:grpSpPr>
          <p:sp>
            <p:nvSpPr>
              <p:cNvPr id="578" name="Freeform 577"/>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9" name="Freeform 578"/>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0" name="Freeform 579"/>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1" name="Freeform 580"/>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89" name="Line 48"/>
          <p:cNvSpPr>
            <a:spLocks noChangeShapeType="1"/>
          </p:cNvSpPr>
          <p:nvPr/>
        </p:nvSpPr>
        <p:spPr bwMode="auto">
          <a:xfrm flipV="1">
            <a:off x="4391025" y="3324223"/>
            <a:ext cx="460375" cy="57150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 name="Title 2"/>
          <p:cNvSpPr>
            <a:spLocks noGrp="1"/>
          </p:cNvSpPr>
          <p:nvPr>
            <p:ph type="title"/>
          </p:nvPr>
        </p:nvSpPr>
        <p:spPr>
          <a:xfrm>
            <a:off x="838200" y="311144"/>
            <a:ext cx="10515600" cy="894622"/>
          </a:xfrm>
        </p:spPr>
        <p:txBody>
          <a:bodyPr/>
          <a:lstStyle/>
          <a:p>
            <a:r>
              <a:rPr lang="en-US" altLang="zh-CN" dirty="0"/>
              <a:t>DHCP: </a:t>
            </a:r>
            <a:r>
              <a:rPr lang="zh-CN" altLang="en-US" dirty="0"/>
              <a:t>动态主机配置协议</a:t>
            </a:r>
            <a:endParaRPr lang="en-US" dirty="0"/>
          </a:p>
        </p:txBody>
      </p:sp>
      <p:sp>
        <p:nvSpPr>
          <p:cNvPr id="379" name="Rectangle 3"/>
          <p:cNvSpPr txBox="1">
            <a:spLocks noChangeArrowheads="1"/>
          </p:cNvSpPr>
          <p:nvPr/>
        </p:nvSpPr>
        <p:spPr bwMode="auto">
          <a:xfrm>
            <a:off x="6128245" y="1701018"/>
            <a:ext cx="4448773"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8975" indent="-23177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anose="020B0502020104020203"/>
                <a:ea typeface="MS PGothic" panose="020B0600070205080204" pitchFamily="34" charset="-128"/>
                <a:cs typeface="Gill Sans MT" panose="020B0502020104020203"/>
              </a:defRPr>
            </a:lvl2pPr>
            <a:lvl3pPr marL="1143000" indent="-228600" algn="l" rtl="0" eaLnBrk="0" fontAlgn="base" hangingPunct="0">
              <a:spcBef>
                <a:spcPct val="20000"/>
              </a:spcBef>
              <a:spcAft>
                <a:spcPct val="0"/>
              </a:spcAft>
              <a:buChar char="•"/>
              <a:defRPr sz="2000">
                <a:solidFill>
                  <a:schemeClr val="tx1"/>
                </a:solidFill>
                <a:latin typeface="Gill Sans MT" panose="020B0502020104020203"/>
                <a:ea typeface="Gill Sans MT" panose="020B0502020104020203" pitchFamily="34" charset="0"/>
                <a:cs typeface="Gill Sans MT" panose="020B0502020104020203"/>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33680" lvl="0" indent="-233680">
              <a:defRPr/>
            </a:pPr>
            <a:r>
              <a:rPr lang="zh-CN" altLang="en-US" sz="2400" kern="0" dirty="0">
                <a:solidFill>
                  <a:srgbClr val="000000"/>
                </a:solidFill>
                <a:latin typeface="Times New Roman" panose="02020603050405020304" pitchFamily="18" charset="0"/>
                <a:ea typeface="+mn-ea"/>
                <a:cs typeface="Times New Roman" panose="02020603050405020304" pitchFamily="18" charset="0"/>
              </a:rPr>
              <a:t>笔记本电脑使用的</a:t>
            </a:r>
            <a:r>
              <a:rPr lang="en-US" altLang="zh-CN" sz="2400" kern="0" dirty="0">
                <a:solidFill>
                  <a:srgbClr val="000000"/>
                </a:solidFill>
                <a:latin typeface="Times New Roman" panose="02020603050405020304" pitchFamily="18" charset="0"/>
                <a:ea typeface="+mn-ea"/>
                <a:cs typeface="Times New Roman" panose="02020603050405020304" pitchFamily="18" charset="0"/>
              </a:rPr>
              <a:t>DHCP</a:t>
            </a:r>
            <a:r>
              <a:rPr lang="zh-CN" altLang="en-US" sz="2400" kern="0" dirty="0">
                <a:solidFill>
                  <a:srgbClr val="000000"/>
                </a:solidFill>
                <a:latin typeface="Times New Roman" panose="02020603050405020304" pitchFamily="18" charset="0"/>
                <a:ea typeface="+mn-ea"/>
                <a:cs typeface="Times New Roman" panose="02020603050405020304" pitchFamily="18" charset="0"/>
              </a:rPr>
              <a:t>获得</a:t>
            </a:r>
            <a:r>
              <a:rPr lang="en-US" altLang="zh-CN" sz="2400" kern="0" dirty="0">
                <a:solidFill>
                  <a:srgbClr val="000000"/>
                </a:solidFill>
                <a:latin typeface="Times New Roman" panose="02020603050405020304" pitchFamily="18" charset="0"/>
                <a:ea typeface="+mn-ea"/>
                <a:cs typeface="Times New Roman" panose="02020603050405020304" pitchFamily="18" charset="0"/>
              </a:rPr>
              <a:t>IP</a:t>
            </a:r>
            <a:r>
              <a:rPr lang="zh-CN" altLang="en-US" sz="2400" kern="0" dirty="0">
                <a:solidFill>
                  <a:srgbClr val="000000"/>
                </a:solidFill>
                <a:latin typeface="Times New Roman" panose="02020603050405020304" pitchFamily="18" charset="0"/>
                <a:ea typeface="+mn-ea"/>
                <a:cs typeface="Times New Roman" panose="02020603050405020304" pitchFamily="18" charset="0"/>
              </a:rPr>
              <a:t>地址，第一跳路由地址，</a:t>
            </a:r>
            <a:r>
              <a:rPr lang="en-US" altLang="zh-CN" sz="2400" kern="0" dirty="0">
                <a:solidFill>
                  <a:srgbClr val="000000"/>
                </a:solidFill>
                <a:latin typeface="Times New Roman" panose="02020603050405020304" pitchFamily="18" charset="0"/>
                <a:ea typeface="+mn-ea"/>
                <a:cs typeface="Times New Roman" panose="02020603050405020304" pitchFamily="18" charset="0"/>
              </a:rPr>
              <a:t>DNS</a:t>
            </a:r>
            <a:r>
              <a:rPr lang="zh-CN" altLang="en-US" sz="2400" kern="0" dirty="0">
                <a:solidFill>
                  <a:srgbClr val="000000"/>
                </a:solidFill>
                <a:latin typeface="Times New Roman" panose="02020603050405020304" pitchFamily="18" charset="0"/>
                <a:ea typeface="+mn-ea"/>
                <a:cs typeface="Times New Roman" panose="02020603050405020304" pitchFamily="18" charset="0"/>
              </a:rPr>
              <a:t>服务器名称和</a:t>
            </a:r>
            <a:r>
              <a:rPr lang="en-US" altLang="zh-CN" sz="2400" kern="0" dirty="0">
                <a:solidFill>
                  <a:srgbClr val="000000"/>
                </a:solidFill>
                <a:latin typeface="Times New Roman" panose="02020603050405020304" pitchFamily="18" charset="0"/>
                <a:ea typeface="+mn-ea"/>
                <a:cs typeface="Times New Roman" panose="02020603050405020304" pitchFamily="18" charset="0"/>
              </a:rPr>
              <a:t>IP</a:t>
            </a:r>
            <a:r>
              <a:rPr lang="zh-CN" altLang="en-US" sz="2400" kern="0" dirty="0">
                <a:solidFill>
                  <a:srgbClr val="000000"/>
                </a:solidFill>
                <a:latin typeface="Times New Roman" panose="02020603050405020304" pitchFamily="18" charset="0"/>
                <a:ea typeface="+mn-ea"/>
                <a:cs typeface="Times New Roman" panose="02020603050405020304" pitchFamily="18" charset="0"/>
              </a:rPr>
              <a:t>地址</a:t>
            </a:r>
            <a:endPar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82" name="Line 43"/>
          <p:cNvSpPr>
            <a:spLocks noChangeShapeType="1"/>
          </p:cNvSpPr>
          <p:nvPr/>
        </p:nvSpPr>
        <p:spPr bwMode="auto">
          <a:xfrm flipV="1">
            <a:off x="3759695" y="3062253"/>
            <a:ext cx="562325" cy="83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5" name="Text Box 44"/>
          <p:cNvSpPr txBox="1">
            <a:spLocks noChangeArrowheads="1"/>
          </p:cNvSpPr>
          <p:nvPr/>
        </p:nvSpPr>
        <p:spPr bwMode="auto">
          <a:xfrm>
            <a:off x="3656507" y="4356905"/>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router with DHCP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server built into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router</a:t>
            </a:r>
          </a:p>
        </p:txBody>
      </p:sp>
      <p:sp>
        <p:nvSpPr>
          <p:cNvPr id="386" name="Rectangle 152"/>
          <p:cNvSpPr>
            <a:spLocks noChangeArrowheads="1"/>
          </p:cNvSpPr>
          <p:nvPr/>
        </p:nvSpPr>
        <p:spPr bwMode="auto">
          <a:xfrm>
            <a:off x="6131420" y="2964667"/>
            <a:ext cx="491391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233680" indent="-233680" eaLnBrk="0" fontAlgn="base" hangingPunct="0">
              <a:lnSpc>
                <a:spcPct val="85000"/>
              </a:lnSpc>
              <a:spcBef>
                <a:spcPct val="20000"/>
              </a:spcBef>
              <a:spcAft>
                <a:spcPct val="0"/>
              </a:spcAft>
              <a:buClr>
                <a:srgbClr val="000099"/>
              </a:buClr>
              <a:buSzPct val="100000"/>
              <a:buFont typeface="Wingdings" panose="05000000000000000000" pitchFamily="2" charset="2"/>
              <a:buChar char="§"/>
            </a:pPr>
            <a:r>
              <a:rPr lang="en-US" altLang="en-US" sz="2400" kern="0" dirty="0">
                <a:solidFill>
                  <a:srgbClr val="000000"/>
                </a:solidFill>
                <a:latin typeface="Times New Roman" panose="02020603050405020304" pitchFamily="18" charset="0"/>
                <a:cs typeface="Times New Roman" panose="02020603050405020304" pitchFamily="18" charset="0"/>
              </a:rPr>
              <a:t>DHCP</a:t>
            </a:r>
            <a:r>
              <a:rPr lang="zh-CN" altLang="en-US" sz="2400" kern="0" dirty="0">
                <a:solidFill>
                  <a:srgbClr val="000000"/>
                </a:solidFill>
                <a:latin typeface="Times New Roman" panose="02020603050405020304" pitchFamily="18" charset="0"/>
                <a:cs typeface="Times New Roman" panose="02020603050405020304" pitchFamily="18" charset="0"/>
              </a:rPr>
              <a:t>请求报文依次封装于</a:t>
            </a:r>
            <a:r>
              <a:rPr lang="en-US" altLang="en-US" sz="2400" kern="0" dirty="0">
                <a:solidFill>
                  <a:srgbClr val="000000"/>
                </a:solidFill>
                <a:latin typeface="Times New Roman" panose="02020603050405020304" pitchFamily="18" charset="0"/>
                <a:cs typeface="Times New Roman" panose="02020603050405020304" pitchFamily="18" charset="0"/>
              </a:rPr>
              <a:t>UDP</a:t>
            </a:r>
            <a:r>
              <a:rPr lang="zh-CN" altLang="en-US" sz="2400" kern="0" dirty="0">
                <a:solidFill>
                  <a:srgbClr val="000000"/>
                </a:solidFill>
                <a:latin typeface="Times New Roman" panose="02020603050405020304" pitchFamily="18" charset="0"/>
                <a:cs typeface="Times New Roman" panose="02020603050405020304" pitchFamily="18" charset="0"/>
              </a:rPr>
              <a:t>，</a:t>
            </a:r>
            <a:r>
              <a:rPr lang="en-US" altLang="en-US" sz="2400" kern="0" dirty="0">
                <a:solidFill>
                  <a:srgbClr val="000000"/>
                </a:solidFill>
                <a:latin typeface="Times New Roman" panose="02020603050405020304" pitchFamily="18" charset="0"/>
                <a:cs typeface="Times New Roman" panose="02020603050405020304" pitchFamily="18" charset="0"/>
              </a:rPr>
              <a:t>IP</a:t>
            </a:r>
            <a:r>
              <a:rPr lang="zh-CN" altLang="en-US" sz="2400" kern="0" dirty="0">
                <a:solidFill>
                  <a:srgbClr val="000000"/>
                </a:solidFill>
                <a:latin typeface="Times New Roman" panose="02020603050405020304" pitchFamily="18" charset="0"/>
                <a:cs typeface="Times New Roman" panose="02020603050405020304" pitchFamily="18" charset="0"/>
              </a:rPr>
              <a:t>，以太网帧</a:t>
            </a:r>
            <a:endParaRPr lang="en-US" altLang="en-US" sz="2400" kern="0" dirty="0">
              <a:solidFill>
                <a:srgbClr val="000000"/>
              </a:solidFill>
              <a:latin typeface="Times New Roman" panose="02020603050405020304" pitchFamily="18" charset="0"/>
              <a:cs typeface="Times New Roman" panose="02020603050405020304" pitchFamily="18" charset="0"/>
            </a:endParaRPr>
          </a:p>
        </p:txBody>
      </p:sp>
      <p:sp>
        <p:nvSpPr>
          <p:cNvPr id="387" name="Rectangle 153"/>
          <p:cNvSpPr>
            <a:spLocks noChangeArrowheads="1"/>
          </p:cNvSpPr>
          <p:nvPr/>
        </p:nvSpPr>
        <p:spPr bwMode="auto">
          <a:xfrm>
            <a:off x="6150469" y="4210855"/>
            <a:ext cx="5450375"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680" indent="-23368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eaLnBrk="0" fontAlgn="base" hangingPunct="0">
              <a:lnSpc>
                <a:spcPct val="90000"/>
              </a:lnSpc>
              <a:spcBef>
                <a:spcPct val="20000"/>
              </a:spcBef>
              <a:spcAft>
                <a:spcPct val="0"/>
              </a:spcAft>
              <a:buClr>
                <a:srgbClr val="000099"/>
              </a:buClr>
              <a:buSzPct val="100000"/>
              <a:buFont typeface="Wingdings" panose="05000000000000000000" pitchFamily="2" charset="2"/>
              <a:buChar char="§"/>
              <a:defRPr/>
            </a:pPr>
            <a:r>
              <a:rPr lang="zh-CN" altLang="en-US" kern="0" dirty="0">
                <a:solidFill>
                  <a:srgbClr val="000000"/>
                </a:solidFill>
                <a:latin typeface="Times New Roman" panose="02020603050405020304" pitchFamily="18" charset="0"/>
                <a:ea typeface="+mn-ea"/>
                <a:cs typeface="Times New Roman" panose="02020603050405020304" pitchFamily="18" charset="0"/>
              </a:rPr>
              <a:t>以太网帧在局域网内</a:t>
            </a:r>
            <a:r>
              <a:rPr lang="zh-CN" altLang="en-US" dirty="0">
                <a:solidFill>
                  <a:srgbClr val="000000"/>
                </a:solidFill>
                <a:latin typeface="Times New Roman" panose="02020603050405020304" pitchFamily="18" charset="0"/>
                <a:ea typeface="+mn-ea"/>
                <a:cs typeface="Times New Roman" panose="02020603050405020304" pitchFamily="18" charset="0"/>
              </a:rPr>
              <a:t>广播</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lang="zh-CN" altLang="en-US" dirty="0">
                <a:solidFill>
                  <a:srgbClr val="000000"/>
                </a:solidFill>
                <a:latin typeface="Times New Roman" panose="02020603050405020304" pitchFamily="18" charset="0"/>
                <a:ea typeface="+mn-ea"/>
                <a:cs typeface="Times New Roman" panose="02020603050405020304" pitchFamily="18" charset="0"/>
              </a:rPr>
              <a:t>目的</a:t>
            </a:r>
            <a:r>
              <a:rPr lang="en-US" altLang="zh-CN" dirty="0">
                <a:solidFill>
                  <a:srgbClr val="000000"/>
                </a:solidFill>
                <a:latin typeface="Times New Roman" panose="02020603050405020304" pitchFamily="18" charset="0"/>
                <a:ea typeface="+mn-ea"/>
                <a:cs typeface="Times New Roman" panose="02020603050405020304" pitchFamily="18" charset="0"/>
              </a:rPr>
              <a:t>MAC</a:t>
            </a:r>
            <a:r>
              <a:rPr lang="zh-CN" altLang="en-US" dirty="0">
                <a:solidFill>
                  <a:srgbClr val="000000"/>
                </a:solidFill>
                <a:latin typeface="Times New Roman" panose="02020603050405020304" pitchFamily="18" charset="0"/>
                <a:ea typeface="+mn-ea"/>
                <a:cs typeface="Times New Roman" panose="02020603050405020304" pitchFamily="18" charset="0"/>
              </a:rPr>
              <a:t>地址：</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FFFFFFFFFFFF</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lang="zh-CN" altLang="en-US" dirty="0">
                <a:solidFill>
                  <a:srgbClr val="000000"/>
                </a:solidFill>
                <a:latin typeface="Times New Roman" panose="02020603050405020304" pitchFamily="18" charset="0"/>
                <a:ea typeface="+mn-ea"/>
                <a:cs typeface="Times New Roman" panose="02020603050405020304" pitchFamily="18" charset="0"/>
              </a:rPr>
              <a:t>，被该</a:t>
            </a:r>
            <a:r>
              <a:rPr lang="zh-CN" altLang="en-US" kern="0" dirty="0">
                <a:solidFill>
                  <a:srgbClr val="000000"/>
                </a:solidFill>
                <a:latin typeface="Times New Roman" panose="02020603050405020304" pitchFamily="18" charset="0"/>
                <a:ea typeface="+mn-ea"/>
                <a:cs typeface="Times New Roman" panose="02020603050405020304" pitchFamily="18" charset="0"/>
              </a:rPr>
              <a:t>局域网</a:t>
            </a:r>
            <a:r>
              <a:rPr lang="zh-CN" altLang="en-US" dirty="0">
                <a:solidFill>
                  <a:srgbClr val="000000"/>
                </a:solidFill>
                <a:latin typeface="Times New Roman" panose="02020603050405020304" pitchFamily="18" charset="0"/>
                <a:ea typeface="+mn-ea"/>
                <a:cs typeface="Times New Roman" panose="02020603050405020304" pitchFamily="18" charset="0"/>
              </a:rPr>
              <a:t>内的</a:t>
            </a:r>
            <a:r>
              <a:rPr lang="en-US" altLang="en-US" kern="0" dirty="0">
                <a:solidFill>
                  <a:srgbClr val="000000"/>
                </a:solidFill>
                <a:latin typeface="Times New Roman" panose="02020603050405020304" pitchFamily="18" charset="0"/>
                <a:ea typeface="+mn-ea"/>
                <a:cs typeface="Times New Roman" panose="02020603050405020304" pitchFamily="18" charset="0"/>
              </a:rPr>
              <a:t>DHCP</a:t>
            </a:r>
            <a:r>
              <a:rPr lang="zh-CN" altLang="en-US" dirty="0">
                <a:solidFill>
                  <a:srgbClr val="000000"/>
                </a:solidFill>
                <a:latin typeface="Times New Roman" panose="02020603050405020304" pitchFamily="18" charset="0"/>
                <a:ea typeface="+mn-ea"/>
                <a:cs typeface="Times New Roman" panose="02020603050405020304" pitchFamily="18" charset="0"/>
              </a:rPr>
              <a:t>服务器收到</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88" name="Rectangle 154"/>
          <p:cNvSpPr>
            <a:spLocks noChangeArrowheads="1"/>
          </p:cNvSpPr>
          <p:nvPr/>
        </p:nvSpPr>
        <p:spPr bwMode="auto">
          <a:xfrm>
            <a:off x="6128245" y="5547530"/>
            <a:ext cx="528060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3680" indent="-233680" eaLnBrk="0" fontAlgn="base" hangingPunct="0">
              <a:lnSpc>
                <a:spcPct val="90000"/>
              </a:lnSpc>
              <a:spcBef>
                <a:spcPct val="20000"/>
              </a:spcBef>
              <a:spcAft>
                <a:spcPct val="0"/>
              </a:spcAft>
              <a:buClr>
                <a:srgbClr val="000099"/>
              </a:buClr>
              <a:buSzPct val="100000"/>
              <a:buFont typeface="Wingdings" panose="05000000000000000000" pitchFamily="2" charset="2"/>
              <a:buChar char="§"/>
            </a:pPr>
            <a:r>
              <a:rPr lang="en-US" altLang="en-US" sz="2400" kern="0" dirty="0">
                <a:solidFill>
                  <a:srgbClr val="000000"/>
                </a:solidFill>
                <a:latin typeface="Times New Roman" panose="02020603050405020304" pitchFamily="18" charset="0"/>
                <a:cs typeface="Times New Roman" panose="02020603050405020304" pitchFamily="18" charset="0"/>
              </a:rPr>
              <a:t>DHCP</a:t>
            </a:r>
            <a:r>
              <a:rPr lang="zh-CN" altLang="en-US" sz="2400" kern="0" dirty="0">
                <a:solidFill>
                  <a:srgbClr val="000000"/>
                </a:solidFill>
                <a:latin typeface="Times New Roman" panose="02020603050405020304" pitchFamily="18" charset="0"/>
                <a:cs typeface="Times New Roman" panose="02020603050405020304" pitchFamily="18" charset="0"/>
              </a:rPr>
              <a:t>服务器层层解封获取报文</a:t>
            </a:r>
            <a:endParaRPr lang="en-US" altLang="en-US" sz="2400" kern="0" dirty="0">
              <a:solidFill>
                <a:srgbClr val="000000"/>
              </a:solidFill>
              <a:latin typeface="Times New Roman" panose="02020603050405020304" pitchFamily="18" charset="0"/>
              <a:cs typeface="Times New Roman" panose="02020603050405020304" pitchFamily="18" charset="0"/>
            </a:endParaRPr>
          </a:p>
        </p:txBody>
      </p:sp>
      <p:sp>
        <p:nvSpPr>
          <p:cNvPr id="389" name="Text Box 155"/>
          <p:cNvSpPr txBox="1">
            <a:spLocks noChangeArrowheads="1"/>
          </p:cNvSpPr>
          <p:nvPr/>
        </p:nvSpPr>
        <p:spPr bwMode="auto">
          <a:xfrm>
            <a:off x="4421682" y="3674280"/>
            <a:ext cx="1047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168.1.1.1</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38" name="Group 234"/>
          <p:cNvGrpSpPr/>
          <p:nvPr/>
        </p:nvGrpSpPr>
        <p:grpSpPr bwMode="auto">
          <a:xfrm>
            <a:off x="3072307" y="2685267"/>
            <a:ext cx="850900" cy="615950"/>
            <a:chOff x="4420" y="878"/>
            <a:chExt cx="614" cy="458"/>
          </a:xfrm>
        </p:grpSpPr>
        <p:pic>
          <p:nvPicPr>
            <p:cNvPr id="439" name="Picture 235" descr="laptop_key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236"/>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441" name="Picture 237"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2" name="Freeform 238"/>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3" name="Freeform 239"/>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4" name="Freeform 240"/>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5" name="Freeform 241"/>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6" name="Freeform 242"/>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47" name="Freeform 243"/>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48" name="Group 244"/>
            <p:cNvGrpSpPr/>
            <p:nvPr/>
          </p:nvGrpSpPr>
          <p:grpSpPr bwMode="auto">
            <a:xfrm>
              <a:off x="4584" y="1203"/>
              <a:ext cx="119" cy="53"/>
              <a:chOff x="1740" y="2642"/>
              <a:chExt cx="752" cy="327"/>
            </a:xfrm>
          </p:grpSpPr>
          <p:sp>
            <p:nvSpPr>
              <p:cNvPr id="455" name="Freeform 245"/>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6" name="Freeform 246"/>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7" name="Freeform 247"/>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8" name="Freeform 248"/>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9" name="Freeform 249"/>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60" name="Freeform 250"/>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49" name="Freeform 251"/>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0" name="Freeform 252"/>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1" name="Freeform 253"/>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2" name="Freeform 254"/>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3" name="Freeform 255"/>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4" name="Freeform 256"/>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61" name="AutoShape 34"/>
          <p:cNvSpPr>
            <a:spLocks noChangeArrowheads="1"/>
          </p:cNvSpPr>
          <p:nvPr/>
        </p:nvSpPr>
        <p:spPr bwMode="auto">
          <a:xfrm>
            <a:off x="1924545" y="2812267"/>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62" name="Group 45"/>
          <p:cNvGrpSpPr/>
          <p:nvPr/>
        </p:nvGrpSpPr>
        <p:grpSpPr bwMode="auto">
          <a:xfrm>
            <a:off x="2289670" y="1648630"/>
            <a:ext cx="976312" cy="1460500"/>
            <a:chOff x="651" y="681"/>
            <a:chExt cx="615" cy="920"/>
          </a:xfrm>
        </p:grpSpPr>
        <p:sp>
          <p:nvSpPr>
            <p:cNvPr id="463" name="Freeform 46"/>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rgbClr val="FFFFFF">
                    <a:alpha val="65999"/>
                  </a:srgbClr>
                </a:gs>
                <a:gs pos="100000">
                  <a:srgbClr val="000099">
                    <a:alpha val="67000"/>
                  </a:srgbClr>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64" name="Group 47"/>
            <p:cNvGrpSpPr/>
            <p:nvPr/>
          </p:nvGrpSpPr>
          <p:grpSpPr bwMode="auto">
            <a:xfrm>
              <a:off x="651" y="681"/>
              <a:ext cx="501" cy="828"/>
              <a:chOff x="569" y="2954"/>
              <a:chExt cx="501" cy="828"/>
            </a:xfrm>
          </p:grpSpPr>
          <p:sp>
            <p:nvSpPr>
              <p:cNvPr id="465" name="Rectangle 48"/>
              <p:cNvSpPr>
                <a:spLocks noChangeArrowheads="1"/>
              </p:cNvSpPr>
              <p:nvPr/>
            </p:nvSpPr>
            <p:spPr bwMode="auto">
              <a:xfrm>
                <a:off x="576" y="2973"/>
                <a:ext cx="493" cy="790"/>
              </a:xfrm>
              <a:prstGeom prst="rect">
                <a:avLst/>
              </a:prstGeom>
              <a:solidFill>
                <a:srgbClr val="FFFFFF"/>
              </a:solidFill>
              <a:ln w="9525">
                <a:solidFill>
                  <a:srgbClr val="000000"/>
                </a:solidFill>
                <a:miter lim="800000"/>
              </a:ln>
              <a:effectLst>
                <a:outerShdw blurRad="50800" dist="38100" dir="18900000" algn="bl" rotWithShape="0">
                  <a:schemeClr val="tx1">
                    <a:alpha val="40000"/>
                  </a:scheme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66" name="Text Box 49"/>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DHCP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UDP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Eth</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Phy</a:t>
                </a:r>
              </a:p>
            </p:txBody>
          </p:sp>
          <p:sp>
            <p:nvSpPr>
              <p:cNvPr id="467" name="Line 50"/>
              <p:cNvSpPr>
                <a:spLocks noChangeShapeType="1"/>
              </p:cNvSpPr>
              <p:nvPr/>
            </p:nvSpPr>
            <p:spPr bwMode="auto">
              <a:xfrm>
                <a:off x="578" y="3130"/>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68" name="Line 51"/>
              <p:cNvSpPr>
                <a:spLocks noChangeShapeType="1"/>
              </p:cNvSpPr>
              <p:nvPr/>
            </p:nvSpPr>
            <p:spPr bwMode="auto">
              <a:xfrm>
                <a:off x="575" y="3289"/>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69" name="Line 52"/>
              <p:cNvSpPr>
                <a:spLocks noChangeShapeType="1"/>
              </p:cNvSpPr>
              <p:nvPr/>
            </p:nvSpPr>
            <p:spPr bwMode="auto">
              <a:xfrm>
                <a:off x="572" y="3448"/>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70" name="Line 53"/>
              <p:cNvSpPr>
                <a:spLocks noChangeShapeType="1"/>
              </p:cNvSpPr>
              <p:nvPr/>
            </p:nvSpPr>
            <p:spPr bwMode="auto">
              <a:xfrm>
                <a:off x="569" y="3607"/>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471" name="Group 54"/>
          <p:cNvGrpSpPr/>
          <p:nvPr/>
        </p:nvGrpSpPr>
        <p:grpSpPr bwMode="auto">
          <a:xfrm>
            <a:off x="1614982" y="1707367"/>
            <a:ext cx="544513" cy="244475"/>
            <a:chOff x="844" y="3337"/>
            <a:chExt cx="343" cy="154"/>
          </a:xfrm>
        </p:grpSpPr>
        <p:sp>
          <p:nvSpPr>
            <p:cNvPr id="472" name="Rectangle 55"/>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73" name="Text Box 5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474" name="Group 57"/>
          <p:cNvGrpSpPr/>
          <p:nvPr/>
        </p:nvGrpSpPr>
        <p:grpSpPr bwMode="auto">
          <a:xfrm>
            <a:off x="1160957" y="1726417"/>
            <a:ext cx="1081088" cy="1166813"/>
            <a:chOff x="42" y="744"/>
            <a:chExt cx="681" cy="735"/>
          </a:xfrm>
        </p:grpSpPr>
        <p:grpSp>
          <p:nvGrpSpPr>
            <p:cNvPr id="475" name="Group 58"/>
            <p:cNvGrpSpPr/>
            <p:nvPr/>
          </p:nvGrpSpPr>
          <p:grpSpPr bwMode="auto">
            <a:xfrm>
              <a:off x="42" y="886"/>
              <a:ext cx="681" cy="468"/>
              <a:chOff x="42" y="886"/>
              <a:chExt cx="681" cy="468"/>
            </a:xfrm>
          </p:grpSpPr>
          <p:grpSp>
            <p:nvGrpSpPr>
              <p:cNvPr id="477" name="Group 59"/>
              <p:cNvGrpSpPr/>
              <p:nvPr/>
            </p:nvGrpSpPr>
            <p:grpSpPr bwMode="auto">
              <a:xfrm>
                <a:off x="278" y="886"/>
                <a:ext cx="397" cy="154"/>
                <a:chOff x="740" y="3209"/>
                <a:chExt cx="397" cy="154"/>
              </a:xfrm>
            </p:grpSpPr>
            <p:grpSp>
              <p:nvGrpSpPr>
                <p:cNvPr id="502" name="Group 60"/>
                <p:cNvGrpSpPr/>
                <p:nvPr/>
              </p:nvGrpSpPr>
              <p:grpSpPr bwMode="auto">
                <a:xfrm>
                  <a:off x="794" y="3209"/>
                  <a:ext cx="343" cy="154"/>
                  <a:chOff x="844" y="3337"/>
                  <a:chExt cx="343" cy="154"/>
                </a:xfrm>
              </p:grpSpPr>
              <p:sp>
                <p:nvSpPr>
                  <p:cNvPr id="505" name="Rectangle 61"/>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6" name="Text Box 6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sp>
              <p:nvSpPr>
                <p:cNvPr id="503" name="Rectangle 63"/>
                <p:cNvSpPr>
                  <a:spLocks noChangeArrowheads="1"/>
                </p:cNvSpPr>
                <p:nvPr/>
              </p:nvSpPr>
              <p:spPr bwMode="auto">
                <a:xfrm>
                  <a:off x="750" y="3244"/>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4" name="Rectangle 64"/>
                <p:cNvSpPr>
                  <a:spLocks noChangeArrowheads="1"/>
                </p:cNvSpPr>
                <p:nvPr/>
              </p:nvSpPr>
              <p:spPr bwMode="auto">
                <a:xfrm>
                  <a:off x="740" y="3238"/>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478" name="Group 65"/>
              <p:cNvGrpSpPr/>
              <p:nvPr/>
            </p:nvGrpSpPr>
            <p:grpSpPr bwMode="auto">
              <a:xfrm>
                <a:off x="278" y="1034"/>
                <a:ext cx="397" cy="154"/>
                <a:chOff x="836" y="3305"/>
                <a:chExt cx="397" cy="154"/>
              </a:xfrm>
            </p:grpSpPr>
            <p:grpSp>
              <p:nvGrpSpPr>
                <p:cNvPr id="496" name="Group 66"/>
                <p:cNvGrpSpPr/>
                <p:nvPr/>
              </p:nvGrpSpPr>
              <p:grpSpPr bwMode="auto">
                <a:xfrm>
                  <a:off x="890" y="3305"/>
                  <a:ext cx="343" cy="154"/>
                  <a:chOff x="844" y="3337"/>
                  <a:chExt cx="343" cy="154"/>
                </a:xfrm>
              </p:grpSpPr>
              <p:sp>
                <p:nvSpPr>
                  <p:cNvPr id="500" name="Rectangle 67"/>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1" name="Text Box 6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497" name="Group 69"/>
                <p:cNvGrpSpPr/>
                <p:nvPr/>
              </p:nvGrpSpPr>
              <p:grpSpPr bwMode="auto">
                <a:xfrm>
                  <a:off x="836" y="3334"/>
                  <a:ext cx="354" cy="94"/>
                  <a:chOff x="836" y="3334"/>
                  <a:chExt cx="354" cy="94"/>
                </a:xfrm>
              </p:grpSpPr>
              <p:sp>
                <p:nvSpPr>
                  <p:cNvPr id="498" name="Rectangle 70"/>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9" name="Rectangle 71"/>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479" name="Group 72"/>
              <p:cNvGrpSpPr/>
              <p:nvPr/>
            </p:nvGrpSpPr>
            <p:grpSpPr bwMode="auto">
              <a:xfrm>
                <a:off x="165" y="1054"/>
                <a:ext cx="480" cy="112"/>
                <a:chOff x="627" y="3377"/>
                <a:chExt cx="480" cy="112"/>
              </a:xfrm>
            </p:grpSpPr>
            <p:sp>
              <p:nvSpPr>
                <p:cNvPr id="494" name="Rectangle 73"/>
                <p:cNvSpPr>
                  <a:spLocks noChangeArrowheads="1"/>
                </p:cNvSpPr>
                <p:nvPr/>
              </p:nvSpPr>
              <p:spPr bwMode="auto">
                <a:xfrm>
                  <a:off x="636" y="3388"/>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5" name="Rectangle 74"/>
                <p:cNvSpPr>
                  <a:spLocks noChangeArrowheads="1"/>
                </p:cNvSpPr>
                <p:nvPr/>
              </p:nvSpPr>
              <p:spPr bwMode="auto">
                <a:xfrm>
                  <a:off x="627" y="3377"/>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480" name="Group 75"/>
              <p:cNvGrpSpPr/>
              <p:nvPr/>
            </p:nvGrpSpPr>
            <p:grpSpPr bwMode="auto">
              <a:xfrm>
                <a:off x="42" y="1200"/>
                <a:ext cx="681" cy="154"/>
                <a:chOff x="504" y="3523"/>
                <a:chExt cx="681" cy="154"/>
              </a:xfrm>
            </p:grpSpPr>
            <p:grpSp>
              <p:nvGrpSpPr>
                <p:cNvPr id="481" name="Group 76"/>
                <p:cNvGrpSpPr/>
                <p:nvPr/>
              </p:nvGrpSpPr>
              <p:grpSpPr bwMode="auto">
                <a:xfrm>
                  <a:off x="623" y="3523"/>
                  <a:ext cx="510" cy="154"/>
                  <a:chOff x="723" y="3453"/>
                  <a:chExt cx="510" cy="154"/>
                </a:xfrm>
              </p:grpSpPr>
              <p:grpSp>
                <p:nvGrpSpPr>
                  <p:cNvPr id="485" name="Group 77"/>
                  <p:cNvGrpSpPr/>
                  <p:nvPr/>
                </p:nvGrpSpPr>
                <p:grpSpPr bwMode="auto">
                  <a:xfrm>
                    <a:off x="836" y="3453"/>
                    <a:ext cx="397" cy="154"/>
                    <a:chOff x="836" y="3305"/>
                    <a:chExt cx="397" cy="154"/>
                  </a:xfrm>
                </p:grpSpPr>
                <p:grpSp>
                  <p:nvGrpSpPr>
                    <p:cNvPr id="488" name="Group 78"/>
                    <p:cNvGrpSpPr/>
                    <p:nvPr/>
                  </p:nvGrpSpPr>
                  <p:grpSpPr bwMode="auto">
                    <a:xfrm>
                      <a:off x="890" y="3305"/>
                      <a:ext cx="343" cy="154"/>
                      <a:chOff x="844" y="3337"/>
                      <a:chExt cx="343" cy="154"/>
                    </a:xfrm>
                  </p:grpSpPr>
                  <p:sp>
                    <p:nvSpPr>
                      <p:cNvPr id="492" name="Rectangle 79"/>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3" name="Text Box 8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489" name="Group 81"/>
                    <p:cNvGrpSpPr/>
                    <p:nvPr/>
                  </p:nvGrpSpPr>
                  <p:grpSpPr bwMode="auto">
                    <a:xfrm>
                      <a:off x="836" y="3334"/>
                      <a:ext cx="354" cy="94"/>
                      <a:chOff x="836" y="3334"/>
                      <a:chExt cx="354" cy="94"/>
                    </a:xfrm>
                  </p:grpSpPr>
                  <p:sp>
                    <p:nvSpPr>
                      <p:cNvPr id="490" name="Rectangle 82"/>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1" name="Rectangle 83"/>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486" name="Rectangle 84"/>
                  <p:cNvSpPr>
                    <a:spLocks noChangeArrowheads="1"/>
                  </p:cNvSpPr>
                  <p:nvPr/>
                </p:nvSpPr>
                <p:spPr bwMode="auto">
                  <a:xfrm>
                    <a:off x="732" y="3484"/>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7" name="Rectangle 85"/>
                  <p:cNvSpPr>
                    <a:spLocks noChangeArrowheads="1"/>
                  </p:cNvSpPr>
                  <p:nvPr/>
                </p:nvSpPr>
                <p:spPr bwMode="auto">
                  <a:xfrm>
                    <a:off x="723" y="3473"/>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82" name="Rectangle 86"/>
                <p:cNvSpPr>
                  <a:spLocks noChangeArrowheads="1"/>
                </p:cNvSpPr>
                <p:nvPr/>
              </p:nvSpPr>
              <p:spPr bwMode="auto">
                <a:xfrm>
                  <a:off x="517" y="3545"/>
                  <a:ext cx="94"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3" name="Rectangle 87"/>
                <p:cNvSpPr>
                  <a:spLocks noChangeArrowheads="1"/>
                </p:cNvSpPr>
                <p:nvPr/>
              </p:nvSpPr>
              <p:spPr bwMode="auto">
                <a:xfrm>
                  <a:off x="1115" y="3544"/>
                  <a:ext cx="60"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4" name="Rectangle 88"/>
                <p:cNvSpPr>
                  <a:spLocks noChangeArrowheads="1"/>
                </p:cNvSpPr>
                <p:nvPr/>
              </p:nvSpPr>
              <p:spPr bwMode="auto">
                <a:xfrm>
                  <a:off x="504" y="3529"/>
                  <a:ext cx="681" cy="1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476"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07" name="Group 90"/>
          <p:cNvGrpSpPr/>
          <p:nvPr/>
        </p:nvGrpSpPr>
        <p:grpSpPr bwMode="auto">
          <a:xfrm>
            <a:off x="1745157" y="2934505"/>
            <a:ext cx="1081088" cy="244475"/>
            <a:chOff x="504" y="3523"/>
            <a:chExt cx="681" cy="154"/>
          </a:xfrm>
        </p:grpSpPr>
        <p:grpSp>
          <p:nvGrpSpPr>
            <p:cNvPr id="508" name="Group 91"/>
            <p:cNvGrpSpPr/>
            <p:nvPr/>
          </p:nvGrpSpPr>
          <p:grpSpPr bwMode="auto">
            <a:xfrm>
              <a:off x="623" y="3523"/>
              <a:ext cx="510" cy="154"/>
              <a:chOff x="723" y="3453"/>
              <a:chExt cx="510" cy="154"/>
            </a:xfrm>
          </p:grpSpPr>
          <p:grpSp>
            <p:nvGrpSpPr>
              <p:cNvPr id="512" name="Group 92"/>
              <p:cNvGrpSpPr/>
              <p:nvPr/>
            </p:nvGrpSpPr>
            <p:grpSpPr bwMode="auto">
              <a:xfrm>
                <a:off x="836" y="3453"/>
                <a:ext cx="397" cy="154"/>
                <a:chOff x="836" y="3305"/>
                <a:chExt cx="397" cy="154"/>
              </a:xfrm>
            </p:grpSpPr>
            <p:grpSp>
              <p:nvGrpSpPr>
                <p:cNvPr id="515" name="Group 93"/>
                <p:cNvGrpSpPr/>
                <p:nvPr/>
              </p:nvGrpSpPr>
              <p:grpSpPr bwMode="auto">
                <a:xfrm>
                  <a:off x="890" y="3305"/>
                  <a:ext cx="343" cy="154"/>
                  <a:chOff x="844" y="3337"/>
                  <a:chExt cx="343" cy="154"/>
                </a:xfrm>
              </p:grpSpPr>
              <p:sp>
                <p:nvSpPr>
                  <p:cNvPr id="519" name="Rectangle 94"/>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0" name="Text Box 95"/>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516" name="Group 96"/>
                <p:cNvGrpSpPr/>
                <p:nvPr/>
              </p:nvGrpSpPr>
              <p:grpSpPr bwMode="auto">
                <a:xfrm>
                  <a:off x="836" y="3334"/>
                  <a:ext cx="354" cy="94"/>
                  <a:chOff x="836" y="3334"/>
                  <a:chExt cx="354" cy="94"/>
                </a:xfrm>
              </p:grpSpPr>
              <p:sp>
                <p:nvSpPr>
                  <p:cNvPr id="517" name="Rectangle 97"/>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8" name="Rectangle 98"/>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513" name="Rectangle 99"/>
              <p:cNvSpPr>
                <a:spLocks noChangeArrowheads="1"/>
              </p:cNvSpPr>
              <p:nvPr/>
            </p:nvSpPr>
            <p:spPr bwMode="auto">
              <a:xfrm>
                <a:off x="732" y="3484"/>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4" name="Rectangle 100"/>
              <p:cNvSpPr>
                <a:spLocks noChangeArrowheads="1"/>
              </p:cNvSpPr>
              <p:nvPr/>
            </p:nvSpPr>
            <p:spPr bwMode="auto">
              <a:xfrm>
                <a:off x="723" y="3473"/>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09" name="Rectangle 101"/>
            <p:cNvSpPr>
              <a:spLocks noChangeArrowheads="1"/>
            </p:cNvSpPr>
            <p:nvPr/>
          </p:nvSpPr>
          <p:spPr bwMode="auto">
            <a:xfrm>
              <a:off x="517" y="3545"/>
              <a:ext cx="94"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0" name="Rectangle 102"/>
            <p:cNvSpPr>
              <a:spLocks noChangeArrowheads="1"/>
            </p:cNvSpPr>
            <p:nvPr/>
          </p:nvSpPr>
          <p:spPr bwMode="auto">
            <a:xfrm>
              <a:off x="1115" y="3544"/>
              <a:ext cx="60"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1" name="Rectangle 103"/>
            <p:cNvSpPr>
              <a:spLocks noChangeArrowheads="1"/>
            </p:cNvSpPr>
            <p:nvPr/>
          </p:nvSpPr>
          <p:spPr bwMode="auto">
            <a:xfrm>
              <a:off x="504" y="3529"/>
              <a:ext cx="681" cy="1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21" name="Group 104"/>
          <p:cNvGrpSpPr/>
          <p:nvPr/>
        </p:nvGrpSpPr>
        <p:grpSpPr bwMode="auto">
          <a:xfrm>
            <a:off x="2572245" y="3626655"/>
            <a:ext cx="1316037" cy="1314450"/>
            <a:chOff x="931" y="1941"/>
            <a:chExt cx="829" cy="828"/>
          </a:xfrm>
        </p:grpSpPr>
        <p:sp>
          <p:nvSpPr>
            <p:cNvPr id="522" name="Freeform 105"/>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rgbClr val="FFFFFF">
                    <a:alpha val="64998"/>
                  </a:srgbClr>
                </a:gs>
                <a:gs pos="100000">
                  <a:srgbClr val="000099">
                    <a:alpha val="64998"/>
                  </a:srgbClr>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23" name="Group 106"/>
            <p:cNvGrpSpPr/>
            <p:nvPr/>
          </p:nvGrpSpPr>
          <p:grpSpPr bwMode="auto">
            <a:xfrm>
              <a:off x="931" y="1941"/>
              <a:ext cx="501" cy="828"/>
              <a:chOff x="569" y="2954"/>
              <a:chExt cx="501" cy="828"/>
            </a:xfrm>
          </p:grpSpPr>
          <p:sp>
            <p:nvSpPr>
              <p:cNvPr id="524" name="Rectangle 107"/>
              <p:cNvSpPr>
                <a:spLocks noChangeArrowheads="1"/>
              </p:cNvSpPr>
              <p:nvPr/>
            </p:nvSpPr>
            <p:spPr bwMode="auto">
              <a:xfrm>
                <a:off x="576" y="2973"/>
                <a:ext cx="493" cy="790"/>
              </a:xfrm>
              <a:prstGeom prst="rect">
                <a:avLst/>
              </a:prstGeom>
              <a:solidFill>
                <a:srgbClr val="FFFFFF"/>
              </a:solidFill>
              <a:ln w="9525">
                <a:solidFill>
                  <a:srgbClr val="000000"/>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5" name="Text Box 10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DHCP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UDP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Eth</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Phy</a:t>
                </a:r>
              </a:p>
            </p:txBody>
          </p:sp>
          <p:sp>
            <p:nvSpPr>
              <p:cNvPr id="526" name="Line 109"/>
              <p:cNvSpPr>
                <a:spLocks noChangeShapeType="1"/>
              </p:cNvSpPr>
              <p:nvPr/>
            </p:nvSpPr>
            <p:spPr bwMode="auto">
              <a:xfrm>
                <a:off x="578" y="3130"/>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7" name="Line 110"/>
              <p:cNvSpPr>
                <a:spLocks noChangeShapeType="1"/>
              </p:cNvSpPr>
              <p:nvPr/>
            </p:nvSpPr>
            <p:spPr bwMode="auto">
              <a:xfrm>
                <a:off x="575" y="3289"/>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8" name="Line 111"/>
              <p:cNvSpPr>
                <a:spLocks noChangeShapeType="1"/>
              </p:cNvSpPr>
              <p:nvPr/>
            </p:nvSpPr>
            <p:spPr bwMode="auto">
              <a:xfrm>
                <a:off x="572" y="3448"/>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9" name="Line 112"/>
              <p:cNvSpPr>
                <a:spLocks noChangeShapeType="1"/>
              </p:cNvSpPr>
              <p:nvPr/>
            </p:nvSpPr>
            <p:spPr bwMode="auto">
              <a:xfrm>
                <a:off x="569" y="3607"/>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530" name="Group 113"/>
          <p:cNvGrpSpPr/>
          <p:nvPr/>
        </p:nvGrpSpPr>
        <p:grpSpPr bwMode="auto">
          <a:xfrm>
            <a:off x="1434007" y="3526642"/>
            <a:ext cx="1081088" cy="1217613"/>
            <a:chOff x="1404" y="3105"/>
            <a:chExt cx="681" cy="767"/>
          </a:xfrm>
        </p:grpSpPr>
        <p:grpSp>
          <p:nvGrpSpPr>
            <p:cNvPr id="531" name="Group 114"/>
            <p:cNvGrpSpPr/>
            <p:nvPr/>
          </p:nvGrpSpPr>
          <p:grpSpPr bwMode="auto">
            <a:xfrm>
              <a:off x="1404" y="3355"/>
              <a:ext cx="681" cy="468"/>
              <a:chOff x="42" y="886"/>
              <a:chExt cx="681" cy="468"/>
            </a:xfrm>
          </p:grpSpPr>
          <p:grpSp>
            <p:nvGrpSpPr>
              <p:cNvPr id="536" name="Group 115"/>
              <p:cNvGrpSpPr/>
              <p:nvPr/>
            </p:nvGrpSpPr>
            <p:grpSpPr bwMode="auto">
              <a:xfrm>
                <a:off x="278" y="886"/>
                <a:ext cx="397" cy="154"/>
                <a:chOff x="740" y="3209"/>
                <a:chExt cx="397" cy="154"/>
              </a:xfrm>
            </p:grpSpPr>
            <p:grpSp>
              <p:nvGrpSpPr>
                <p:cNvPr id="561" name="Group 116"/>
                <p:cNvGrpSpPr/>
                <p:nvPr/>
              </p:nvGrpSpPr>
              <p:grpSpPr bwMode="auto">
                <a:xfrm>
                  <a:off x="794" y="3209"/>
                  <a:ext cx="343" cy="154"/>
                  <a:chOff x="844" y="3337"/>
                  <a:chExt cx="343" cy="154"/>
                </a:xfrm>
              </p:grpSpPr>
              <p:sp>
                <p:nvSpPr>
                  <p:cNvPr id="564" name="Rectangle 117"/>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65" name="Text Box 11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sp>
              <p:nvSpPr>
                <p:cNvPr id="562" name="Rectangle 119"/>
                <p:cNvSpPr>
                  <a:spLocks noChangeArrowheads="1"/>
                </p:cNvSpPr>
                <p:nvPr/>
              </p:nvSpPr>
              <p:spPr bwMode="auto">
                <a:xfrm>
                  <a:off x="750" y="3244"/>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63" name="Rectangle 120"/>
                <p:cNvSpPr>
                  <a:spLocks noChangeArrowheads="1"/>
                </p:cNvSpPr>
                <p:nvPr/>
              </p:nvSpPr>
              <p:spPr bwMode="auto">
                <a:xfrm>
                  <a:off x="740" y="3238"/>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37" name="Group 121"/>
              <p:cNvGrpSpPr/>
              <p:nvPr/>
            </p:nvGrpSpPr>
            <p:grpSpPr bwMode="auto">
              <a:xfrm>
                <a:off x="278" y="1034"/>
                <a:ext cx="397" cy="154"/>
                <a:chOff x="836" y="3305"/>
                <a:chExt cx="397" cy="154"/>
              </a:xfrm>
            </p:grpSpPr>
            <p:grpSp>
              <p:nvGrpSpPr>
                <p:cNvPr id="555" name="Group 122"/>
                <p:cNvGrpSpPr/>
                <p:nvPr/>
              </p:nvGrpSpPr>
              <p:grpSpPr bwMode="auto">
                <a:xfrm>
                  <a:off x="890" y="3305"/>
                  <a:ext cx="343" cy="154"/>
                  <a:chOff x="844" y="3337"/>
                  <a:chExt cx="343" cy="154"/>
                </a:xfrm>
              </p:grpSpPr>
              <p:sp>
                <p:nvSpPr>
                  <p:cNvPr id="559" name="Rectangle 123"/>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60" name="Text Box 12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556" name="Group 125"/>
                <p:cNvGrpSpPr/>
                <p:nvPr/>
              </p:nvGrpSpPr>
              <p:grpSpPr bwMode="auto">
                <a:xfrm>
                  <a:off x="836" y="3334"/>
                  <a:ext cx="354" cy="94"/>
                  <a:chOff x="836" y="3334"/>
                  <a:chExt cx="354" cy="94"/>
                </a:xfrm>
              </p:grpSpPr>
              <p:sp>
                <p:nvSpPr>
                  <p:cNvPr id="557" name="Rectangle 126"/>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8" name="Rectangle 127"/>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538" name="Group 128"/>
              <p:cNvGrpSpPr/>
              <p:nvPr/>
            </p:nvGrpSpPr>
            <p:grpSpPr bwMode="auto">
              <a:xfrm>
                <a:off x="165" y="1054"/>
                <a:ext cx="480" cy="112"/>
                <a:chOff x="627" y="3377"/>
                <a:chExt cx="480" cy="112"/>
              </a:xfrm>
            </p:grpSpPr>
            <p:sp>
              <p:nvSpPr>
                <p:cNvPr id="553" name="Rectangle 129"/>
                <p:cNvSpPr>
                  <a:spLocks noChangeArrowheads="1"/>
                </p:cNvSpPr>
                <p:nvPr/>
              </p:nvSpPr>
              <p:spPr bwMode="auto">
                <a:xfrm>
                  <a:off x="636" y="3388"/>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4" name="Rectangle 130"/>
                <p:cNvSpPr>
                  <a:spLocks noChangeArrowheads="1"/>
                </p:cNvSpPr>
                <p:nvPr/>
              </p:nvSpPr>
              <p:spPr bwMode="auto">
                <a:xfrm>
                  <a:off x="627" y="3377"/>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39" name="Group 131"/>
              <p:cNvGrpSpPr/>
              <p:nvPr/>
            </p:nvGrpSpPr>
            <p:grpSpPr bwMode="auto">
              <a:xfrm>
                <a:off x="42" y="1200"/>
                <a:ext cx="681" cy="154"/>
                <a:chOff x="504" y="3523"/>
                <a:chExt cx="681" cy="154"/>
              </a:xfrm>
            </p:grpSpPr>
            <p:grpSp>
              <p:nvGrpSpPr>
                <p:cNvPr id="540" name="Group 132"/>
                <p:cNvGrpSpPr/>
                <p:nvPr/>
              </p:nvGrpSpPr>
              <p:grpSpPr bwMode="auto">
                <a:xfrm>
                  <a:off x="623" y="3523"/>
                  <a:ext cx="510" cy="154"/>
                  <a:chOff x="723" y="3453"/>
                  <a:chExt cx="510" cy="154"/>
                </a:xfrm>
              </p:grpSpPr>
              <p:grpSp>
                <p:nvGrpSpPr>
                  <p:cNvPr id="544" name="Group 133"/>
                  <p:cNvGrpSpPr/>
                  <p:nvPr/>
                </p:nvGrpSpPr>
                <p:grpSpPr bwMode="auto">
                  <a:xfrm>
                    <a:off x="836" y="3453"/>
                    <a:ext cx="397" cy="154"/>
                    <a:chOff x="836" y="3305"/>
                    <a:chExt cx="397" cy="154"/>
                  </a:xfrm>
                </p:grpSpPr>
                <p:grpSp>
                  <p:nvGrpSpPr>
                    <p:cNvPr id="547" name="Group 134"/>
                    <p:cNvGrpSpPr/>
                    <p:nvPr/>
                  </p:nvGrpSpPr>
                  <p:grpSpPr bwMode="auto">
                    <a:xfrm>
                      <a:off x="890" y="3305"/>
                      <a:ext cx="343" cy="154"/>
                      <a:chOff x="844" y="3337"/>
                      <a:chExt cx="343" cy="154"/>
                    </a:xfrm>
                  </p:grpSpPr>
                  <p:sp>
                    <p:nvSpPr>
                      <p:cNvPr id="551" name="Rectangle 135"/>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2" name="Text Box 13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548" name="Group 137"/>
                    <p:cNvGrpSpPr/>
                    <p:nvPr/>
                  </p:nvGrpSpPr>
                  <p:grpSpPr bwMode="auto">
                    <a:xfrm>
                      <a:off x="836" y="3334"/>
                      <a:ext cx="354" cy="94"/>
                      <a:chOff x="836" y="3334"/>
                      <a:chExt cx="354" cy="94"/>
                    </a:xfrm>
                  </p:grpSpPr>
                  <p:sp>
                    <p:nvSpPr>
                      <p:cNvPr id="549" name="Rectangle 138"/>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0" name="Rectangle 139"/>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545" name="Rectangle 140"/>
                  <p:cNvSpPr>
                    <a:spLocks noChangeArrowheads="1"/>
                  </p:cNvSpPr>
                  <p:nvPr/>
                </p:nvSpPr>
                <p:spPr bwMode="auto">
                  <a:xfrm>
                    <a:off x="732" y="3484"/>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46" name="Rectangle 141"/>
                  <p:cNvSpPr>
                    <a:spLocks noChangeArrowheads="1"/>
                  </p:cNvSpPr>
                  <p:nvPr/>
                </p:nvSpPr>
                <p:spPr bwMode="auto">
                  <a:xfrm>
                    <a:off x="723" y="3473"/>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541" name="Rectangle 142"/>
                <p:cNvSpPr>
                  <a:spLocks noChangeArrowheads="1"/>
                </p:cNvSpPr>
                <p:nvPr/>
              </p:nvSpPr>
              <p:spPr bwMode="auto">
                <a:xfrm>
                  <a:off x="517" y="3545"/>
                  <a:ext cx="94"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42" name="Rectangle 143"/>
                <p:cNvSpPr>
                  <a:spLocks noChangeArrowheads="1"/>
                </p:cNvSpPr>
                <p:nvPr/>
              </p:nvSpPr>
              <p:spPr bwMode="auto">
                <a:xfrm>
                  <a:off x="1115" y="3544"/>
                  <a:ext cx="60"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43" name="Rectangle 144"/>
                <p:cNvSpPr>
                  <a:spLocks noChangeArrowheads="1"/>
                </p:cNvSpPr>
                <p:nvPr/>
              </p:nvSpPr>
              <p:spPr bwMode="auto">
                <a:xfrm>
                  <a:off x="504" y="3529"/>
                  <a:ext cx="681" cy="1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532"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33" name="Group 146"/>
            <p:cNvGrpSpPr/>
            <p:nvPr/>
          </p:nvGrpSpPr>
          <p:grpSpPr bwMode="auto">
            <a:xfrm>
              <a:off x="1695" y="3227"/>
              <a:ext cx="343" cy="154"/>
              <a:chOff x="844" y="3337"/>
              <a:chExt cx="343" cy="154"/>
            </a:xfrm>
          </p:grpSpPr>
          <p:sp>
            <p:nvSpPr>
              <p:cNvPr id="534" name="Rectangle 147"/>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35" name="Text Box 14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grpSp>
        <p:nvGrpSpPr>
          <p:cNvPr id="566" name="Group 149"/>
          <p:cNvGrpSpPr/>
          <p:nvPr/>
        </p:nvGrpSpPr>
        <p:grpSpPr bwMode="auto">
          <a:xfrm>
            <a:off x="1897557" y="3723492"/>
            <a:ext cx="544513" cy="244475"/>
            <a:chOff x="844" y="3337"/>
            <a:chExt cx="343" cy="154"/>
          </a:xfrm>
        </p:grpSpPr>
        <p:sp>
          <p:nvSpPr>
            <p:cNvPr id="567" name="Rectangle 150"/>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68" name="Text Box 15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405" name="Group 201"/>
          <p:cNvGrpSpPr/>
          <p:nvPr/>
        </p:nvGrpSpPr>
        <p:grpSpPr bwMode="auto">
          <a:xfrm>
            <a:off x="3800970" y="3720317"/>
            <a:ext cx="423862" cy="647700"/>
            <a:chOff x="4140" y="429"/>
            <a:chExt cx="1425" cy="2396"/>
          </a:xfrm>
        </p:grpSpPr>
        <p:sp>
          <p:nvSpPr>
            <p:cNvPr id="406" name="Freeform 202"/>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07" name="Rectangle 203"/>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08" name="Freeform 204"/>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09" name="Freeform 205"/>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0" name="Rectangle 206"/>
            <p:cNvSpPr>
              <a:spLocks noChangeArrowheads="1"/>
            </p:cNvSpPr>
            <p:nvPr/>
          </p:nvSpPr>
          <p:spPr bwMode="auto">
            <a:xfrm>
              <a:off x="4209" y="693"/>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11" name="Group 207"/>
            <p:cNvGrpSpPr/>
            <p:nvPr/>
          </p:nvGrpSpPr>
          <p:grpSpPr bwMode="auto">
            <a:xfrm>
              <a:off x="4749" y="668"/>
              <a:ext cx="581" cy="145"/>
              <a:chOff x="614" y="2568"/>
              <a:chExt cx="725" cy="139"/>
            </a:xfrm>
          </p:grpSpPr>
          <p:sp>
            <p:nvSpPr>
              <p:cNvPr id="436" name="AutoShape 208"/>
              <p:cNvSpPr>
                <a:spLocks noChangeArrowheads="1"/>
              </p:cNvSpPr>
              <p:nvPr/>
            </p:nvSpPr>
            <p:spPr bwMode="auto">
              <a:xfrm>
                <a:off x="613" y="2570"/>
                <a:ext cx="726" cy="135"/>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7" name="AutoShape 209"/>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12" name="Rectangle 210"/>
            <p:cNvSpPr>
              <a:spLocks noChangeArrowheads="1"/>
            </p:cNvSpPr>
            <p:nvPr/>
          </p:nvSpPr>
          <p:spPr bwMode="auto">
            <a:xfrm>
              <a:off x="4225" y="1016"/>
              <a:ext cx="592"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13" name="Group 211"/>
            <p:cNvGrpSpPr/>
            <p:nvPr/>
          </p:nvGrpSpPr>
          <p:grpSpPr bwMode="auto">
            <a:xfrm>
              <a:off x="4747" y="994"/>
              <a:ext cx="581" cy="134"/>
              <a:chOff x="614" y="2568"/>
              <a:chExt cx="725" cy="139"/>
            </a:xfrm>
          </p:grpSpPr>
          <p:sp>
            <p:nvSpPr>
              <p:cNvPr id="434" name="AutoShape 212"/>
              <p:cNvSpPr>
                <a:spLocks noChangeArrowheads="1"/>
              </p:cNvSpPr>
              <p:nvPr/>
            </p:nvSpPr>
            <p:spPr bwMode="auto">
              <a:xfrm>
                <a:off x="616" y="2567"/>
                <a:ext cx="726"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5" name="AutoShape 213"/>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14" name="Rectangle 214"/>
            <p:cNvSpPr>
              <a:spLocks noChangeArrowheads="1"/>
            </p:cNvSpPr>
            <p:nvPr/>
          </p:nvSpPr>
          <p:spPr bwMode="auto">
            <a:xfrm>
              <a:off x="4215" y="1357"/>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5" name="Rectangle 215"/>
            <p:cNvSpPr>
              <a:spLocks noChangeArrowheads="1"/>
            </p:cNvSpPr>
            <p:nvPr/>
          </p:nvSpPr>
          <p:spPr bwMode="auto">
            <a:xfrm>
              <a:off x="4225" y="1656"/>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16" name="Group 216"/>
            <p:cNvGrpSpPr/>
            <p:nvPr/>
          </p:nvGrpSpPr>
          <p:grpSpPr bwMode="auto">
            <a:xfrm>
              <a:off x="4735" y="1627"/>
              <a:ext cx="582" cy="151"/>
              <a:chOff x="614" y="2568"/>
              <a:chExt cx="725" cy="139"/>
            </a:xfrm>
          </p:grpSpPr>
          <p:sp>
            <p:nvSpPr>
              <p:cNvPr id="432" name="AutoShape 217"/>
              <p:cNvSpPr>
                <a:spLocks noChangeArrowheads="1"/>
              </p:cNvSpPr>
              <p:nvPr/>
            </p:nvSpPr>
            <p:spPr bwMode="auto">
              <a:xfrm>
                <a:off x="611" y="2568"/>
                <a:ext cx="731"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3" name="AutoShape 218"/>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17" name="Freeform 219"/>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18" name="Group 220"/>
            <p:cNvGrpSpPr/>
            <p:nvPr/>
          </p:nvGrpSpPr>
          <p:grpSpPr bwMode="auto">
            <a:xfrm>
              <a:off x="4739" y="1327"/>
              <a:ext cx="582" cy="139"/>
              <a:chOff x="614" y="2568"/>
              <a:chExt cx="725" cy="139"/>
            </a:xfrm>
          </p:grpSpPr>
          <p:sp>
            <p:nvSpPr>
              <p:cNvPr id="430" name="AutoShape 221"/>
              <p:cNvSpPr>
                <a:spLocks noChangeArrowheads="1"/>
              </p:cNvSpPr>
              <p:nvPr/>
            </p:nvSpPr>
            <p:spPr bwMode="auto">
              <a:xfrm>
                <a:off x="612" y="2569"/>
                <a:ext cx="725" cy="14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31" name="AutoShape 222"/>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19" name="Rectangle 223"/>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0" name="Freeform 224"/>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1" name="Freeform 225"/>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2" name="Oval 226"/>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3" name="Freeform 227"/>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4" name="AutoShape 228"/>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5" name="AutoShape 229"/>
            <p:cNvSpPr>
              <a:spLocks noChangeArrowheads="1"/>
            </p:cNvSpPr>
            <p:nvPr/>
          </p:nvSpPr>
          <p:spPr bwMode="auto">
            <a:xfrm>
              <a:off x="4204" y="2713"/>
              <a:ext cx="1073"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6" name="Oval 230"/>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7" name="Oval 231"/>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Oval 232"/>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29" name="Rectangle 233"/>
            <p:cNvSpPr>
              <a:spLocks noChangeArrowheads="1"/>
            </p:cNvSpPr>
            <p:nvPr/>
          </p:nvSpPr>
          <p:spPr bwMode="auto">
            <a:xfrm>
              <a:off x="5063" y="1833"/>
              <a:ext cx="85" cy="763"/>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92"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wipe(left)">
                                      <p:cBhvr>
                                        <p:cTn id="7" dur="500"/>
                                        <p:tgtEl>
                                          <p:spTgt spid="461"/>
                                        </p:tgtEl>
                                      </p:cBhvr>
                                    </p:animEffect>
                                  </p:childTnLst>
                                </p:cTn>
                              </p:par>
                            </p:childTnLst>
                          </p:cTn>
                        </p:par>
                        <p:par>
                          <p:cTn id="8" fill="hold">
                            <p:stCondLst>
                              <p:cond delay="500"/>
                            </p:stCondLst>
                            <p:childTnLst>
                              <p:par>
                                <p:cTn id="9" presetID="9" presetClass="exit" presetSubtype="0" fill="hold" nodeType="afterEffect">
                                  <p:stCondLst>
                                    <p:cond delay="0"/>
                                  </p:stCondLst>
                                  <p:childTnLst>
                                    <p:animEffect transition="out" filter="dissolve">
                                      <p:cBhvr>
                                        <p:cTn id="10" dur="500"/>
                                        <p:tgtEl>
                                          <p:spTgt spid="461"/>
                                        </p:tgtEl>
                                      </p:cBhvr>
                                    </p:animEffect>
                                    <p:set>
                                      <p:cBhvr>
                                        <p:cTn id="11" dur="1" fill="hold">
                                          <p:stCondLst>
                                            <p:cond delay="499"/>
                                          </p:stCondLst>
                                        </p:cTn>
                                        <p:tgtEl>
                                          <p:spTgt spid="46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62"/>
                                        </p:tgtEl>
                                        <p:attrNameLst>
                                          <p:attrName>style.visibility</p:attrName>
                                        </p:attrNameLst>
                                      </p:cBhvr>
                                      <p:to>
                                        <p:strVal val="visible"/>
                                      </p:to>
                                    </p:set>
                                    <p:animEffect transition="in" filter="wipe(down)">
                                      <p:cBhvr>
                                        <p:cTn id="16" dur="500"/>
                                        <p:tgtEl>
                                          <p:spTgt spid="462"/>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71"/>
                                        </p:tgtEl>
                                        <p:attrNameLst>
                                          <p:attrName>style.visibility</p:attrName>
                                        </p:attrNameLst>
                                      </p:cBhvr>
                                      <p:to>
                                        <p:strVal val="visible"/>
                                      </p:to>
                                    </p:set>
                                    <p:animEffect transition="in" filter="dissolve">
                                      <p:cBhvr>
                                        <p:cTn id="20" dur="500"/>
                                        <p:tgtEl>
                                          <p:spTgt spid="471"/>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37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74"/>
                                        </p:tgtEl>
                                        <p:attrNameLst>
                                          <p:attrName>style.visibility</p:attrName>
                                        </p:attrNameLst>
                                      </p:cBhvr>
                                      <p:to>
                                        <p:strVal val="visible"/>
                                      </p:to>
                                    </p:set>
                                    <p:animEffect transition="in" filter="wipe(up)">
                                      <p:cBhvr>
                                        <p:cTn id="27" dur="500"/>
                                        <p:tgtEl>
                                          <p:spTgt spid="47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38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7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474"/>
                                        </p:tgtEl>
                                        <p:attrNameLst>
                                          <p:attrName>style.visibility</p:attrName>
                                        </p:attrNameLst>
                                      </p:cBhvr>
                                      <p:to>
                                        <p:strVal val="hidden"/>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50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7"/>
                                        </p:tgtEl>
                                        <p:attrNameLst>
                                          <p:attrName>style.visibility</p:attrName>
                                        </p:attrNameLst>
                                      </p:cBhvr>
                                      <p:to>
                                        <p:strVal val="visible"/>
                                      </p:to>
                                    </p:set>
                                  </p:childTnLst>
                                </p:cTn>
                              </p:par>
                            </p:childTnLst>
                          </p:cTn>
                        </p:par>
                        <p:par>
                          <p:cTn id="41" fill="hold">
                            <p:stCondLst>
                              <p:cond delay="0"/>
                            </p:stCondLst>
                            <p:childTnLst>
                              <p:par>
                                <p:cTn id="42" presetID="0" presetClass="path" presetSubtype="0" accel="50000" decel="50000" fill="hold" nodeType="afterEffect">
                                  <p:stCondLst>
                                    <p:cond delay="0"/>
                                  </p:stCondLst>
                                  <p:childTnLst>
                                    <p:animMotion origin="layout" path="M -0.04831 -0.00046 L 0.22604 -0.00139 L 0.09076 0.25787 L -0.02708 0.25625 " pathEditMode="relative" rAng="0" ptsTypes="AAAA">
                                      <p:cBhvr>
                                        <p:cTn id="43" dur="2000" fill="hold"/>
                                        <p:tgtEl>
                                          <p:spTgt spid="507"/>
                                        </p:tgtEl>
                                        <p:attrNameLst>
                                          <p:attrName>ppt_x</p:attrName>
                                          <p:attrName>ppt_y</p:attrName>
                                        </p:attrNameLst>
                                      </p:cBhvr>
                                      <p:rCtr x="13724" y="12870"/>
                                    </p:animMotion>
                                  </p:childTnLst>
                                </p:cTn>
                              </p:par>
                            </p:childTnLst>
                          </p:cTn>
                        </p:par>
                        <p:par>
                          <p:cTn id="44" fill="hold">
                            <p:stCondLst>
                              <p:cond delay="2000"/>
                            </p:stCondLst>
                            <p:childTnLst>
                              <p:par>
                                <p:cTn id="45" presetID="22" presetClass="entr" presetSubtype="2" fill="hold" nodeType="afterEffect">
                                  <p:stCondLst>
                                    <p:cond delay="0"/>
                                  </p:stCondLst>
                                  <p:childTnLst>
                                    <p:set>
                                      <p:cBhvr>
                                        <p:cTn id="46" dur="1" fill="hold">
                                          <p:stCondLst>
                                            <p:cond delay="0"/>
                                          </p:stCondLst>
                                        </p:cTn>
                                        <p:tgtEl>
                                          <p:spTgt spid="521"/>
                                        </p:tgtEl>
                                        <p:attrNameLst>
                                          <p:attrName>style.visibility</p:attrName>
                                        </p:attrNameLst>
                                      </p:cBhvr>
                                      <p:to>
                                        <p:strVal val="visible"/>
                                      </p:to>
                                    </p:set>
                                    <p:animEffect transition="in" filter="wipe(right)">
                                      <p:cBhvr>
                                        <p:cTn id="47" dur="500"/>
                                        <p:tgtEl>
                                          <p:spTgt spid="5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30"/>
                                        </p:tgtEl>
                                        <p:attrNameLst>
                                          <p:attrName>style.visibility</p:attrName>
                                        </p:attrNameLst>
                                      </p:cBhvr>
                                      <p:to>
                                        <p:strVal val="visible"/>
                                      </p:to>
                                    </p:set>
                                    <p:animEffect transition="in" filter="wipe(down)">
                                      <p:cBhvr>
                                        <p:cTn id="52" dur="1000"/>
                                        <p:tgtEl>
                                          <p:spTgt spid="530"/>
                                        </p:tgtEl>
                                      </p:cBhvr>
                                    </p:animEffect>
                                  </p:childTnLst>
                                </p:cTn>
                              </p:par>
                              <p:par>
                                <p:cTn id="53" presetID="1" presetClass="exit" presetSubtype="0" fill="hold" nodeType="withEffect">
                                  <p:stCondLst>
                                    <p:cond delay="0"/>
                                  </p:stCondLst>
                                  <p:childTnLst>
                                    <p:set>
                                      <p:cBhvr>
                                        <p:cTn id="54" dur="1" fill="hold">
                                          <p:stCondLst>
                                            <p:cond delay="0"/>
                                          </p:stCondLst>
                                        </p:cTn>
                                        <p:tgtEl>
                                          <p:spTgt spid="507"/>
                                        </p:tgtEl>
                                        <p:attrNameLst>
                                          <p:attrName>style.visibility</p:attrName>
                                        </p:attrNameLst>
                                      </p:cBhvr>
                                      <p:to>
                                        <p:strVal val="hidden"/>
                                      </p:to>
                                    </p:set>
                                  </p:childTnLst>
                                </p:cTn>
                              </p:par>
                            </p:childTnLst>
                          </p:cTn>
                        </p:par>
                        <p:par>
                          <p:cTn id="55" fill="hold">
                            <p:stCondLst>
                              <p:cond delay="1000"/>
                            </p:stCondLst>
                            <p:childTnLst>
                              <p:par>
                                <p:cTn id="56" presetID="1" presetClass="exit" presetSubtype="0" fill="hold" nodeType="afterEffect">
                                  <p:stCondLst>
                                    <p:cond delay="1000"/>
                                  </p:stCondLst>
                                  <p:childTnLst>
                                    <p:set>
                                      <p:cBhvr>
                                        <p:cTn id="57" dur="1" fill="hold">
                                          <p:stCondLst>
                                            <p:cond delay="0"/>
                                          </p:stCondLst>
                                        </p:cTn>
                                        <p:tgtEl>
                                          <p:spTgt spid="530"/>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388"/>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build="p"/>
      <p:bldP spid="386" grpId="0"/>
      <p:bldP spid="387" grpId="0"/>
      <p:bldP spid="38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Freeform 3"/>
          <p:cNvSpPr/>
          <p:nvPr/>
        </p:nvSpPr>
        <p:spPr bwMode="auto">
          <a:xfrm>
            <a:off x="1867395" y="181849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495" name="Group 1494"/>
          <p:cNvGrpSpPr/>
          <p:nvPr/>
        </p:nvGrpSpPr>
        <p:grpSpPr>
          <a:xfrm>
            <a:off x="4283172" y="2940116"/>
            <a:ext cx="918415" cy="390629"/>
            <a:chOff x="3668110" y="2448910"/>
            <a:chExt cx="3794234" cy="2165130"/>
          </a:xfrm>
        </p:grpSpPr>
        <p:sp>
          <p:nvSpPr>
            <p:cNvPr id="1496" name="Rectangle 1495"/>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97" name="Freeform 1496"/>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98" name="Group 1497"/>
            <p:cNvGrpSpPr/>
            <p:nvPr/>
          </p:nvGrpSpPr>
          <p:grpSpPr>
            <a:xfrm>
              <a:off x="3941378" y="2603243"/>
              <a:ext cx="3202061" cy="1066110"/>
              <a:chOff x="7939341" y="3037317"/>
              <a:chExt cx="897649" cy="353919"/>
            </a:xfrm>
          </p:grpSpPr>
          <p:sp>
            <p:nvSpPr>
              <p:cNvPr id="1499" name="Freeform 1498"/>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0" name="Freeform 1499"/>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1" name="Freeform 1500"/>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2" name="Freeform 1501"/>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03" name="Group 1502"/>
          <p:cNvGrpSpPr/>
          <p:nvPr/>
        </p:nvGrpSpPr>
        <p:grpSpPr>
          <a:xfrm>
            <a:off x="3772175" y="3890885"/>
            <a:ext cx="1040553" cy="431082"/>
            <a:chOff x="7493876" y="2774731"/>
            <a:chExt cx="1481958" cy="894622"/>
          </a:xfrm>
        </p:grpSpPr>
        <p:sp>
          <p:nvSpPr>
            <p:cNvPr id="1504" name="Freeform 150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05" name="Oval 150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06" name="Group 1505"/>
            <p:cNvGrpSpPr/>
            <p:nvPr/>
          </p:nvGrpSpPr>
          <p:grpSpPr>
            <a:xfrm>
              <a:off x="7713663" y="2848339"/>
              <a:ext cx="1042107" cy="425543"/>
              <a:chOff x="7786941" y="2884917"/>
              <a:chExt cx="897649" cy="353919"/>
            </a:xfrm>
          </p:grpSpPr>
          <p:sp>
            <p:nvSpPr>
              <p:cNvPr id="1507" name="Freeform 150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8" name="Freeform 150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9" name="Freeform 150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0" name="Freeform 150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 name="Title 2"/>
          <p:cNvSpPr>
            <a:spLocks noGrp="1"/>
          </p:cNvSpPr>
          <p:nvPr>
            <p:ph type="title"/>
          </p:nvPr>
        </p:nvSpPr>
        <p:spPr>
          <a:xfrm>
            <a:off x="838200" y="311144"/>
            <a:ext cx="10515600" cy="894622"/>
          </a:xfrm>
        </p:spPr>
        <p:txBody>
          <a:bodyPr/>
          <a:lstStyle/>
          <a:p>
            <a:r>
              <a:rPr lang="en-US" altLang="zh-CN" dirty="0"/>
              <a:t>DHCP: </a:t>
            </a:r>
            <a:r>
              <a:rPr lang="zh-CN" altLang="en-US" dirty="0"/>
              <a:t>动态主机配置协议</a:t>
            </a:r>
            <a:endParaRPr lang="en-US" dirty="0"/>
          </a:p>
        </p:txBody>
      </p:sp>
      <p:sp>
        <p:nvSpPr>
          <p:cNvPr id="1301" name="Rectangle 3"/>
          <p:cNvSpPr txBox="1">
            <a:spLocks noChangeArrowheads="1"/>
          </p:cNvSpPr>
          <p:nvPr/>
        </p:nvSpPr>
        <p:spPr bwMode="auto">
          <a:xfrm>
            <a:off x="6131420" y="1548620"/>
            <a:ext cx="5374780"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233680" lvl="0" indent="-23368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400" kern="0">
                <a:solidFill>
                  <a:srgbClr val="000000"/>
                </a:solidFill>
                <a:latin typeface="Times New Roman" panose="02020603050405020304" pitchFamily="18" charset="0"/>
                <a:cs typeface="Times New Roman" panose="02020603050405020304" pitchFamily="18" charset="0"/>
              </a:defRPr>
            </a:lvl1pPr>
            <a:lvl2pPr marL="688975" indent="-231775" eaLnBrk="0" fontAlgn="base" hangingPunct="0">
              <a:lnSpc>
                <a:spcPct val="85000"/>
              </a:lnSpc>
              <a:spcBef>
                <a:spcPct val="20000"/>
              </a:spcBef>
              <a:spcAft>
                <a:spcPct val="0"/>
              </a:spcAft>
              <a:buClr>
                <a:srgbClr val="000099"/>
              </a:buClr>
              <a:buFont typeface="Arial" panose="020B0604020202020204" pitchFamily="34" charset="0"/>
              <a:buChar char="•"/>
              <a:defRPr sz="2400">
                <a:latin typeface="Gill Sans MT" panose="020B0502020104020203"/>
                <a:ea typeface="MS PGothic" panose="020B0600070205080204" pitchFamily="34" charset="-128"/>
                <a:cs typeface="Gill Sans MT" panose="020B0502020104020203"/>
              </a:defRPr>
            </a:lvl2pPr>
            <a:lvl3pPr marL="1143000" indent="-228600" eaLnBrk="0" fontAlgn="base" hangingPunct="0">
              <a:spcBef>
                <a:spcPct val="20000"/>
              </a:spcBef>
              <a:spcAft>
                <a:spcPct val="0"/>
              </a:spcAft>
              <a:buChar char="•"/>
              <a:defRPr sz="2000">
                <a:latin typeface="Gill Sans MT" panose="020B0502020104020203"/>
                <a:ea typeface="Gill Sans MT" panose="020B0502020104020203" pitchFamily="34" charset="0"/>
                <a:cs typeface="Gill Sans MT" panose="020B0502020104020203"/>
              </a:defRPr>
            </a:lvl3pPr>
            <a:lvl4pPr marL="1600200" indent="-228600" eaLnBrk="0" fontAlgn="base" hangingPunct="0">
              <a:spcBef>
                <a:spcPct val="20000"/>
              </a:spcBef>
              <a:spcAft>
                <a:spcPct val="0"/>
              </a:spcAft>
              <a:buChar char="–"/>
              <a:defRPr sz="2000">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eaLnBrk="0" fontAlgn="base" hangingPunct="0">
              <a:spcBef>
                <a:spcPct val="20000"/>
              </a:spcBef>
              <a:spcAft>
                <a:spcPct val="0"/>
              </a:spcAft>
              <a:buChar char="»"/>
              <a:defRPr sz="2000">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en-US" altLang="zh-CN" dirty="0"/>
              <a:t>DHCP</a:t>
            </a:r>
            <a:r>
              <a:rPr lang="zh-CN" altLang="en-US" dirty="0"/>
              <a:t>服务器形成</a:t>
            </a:r>
            <a:r>
              <a:rPr lang="en-US" altLang="zh-CN" dirty="0"/>
              <a:t>DHCP</a:t>
            </a:r>
            <a:r>
              <a:rPr lang="zh-CN" altLang="en-US" dirty="0"/>
              <a:t>响应报文，包括推荐给客户的</a:t>
            </a:r>
            <a:r>
              <a:rPr lang="en-US" altLang="zh-CN" dirty="0"/>
              <a:t>IP</a:t>
            </a:r>
            <a:r>
              <a:rPr lang="zh-CN" altLang="en-US" dirty="0"/>
              <a:t>地址。第一跳路由地址，</a:t>
            </a:r>
            <a:r>
              <a:rPr lang="en-US" altLang="zh-CN" dirty="0"/>
              <a:t>DNS</a:t>
            </a:r>
            <a:r>
              <a:rPr lang="zh-CN" altLang="en-US" dirty="0"/>
              <a:t>服务器</a:t>
            </a:r>
            <a:r>
              <a:rPr lang="zh-CN" altLang="en-US" kern="1200" dirty="0">
                <a:solidFill>
                  <a:prstClr val="black"/>
                </a:solidFill>
                <a:latin typeface="Calibri" panose="020F0502020204030204"/>
              </a:rPr>
              <a:t>名称和</a:t>
            </a:r>
            <a:r>
              <a:rPr lang="en-US" altLang="zh-CN" kern="1200" dirty="0">
                <a:solidFill>
                  <a:prstClr val="black"/>
                </a:solidFill>
                <a:latin typeface="Calibri" panose="020F0502020204030204"/>
              </a:rPr>
              <a:t>IP</a:t>
            </a:r>
            <a:r>
              <a:rPr lang="zh-CN" altLang="en-US" kern="1200" dirty="0">
                <a:solidFill>
                  <a:prstClr val="black"/>
                </a:solidFill>
                <a:latin typeface="Calibri" panose="020F0502020204030204"/>
              </a:rPr>
              <a:t>地址</a:t>
            </a:r>
            <a:endParaRPr lang="en-US" altLang="en-US" dirty="0"/>
          </a:p>
        </p:txBody>
      </p:sp>
      <p:sp>
        <p:nvSpPr>
          <p:cNvPr id="1304" name="Line 43"/>
          <p:cNvSpPr>
            <a:spLocks noChangeShapeType="1"/>
          </p:cNvSpPr>
          <p:nvPr/>
        </p:nvSpPr>
        <p:spPr bwMode="auto">
          <a:xfrm>
            <a:off x="3759695" y="3063094"/>
            <a:ext cx="555747" cy="244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06" name="Line 48"/>
          <p:cNvSpPr>
            <a:spLocks noChangeShapeType="1"/>
          </p:cNvSpPr>
          <p:nvPr/>
        </p:nvSpPr>
        <p:spPr bwMode="auto">
          <a:xfrm flipV="1">
            <a:off x="4391025" y="3324223"/>
            <a:ext cx="460375" cy="57150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07" name="Rectangle 148"/>
          <p:cNvSpPr>
            <a:spLocks noChangeArrowheads="1"/>
          </p:cNvSpPr>
          <p:nvPr/>
        </p:nvSpPr>
        <p:spPr bwMode="auto">
          <a:xfrm>
            <a:off x="6125069" y="3320270"/>
            <a:ext cx="4987431"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233680" indent="-233680" eaLnBrk="0" fontAlgn="base" hangingPunct="0">
              <a:lnSpc>
                <a:spcPct val="85000"/>
              </a:lnSpc>
              <a:spcBef>
                <a:spcPct val="20000"/>
              </a:spcBef>
              <a:spcAft>
                <a:spcPct val="0"/>
              </a:spcAft>
              <a:buClr>
                <a:srgbClr val="000099"/>
              </a:buClr>
              <a:buSzPct val="100000"/>
              <a:buFont typeface="Wingdings" panose="05000000000000000000" pitchFamily="2" charset="2"/>
              <a:buChar char="§"/>
            </a:pPr>
            <a:r>
              <a:rPr lang="zh-CN" altLang="en-US" sz="2400" kern="0" dirty="0">
                <a:solidFill>
                  <a:srgbClr val="000000"/>
                </a:solidFill>
                <a:latin typeface="Times New Roman" panose="02020603050405020304" pitchFamily="18" charset="0"/>
                <a:cs typeface="Times New Roman" panose="02020603050405020304" pitchFamily="18" charset="0"/>
              </a:rPr>
              <a:t>封装好的</a:t>
            </a:r>
            <a:r>
              <a:rPr lang="en-US" altLang="zh-CN" sz="2400" kern="0" dirty="0">
                <a:solidFill>
                  <a:srgbClr val="000000"/>
                </a:solidFill>
                <a:latin typeface="Times New Roman" panose="02020603050405020304" pitchFamily="18" charset="0"/>
                <a:cs typeface="Times New Roman" panose="02020603050405020304" pitchFamily="18" charset="0"/>
              </a:rPr>
              <a:t>DHCP</a:t>
            </a:r>
            <a:r>
              <a:rPr lang="zh-CN" altLang="en-US" sz="2400" kern="0" dirty="0">
                <a:solidFill>
                  <a:srgbClr val="000000"/>
                </a:solidFill>
                <a:latin typeface="Times New Roman" panose="02020603050405020304" pitchFamily="18" charset="0"/>
                <a:cs typeface="Times New Roman" panose="02020603050405020304" pitchFamily="18" charset="0"/>
              </a:rPr>
              <a:t>响应报文发送至客户，并由客户解封装</a:t>
            </a:r>
            <a:endParaRPr lang="en-US" altLang="en-US" sz="2400" kern="0" dirty="0">
              <a:solidFill>
                <a:srgbClr val="000000"/>
              </a:solidFill>
              <a:latin typeface="Times New Roman" panose="02020603050405020304" pitchFamily="18" charset="0"/>
              <a:cs typeface="Times New Roman" panose="02020603050405020304" pitchFamily="18" charset="0"/>
            </a:endParaRPr>
          </a:p>
        </p:txBody>
      </p:sp>
      <p:grpSp>
        <p:nvGrpSpPr>
          <p:cNvPr id="1308" name="Group 153"/>
          <p:cNvGrpSpPr/>
          <p:nvPr/>
        </p:nvGrpSpPr>
        <p:grpSpPr bwMode="auto">
          <a:xfrm>
            <a:off x="3072307" y="2685270"/>
            <a:ext cx="850900" cy="615950"/>
            <a:chOff x="4420" y="878"/>
            <a:chExt cx="614" cy="458"/>
          </a:xfrm>
        </p:grpSpPr>
        <p:pic>
          <p:nvPicPr>
            <p:cNvPr id="1309" name="Picture 154" descr="laptop_key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 name="Freeform 155"/>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pic>
          <p:nvPicPr>
            <p:cNvPr id="1311" name="Picture 156"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2" name="Freeform 157"/>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13" name="Freeform 158"/>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14" name="Freeform 159"/>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15" name="Freeform 160"/>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16" name="Freeform 161"/>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17" name="Freeform 162"/>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318" name="Group 163"/>
            <p:cNvGrpSpPr/>
            <p:nvPr/>
          </p:nvGrpSpPr>
          <p:grpSpPr bwMode="auto">
            <a:xfrm>
              <a:off x="4584" y="1203"/>
              <a:ext cx="119" cy="53"/>
              <a:chOff x="1740" y="2642"/>
              <a:chExt cx="752" cy="327"/>
            </a:xfrm>
          </p:grpSpPr>
          <p:sp>
            <p:nvSpPr>
              <p:cNvPr id="1325" name="Freeform 164"/>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6" name="Freeform 165"/>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7" name="Freeform 166"/>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00CC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8" name="Freeform 167"/>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9" name="Freeform 168"/>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00CC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30" name="Freeform 169"/>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319" name="Freeform 170"/>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0" name="Freeform 171"/>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1" name="Freeform 172"/>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2" name="Freeform 173"/>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3" name="Freeform 174"/>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4" name="Freeform 175"/>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331" name="Text Box 176"/>
          <p:cNvSpPr txBox="1">
            <a:spLocks noChangeArrowheads="1"/>
          </p:cNvSpPr>
          <p:nvPr/>
        </p:nvSpPr>
        <p:spPr bwMode="auto">
          <a:xfrm>
            <a:off x="3656507" y="4356908"/>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router with DHCP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server built into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router</a:t>
            </a:r>
          </a:p>
        </p:txBody>
      </p:sp>
      <p:grpSp>
        <p:nvGrpSpPr>
          <p:cNvPr id="1381" name="Group 53"/>
          <p:cNvGrpSpPr/>
          <p:nvPr/>
        </p:nvGrpSpPr>
        <p:grpSpPr bwMode="auto">
          <a:xfrm>
            <a:off x="1446707" y="3709208"/>
            <a:ext cx="1081088" cy="1166812"/>
            <a:chOff x="42" y="744"/>
            <a:chExt cx="681" cy="735"/>
          </a:xfrm>
        </p:grpSpPr>
        <p:grpSp>
          <p:nvGrpSpPr>
            <p:cNvPr id="1382" name="Group 54"/>
            <p:cNvGrpSpPr/>
            <p:nvPr/>
          </p:nvGrpSpPr>
          <p:grpSpPr bwMode="auto">
            <a:xfrm>
              <a:off x="42" y="886"/>
              <a:ext cx="681" cy="468"/>
              <a:chOff x="42" y="886"/>
              <a:chExt cx="681" cy="468"/>
            </a:xfrm>
          </p:grpSpPr>
          <p:grpSp>
            <p:nvGrpSpPr>
              <p:cNvPr id="1384" name="Group 55"/>
              <p:cNvGrpSpPr/>
              <p:nvPr/>
            </p:nvGrpSpPr>
            <p:grpSpPr bwMode="auto">
              <a:xfrm>
                <a:off x="278" y="886"/>
                <a:ext cx="397" cy="154"/>
                <a:chOff x="740" y="3209"/>
                <a:chExt cx="397" cy="154"/>
              </a:xfrm>
            </p:grpSpPr>
            <p:grpSp>
              <p:nvGrpSpPr>
                <p:cNvPr id="1409" name="Group 56"/>
                <p:cNvGrpSpPr/>
                <p:nvPr/>
              </p:nvGrpSpPr>
              <p:grpSpPr bwMode="auto">
                <a:xfrm>
                  <a:off x="794" y="3209"/>
                  <a:ext cx="343" cy="154"/>
                  <a:chOff x="844" y="3337"/>
                  <a:chExt cx="343" cy="154"/>
                </a:xfrm>
              </p:grpSpPr>
              <p:sp>
                <p:nvSpPr>
                  <p:cNvPr id="1412" name="Rectangle 57"/>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13" name="Text Box 5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sp>
              <p:nvSpPr>
                <p:cNvPr id="1410" name="Rectangle 59"/>
                <p:cNvSpPr>
                  <a:spLocks noChangeArrowheads="1"/>
                </p:cNvSpPr>
                <p:nvPr/>
              </p:nvSpPr>
              <p:spPr bwMode="auto">
                <a:xfrm>
                  <a:off x="750" y="3244"/>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11" name="Rectangle 60"/>
                <p:cNvSpPr>
                  <a:spLocks noChangeArrowheads="1"/>
                </p:cNvSpPr>
                <p:nvPr/>
              </p:nvSpPr>
              <p:spPr bwMode="auto">
                <a:xfrm>
                  <a:off x="740" y="3238"/>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385" name="Group 61"/>
              <p:cNvGrpSpPr/>
              <p:nvPr/>
            </p:nvGrpSpPr>
            <p:grpSpPr bwMode="auto">
              <a:xfrm>
                <a:off x="278" y="1034"/>
                <a:ext cx="397" cy="154"/>
                <a:chOff x="836" y="3305"/>
                <a:chExt cx="397" cy="154"/>
              </a:xfrm>
            </p:grpSpPr>
            <p:grpSp>
              <p:nvGrpSpPr>
                <p:cNvPr id="1403" name="Group 62"/>
                <p:cNvGrpSpPr/>
                <p:nvPr/>
              </p:nvGrpSpPr>
              <p:grpSpPr bwMode="auto">
                <a:xfrm>
                  <a:off x="890" y="3305"/>
                  <a:ext cx="343" cy="154"/>
                  <a:chOff x="844" y="3337"/>
                  <a:chExt cx="343" cy="154"/>
                </a:xfrm>
              </p:grpSpPr>
              <p:sp>
                <p:nvSpPr>
                  <p:cNvPr id="1407" name="Rectangle 63"/>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08" name="Text Box 6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1404" name="Group 65"/>
                <p:cNvGrpSpPr/>
                <p:nvPr/>
              </p:nvGrpSpPr>
              <p:grpSpPr bwMode="auto">
                <a:xfrm>
                  <a:off x="836" y="3334"/>
                  <a:ext cx="354" cy="94"/>
                  <a:chOff x="836" y="3334"/>
                  <a:chExt cx="354" cy="94"/>
                </a:xfrm>
              </p:grpSpPr>
              <p:sp>
                <p:nvSpPr>
                  <p:cNvPr id="1405" name="Rectangle 66"/>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06" name="Rectangle 67"/>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386" name="Group 68"/>
              <p:cNvGrpSpPr/>
              <p:nvPr/>
            </p:nvGrpSpPr>
            <p:grpSpPr bwMode="auto">
              <a:xfrm>
                <a:off x="165" y="1054"/>
                <a:ext cx="480" cy="112"/>
                <a:chOff x="627" y="3377"/>
                <a:chExt cx="480" cy="112"/>
              </a:xfrm>
            </p:grpSpPr>
            <p:sp>
              <p:nvSpPr>
                <p:cNvPr id="1401" name="Rectangle 69"/>
                <p:cNvSpPr>
                  <a:spLocks noChangeArrowheads="1"/>
                </p:cNvSpPr>
                <p:nvPr/>
              </p:nvSpPr>
              <p:spPr bwMode="auto">
                <a:xfrm>
                  <a:off x="636" y="3388"/>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02" name="Rectangle 70"/>
                <p:cNvSpPr>
                  <a:spLocks noChangeArrowheads="1"/>
                </p:cNvSpPr>
                <p:nvPr/>
              </p:nvSpPr>
              <p:spPr bwMode="auto">
                <a:xfrm>
                  <a:off x="627" y="3377"/>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387" name="Group 71"/>
              <p:cNvGrpSpPr/>
              <p:nvPr/>
            </p:nvGrpSpPr>
            <p:grpSpPr bwMode="auto">
              <a:xfrm>
                <a:off x="42" y="1200"/>
                <a:ext cx="681" cy="154"/>
                <a:chOff x="504" y="3523"/>
                <a:chExt cx="681" cy="154"/>
              </a:xfrm>
            </p:grpSpPr>
            <p:grpSp>
              <p:nvGrpSpPr>
                <p:cNvPr id="1388" name="Group 72"/>
                <p:cNvGrpSpPr/>
                <p:nvPr/>
              </p:nvGrpSpPr>
              <p:grpSpPr bwMode="auto">
                <a:xfrm>
                  <a:off x="623" y="3523"/>
                  <a:ext cx="510" cy="154"/>
                  <a:chOff x="723" y="3453"/>
                  <a:chExt cx="510" cy="154"/>
                </a:xfrm>
              </p:grpSpPr>
              <p:grpSp>
                <p:nvGrpSpPr>
                  <p:cNvPr id="1392" name="Group 73"/>
                  <p:cNvGrpSpPr/>
                  <p:nvPr/>
                </p:nvGrpSpPr>
                <p:grpSpPr bwMode="auto">
                  <a:xfrm>
                    <a:off x="836" y="3453"/>
                    <a:ext cx="397" cy="154"/>
                    <a:chOff x="836" y="3305"/>
                    <a:chExt cx="397" cy="154"/>
                  </a:xfrm>
                </p:grpSpPr>
                <p:grpSp>
                  <p:nvGrpSpPr>
                    <p:cNvPr id="1395" name="Group 74"/>
                    <p:cNvGrpSpPr/>
                    <p:nvPr/>
                  </p:nvGrpSpPr>
                  <p:grpSpPr bwMode="auto">
                    <a:xfrm>
                      <a:off x="890" y="3305"/>
                      <a:ext cx="343" cy="154"/>
                      <a:chOff x="844" y="3337"/>
                      <a:chExt cx="343" cy="154"/>
                    </a:xfrm>
                  </p:grpSpPr>
                  <p:sp>
                    <p:nvSpPr>
                      <p:cNvPr id="1399" name="Rectangle 75"/>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00" name="Text Box 7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1396" name="Group 77"/>
                    <p:cNvGrpSpPr/>
                    <p:nvPr/>
                  </p:nvGrpSpPr>
                  <p:grpSpPr bwMode="auto">
                    <a:xfrm>
                      <a:off x="836" y="3334"/>
                      <a:ext cx="354" cy="94"/>
                      <a:chOff x="836" y="3334"/>
                      <a:chExt cx="354" cy="94"/>
                    </a:xfrm>
                  </p:grpSpPr>
                  <p:sp>
                    <p:nvSpPr>
                      <p:cNvPr id="1397" name="Rectangle 78"/>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98" name="Rectangle 79"/>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1393" name="Rectangle 80"/>
                  <p:cNvSpPr>
                    <a:spLocks noChangeArrowheads="1"/>
                  </p:cNvSpPr>
                  <p:nvPr/>
                </p:nvSpPr>
                <p:spPr bwMode="auto">
                  <a:xfrm>
                    <a:off x="732" y="3484"/>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94" name="Rectangle 81"/>
                  <p:cNvSpPr>
                    <a:spLocks noChangeArrowheads="1"/>
                  </p:cNvSpPr>
                  <p:nvPr/>
                </p:nvSpPr>
                <p:spPr bwMode="auto">
                  <a:xfrm>
                    <a:off x="723" y="3473"/>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389" name="Rectangle 82"/>
                <p:cNvSpPr>
                  <a:spLocks noChangeArrowheads="1"/>
                </p:cNvSpPr>
                <p:nvPr/>
              </p:nvSpPr>
              <p:spPr bwMode="auto">
                <a:xfrm>
                  <a:off x="517" y="3545"/>
                  <a:ext cx="94"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90" name="Rectangle 83"/>
                <p:cNvSpPr>
                  <a:spLocks noChangeArrowheads="1"/>
                </p:cNvSpPr>
                <p:nvPr/>
              </p:nvSpPr>
              <p:spPr bwMode="auto">
                <a:xfrm>
                  <a:off x="1115" y="3544"/>
                  <a:ext cx="60"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91" name="Rectangle 84"/>
                <p:cNvSpPr>
                  <a:spLocks noChangeArrowheads="1"/>
                </p:cNvSpPr>
                <p:nvPr/>
              </p:nvSpPr>
              <p:spPr bwMode="auto">
                <a:xfrm>
                  <a:off x="504" y="3529"/>
                  <a:ext cx="681" cy="1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1383" name="AutoShape 85"/>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14" name="Group 86"/>
          <p:cNvGrpSpPr/>
          <p:nvPr/>
        </p:nvGrpSpPr>
        <p:grpSpPr bwMode="auto">
          <a:xfrm>
            <a:off x="1543545" y="4795058"/>
            <a:ext cx="1081087" cy="244475"/>
            <a:chOff x="504" y="3523"/>
            <a:chExt cx="681" cy="154"/>
          </a:xfrm>
        </p:grpSpPr>
        <p:grpSp>
          <p:nvGrpSpPr>
            <p:cNvPr id="1415" name="Group 87"/>
            <p:cNvGrpSpPr/>
            <p:nvPr/>
          </p:nvGrpSpPr>
          <p:grpSpPr bwMode="auto">
            <a:xfrm>
              <a:off x="623" y="3523"/>
              <a:ext cx="510" cy="154"/>
              <a:chOff x="723" y="3453"/>
              <a:chExt cx="510" cy="154"/>
            </a:xfrm>
          </p:grpSpPr>
          <p:grpSp>
            <p:nvGrpSpPr>
              <p:cNvPr id="1419" name="Group 88"/>
              <p:cNvGrpSpPr/>
              <p:nvPr/>
            </p:nvGrpSpPr>
            <p:grpSpPr bwMode="auto">
              <a:xfrm>
                <a:off x="836" y="3453"/>
                <a:ext cx="397" cy="154"/>
                <a:chOff x="836" y="3305"/>
                <a:chExt cx="397" cy="154"/>
              </a:xfrm>
            </p:grpSpPr>
            <p:grpSp>
              <p:nvGrpSpPr>
                <p:cNvPr id="1422" name="Group 89"/>
                <p:cNvGrpSpPr/>
                <p:nvPr/>
              </p:nvGrpSpPr>
              <p:grpSpPr bwMode="auto">
                <a:xfrm>
                  <a:off x="890" y="3305"/>
                  <a:ext cx="343" cy="154"/>
                  <a:chOff x="844" y="3337"/>
                  <a:chExt cx="343" cy="154"/>
                </a:xfrm>
              </p:grpSpPr>
              <p:sp>
                <p:nvSpPr>
                  <p:cNvPr id="1426" name="Rectangle 90"/>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27" name="Text Box 9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1423" name="Group 92"/>
                <p:cNvGrpSpPr/>
                <p:nvPr/>
              </p:nvGrpSpPr>
              <p:grpSpPr bwMode="auto">
                <a:xfrm>
                  <a:off x="836" y="3334"/>
                  <a:ext cx="354" cy="94"/>
                  <a:chOff x="836" y="3334"/>
                  <a:chExt cx="354" cy="94"/>
                </a:xfrm>
              </p:grpSpPr>
              <p:sp>
                <p:nvSpPr>
                  <p:cNvPr id="1424" name="Rectangle 93"/>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25" name="Rectangle 94"/>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1420" name="Rectangle 95"/>
              <p:cNvSpPr>
                <a:spLocks noChangeArrowheads="1"/>
              </p:cNvSpPr>
              <p:nvPr/>
            </p:nvSpPr>
            <p:spPr bwMode="auto">
              <a:xfrm>
                <a:off x="732" y="3484"/>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21" name="Rectangle 96"/>
              <p:cNvSpPr>
                <a:spLocks noChangeArrowheads="1"/>
              </p:cNvSpPr>
              <p:nvPr/>
            </p:nvSpPr>
            <p:spPr bwMode="auto">
              <a:xfrm>
                <a:off x="723" y="3473"/>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416" name="Rectangle 97"/>
            <p:cNvSpPr>
              <a:spLocks noChangeArrowheads="1"/>
            </p:cNvSpPr>
            <p:nvPr/>
          </p:nvSpPr>
          <p:spPr bwMode="auto">
            <a:xfrm>
              <a:off x="517" y="3545"/>
              <a:ext cx="94"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17" name="Rectangle 98"/>
            <p:cNvSpPr>
              <a:spLocks noChangeArrowheads="1"/>
            </p:cNvSpPr>
            <p:nvPr/>
          </p:nvSpPr>
          <p:spPr bwMode="auto">
            <a:xfrm>
              <a:off x="1115" y="3544"/>
              <a:ext cx="60"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18" name="Rectangle 99"/>
            <p:cNvSpPr>
              <a:spLocks noChangeArrowheads="1"/>
            </p:cNvSpPr>
            <p:nvPr/>
          </p:nvSpPr>
          <p:spPr bwMode="auto">
            <a:xfrm>
              <a:off x="504" y="3529"/>
              <a:ext cx="681" cy="1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28" name="Group 100"/>
          <p:cNvGrpSpPr/>
          <p:nvPr/>
        </p:nvGrpSpPr>
        <p:grpSpPr bwMode="auto">
          <a:xfrm>
            <a:off x="2572245" y="3626658"/>
            <a:ext cx="1316037" cy="1314450"/>
            <a:chOff x="931" y="1941"/>
            <a:chExt cx="829" cy="828"/>
          </a:xfrm>
        </p:grpSpPr>
        <p:sp>
          <p:nvSpPr>
            <p:cNvPr id="1429" name="Freeform 101"/>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rgbClr val="FFFFFF">
                    <a:alpha val="65999"/>
                  </a:srgbClr>
                </a:gs>
                <a:gs pos="100000">
                  <a:srgbClr val="000099">
                    <a:alpha val="65999"/>
                  </a:srgbClr>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430" name="Group 102"/>
            <p:cNvGrpSpPr/>
            <p:nvPr/>
          </p:nvGrpSpPr>
          <p:grpSpPr bwMode="auto">
            <a:xfrm>
              <a:off x="931" y="1941"/>
              <a:ext cx="501" cy="828"/>
              <a:chOff x="569" y="2954"/>
              <a:chExt cx="501" cy="828"/>
            </a:xfrm>
          </p:grpSpPr>
          <p:sp>
            <p:nvSpPr>
              <p:cNvPr id="1431" name="Rectangle 103"/>
              <p:cNvSpPr>
                <a:spLocks noChangeArrowheads="1"/>
              </p:cNvSpPr>
              <p:nvPr/>
            </p:nvSpPr>
            <p:spPr bwMode="auto">
              <a:xfrm>
                <a:off x="576" y="2973"/>
                <a:ext cx="493" cy="790"/>
              </a:xfrm>
              <a:prstGeom prst="rect">
                <a:avLst/>
              </a:prstGeom>
              <a:solidFill>
                <a:srgbClr val="FFFFFF"/>
              </a:solidFill>
              <a:ln w="9525">
                <a:solidFill>
                  <a:srgbClr val="000000"/>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32" name="Text Box 104"/>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DHCP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UDP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Eth</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Phy</a:t>
                </a:r>
              </a:p>
            </p:txBody>
          </p:sp>
          <p:sp>
            <p:nvSpPr>
              <p:cNvPr id="1433" name="Line 105"/>
              <p:cNvSpPr>
                <a:spLocks noChangeShapeType="1"/>
              </p:cNvSpPr>
              <p:nvPr/>
            </p:nvSpPr>
            <p:spPr bwMode="auto">
              <a:xfrm>
                <a:off x="578" y="3130"/>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34" name="Line 106"/>
              <p:cNvSpPr>
                <a:spLocks noChangeShapeType="1"/>
              </p:cNvSpPr>
              <p:nvPr/>
            </p:nvSpPr>
            <p:spPr bwMode="auto">
              <a:xfrm>
                <a:off x="575" y="3289"/>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35" name="Line 107"/>
              <p:cNvSpPr>
                <a:spLocks noChangeShapeType="1"/>
              </p:cNvSpPr>
              <p:nvPr/>
            </p:nvSpPr>
            <p:spPr bwMode="auto">
              <a:xfrm>
                <a:off x="572" y="3448"/>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36" name="Line 108"/>
              <p:cNvSpPr>
                <a:spLocks noChangeShapeType="1"/>
              </p:cNvSpPr>
              <p:nvPr/>
            </p:nvSpPr>
            <p:spPr bwMode="auto">
              <a:xfrm>
                <a:off x="569" y="3607"/>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437" name="Group 145"/>
          <p:cNvGrpSpPr/>
          <p:nvPr/>
        </p:nvGrpSpPr>
        <p:grpSpPr bwMode="auto">
          <a:xfrm>
            <a:off x="1897557" y="3734608"/>
            <a:ext cx="544513" cy="244475"/>
            <a:chOff x="844" y="3337"/>
            <a:chExt cx="343" cy="154"/>
          </a:xfrm>
        </p:grpSpPr>
        <p:sp>
          <p:nvSpPr>
            <p:cNvPr id="1438" name="Rectangle 146"/>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39" name="Text Box 147"/>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1440" name="Group 44"/>
          <p:cNvGrpSpPr/>
          <p:nvPr/>
        </p:nvGrpSpPr>
        <p:grpSpPr bwMode="auto">
          <a:xfrm>
            <a:off x="2289670" y="1637520"/>
            <a:ext cx="976312" cy="1460500"/>
            <a:chOff x="651" y="681"/>
            <a:chExt cx="615" cy="920"/>
          </a:xfrm>
        </p:grpSpPr>
        <p:sp>
          <p:nvSpPr>
            <p:cNvPr id="1441" name="Freeform 45"/>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rgbClr val="FFFFFF">
                    <a:alpha val="65999"/>
                  </a:srgbClr>
                </a:gs>
                <a:gs pos="100000">
                  <a:srgbClr val="000099">
                    <a:alpha val="65999"/>
                  </a:srgbClr>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442" name="Group 46"/>
            <p:cNvGrpSpPr/>
            <p:nvPr/>
          </p:nvGrpSpPr>
          <p:grpSpPr bwMode="auto">
            <a:xfrm>
              <a:off x="651" y="681"/>
              <a:ext cx="501" cy="828"/>
              <a:chOff x="569" y="2954"/>
              <a:chExt cx="501" cy="828"/>
            </a:xfrm>
          </p:grpSpPr>
          <p:sp>
            <p:nvSpPr>
              <p:cNvPr id="1443" name="Rectangle 47"/>
              <p:cNvSpPr>
                <a:spLocks noChangeArrowheads="1"/>
              </p:cNvSpPr>
              <p:nvPr/>
            </p:nvSpPr>
            <p:spPr bwMode="auto">
              <a:xfrm>
                <a:off x="576" y="2973"/>
                <a:ext cx="493" cy="790"/>
              </a:xfrm>
              <a:prstGeom prst="rect">
                <a:avLst/>
              </a:prstGeom>
              <a:solidFill>
                <a:srgbClr val="FFFFFF"/>
              </a:solidFill>
              <a:ln w="9525">
                <a:solidFill>
                  <a:srgbClr val="000000"/>
                </a:solidFill>
                <a:miter lim="800000"/>
              </a:ln>
              <a:effectLst>
                <a:outerShdw blurRad="50800" dist="38100" algn="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44" name="Text Box 4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DHCP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UDP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Eth</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Phy</a:t>
                </a:r>
              </a:p>
            </p:txBody>
          </p:sp>
          <p:sp>
            <p:nvSpPr>
              <p:cNvPr id="1445" name="Line 49"/>
              <p:cNvSpPr>
                <a:spLocks noChangeShapeType="1"/>
              </p:cNvSpPr>
              <p:nvPr/>
            </p:nvSpPr>
            <p:spPr bwMode="auto">
              <a:xfrm>
                <a:off x="578" y="3130"/>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46" name="Line 50"/>
              <p:cNvSpPr>
                <a:spLocks noChangeShapeType="1"/>
              </p:cNvSpPr>
              <p:nvPr/>
            </p:nvSpPr>
            <p:spPr bwMode="auto">
              <a:xfrm>
                <a:off x="575" y="3289"/>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47" name="Line 51"/>
              <p:cNvSpPr>
                <a:spLocks noChangeShapeType="1"/>
              </p:cNvSpPr>
              <p:nvPr/>
            </p:nvSpPr>
            <p:spPr bwMode="auto">
              <a:xfrm>
                <a:off x="572" y="3448"/>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48" name="Line 52"/>
              <p:cNvSpPr>
                <a:spLocks noChangeShapeType="1"/>
              </p:cNvSpPr>
              <p:nvPr/>
            </p:nvSpPr>
            <p:spPr bwMode="auto">
              <a:xfrm>
                <a:off x="569" y="3607"/>
                <a:ext cx="48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449" name="Group 109"/>
          <p:cNvGrpSpPr/>
          <p:nvPr/>
        </p:nvGrpSpPr>
        <p:grpSpPr bwMode="auto">
          <a:xfrm>
            <a:off x="1165720" y="1526395"/>
            <a:ext cx="1081087" cy="1217613"/>
            <a:chOff x="1404" y="3105"/>
            <a:chExt cx="681" cy="767"/>
          </a:xfrm>
        </p:grpSpPr>
        <p:grpSp>
          <p:nvGrpSpPr>
            <p:cNvPr id="1450" name="Group 110"/>
            <p:cNvGrpSpPr/>
            <p:nvPr/>
          </p:nvGrpSpPr>
          <p:grpSpPr bwMode="auto">
            <a:xfrm>
              <a:off x="1404" y="3355"/>
              <a:ext cx="681" cy="468"/>
              <a:chOff x="42" y="886"/>
              <a:chExt cx="681" cy="468"/>
            </a:xfrm>
          </p:grpSpPr>
          <p:grpSp>
            <p:nvGrpSpPr>
              <p:cNvPr id="1455" name="Group 111"/>
              <p:cNvGrpSpPr/>
              <p:nvPr/>
            </p:nvGrpSpPr>
            <p:grpSpPr bwMode="auto">
              <a:xfrm>
                <a:off x="278" y="886"/>
                <a:ext cx="397" cy="154"/>
                <a:chOff x="740" y="3209"/>
                <a:chExt cx="397" cy="154"/>
              </a:xfrm>
            </p:grpSpPr>
            <p:grpSp>
              <p:nvGrpSpPr>
                <p:cNvPr id="1480" name="Group 112"/>
                <p:cNvGrpSpPr/>
                <p:nvPr/>
              </p:nvGrpSpPr>
              <p:grpSpPr bwMode="auto">
                <a:xfrm>
                  <a:off x="794" y="3209"/>
                  <a:ext cx="343" cy="154"/>
                  <a:chOff x="844" y="3337"/>
                  <a:chExt cx="343" cy="154"/>
                </a:xfrm>
              </p:grpSpPr>
              <p:sp>
                <p:nvSpPr>
                  <p:cNvPr id="1483" name="Rectangle 113"/>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84" name="Text Box 11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sp>
              <p:nvSpPr>
                <p:cNvPr id="1481" name="Rectangle 115"/>
                <p:cNvSpPr>
                  <a:spLocks noChangeArrowheads="1"/>
                </p:cNvSpPr>
                <p:nvPr/>
              </p:nvSpPr>
              <p:spPr bwMode="auto">
                <a:xfrm>
                  <a:off x="750" y="3244"/>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82" name="Rectangle 116"/>
                <p:cNvSpPr>
                  <a:spLocks noChangeArrowheads="1"/>
                </p:cNvSpPr>
                <p:nvPr/>
              </p:nvSpPr>
              <p:spPr bwMode="auto">
                <a:xfrm>
                  <a:off x="740" y="3238"/>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56" name="Group 117"/>
              <p:cNvGrpSpPr/>
              <p:nvPr/>
            </p:nvGrpSpPr>
            <p:grpSpPr bwMode="auto">
              <a:xfrm>
                <a:off x="278" y="1034"/>
                <a:ext cx="397" cy="154"/>
                <a:chOff x="836" y="3305"/>
                <a:chExt cx="397" cy="154"/>
              </a:xfrm>
            </p:grpSpPr>
            <p:grpSp>
              <p:nvGrpSpPr>
                <p:cNvPr id="1474" name="Group 118"/>
                <p:cNvGrpSpPr/>
                <p:nvPr/>
              </p:nvGrpSpPr>
              <p:grpSpPr bwMode="auto">
                <a:xfrm>
                  <a:off x="890" y="3305"/>
                  <a:ext cx="343" cy="154"/>
                  <a:chOff x="844" y="3337"/>
                  <a:chExt cx="343" cy="154"/>
                </a:xfrm>
              </p:grpSpPr>
              <p:sp>
                <p:nvSpPr>
                  <p:cNvPr id="1478" name="Rectangle 119"/>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79" name="Text Box 12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1475" name="Group 121"/>
                <p:cNvGrpSpPr/>
                <p:nvPr/>
              </p:nvGrpSpPr>
              <p:grpSpPr bwMode="auto">
                <a:xfrm>
                  <a:off x="836" y="3334"/>
                  <a:ext cx="354" cy="94"/>
                  <a:chOff x="836" y="3334"/>
                  <a:chExt cx="354" cy="94"/>
                </a:xfrm>
              </p:grpSpPr>
              <p:sp>
                <p:nvSpPr>
                  <p:cNvPr id="1476" name="Rectangle 122"/>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77" name="Rectangle 123"/>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457" name="Group 124"/>
              <p:cNvGrpSpPr/>
              <p:nvPr/>
            </p:nvGrpSpPr>
            <p:grpSpPr bwMode="auto">
              <a:xfrm>
                <a:off x="165" y="1054"/>
                <a:ext cx="480" cy="112"/>
                <a:chOff x="627" y="3377"/>
                <a:chExt cx="480" cy="112"/>
              </a:xfrm>
            </p:grpSpPr>
            <p:sp>
              <p:nvSpPr>
                <p:cNvPr id="1472" name="Rectangle 125"/>
                <p:cNvSpPr>
                  <a:spLocks noChangeArrowheads="1"/>
                </p:cNvSpPr>
                <p:nvPr/>
              </p:nvSpPr>
              <p:spPr bwMode="auto">
                <a:xfrm>
                  <a:off x="636" y="3388"/>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73" name="Rectangle 126"/>
                <p:cNvSpPr>
                  <a:spLocks noChangeArrowheads="1"/>
                </p:cNvSpPr>
                <p:nvPr/>
              </p:nvSpPr>
              <p:spPr bwMode="auto">
                <a:xfrm>
                  <a:off x="627" y="3377"/>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58" name="Group 127"/>
              <p:cNvGrpSpPr/>
              <p:nvPr/>
            </p:nvGrpSpPr>
            <p:grpSpPr bwMode="auto">
              <a:xfrm>
                <a:off x="42" y="1200"/>
                <a:ext cx="681" cy="154"/>
                <a:chOff x="504" y="3523"/>
                <a:chExt cx="681" cy="154"/>
              </a:xfrm>
            </p:grpSpPr>
            <p:grpSp>
              <p:nvGrpSpPr>
                <p:cNvPr id="1459" name="Group 128"/>
                <p:cNvGrpSpPr/>
                <p:nvPr/>
              </p:nvGrpSpPr>
              <p:grpSpPr bwMode="auto">
                <a:xfrm>
                  <a:off x="623" y="3523"/>
                  <a:ext cx="510" cy="154"/>
                  <a:chOff x="723" y="3453"/>
                  <a:chExt cx="510" cy="154"/>
                </a:xfrm>
              </p:grpSpPr>
              <p:grpSp>
                <p:nvGrpSpPr>
                  <p:cNvPr id="1463" name="Group 129"/>
                  <p:cNvGrpSpPr/>
                  <p:nvPr/>
                </p:nvGrpSpPr>
                <p:grpSpPr bwMode="auto">
                  <a:xfrm>
                    <a:off x="836" y="3453"/>
                    <a:ext cx="397" cy="154"/>
                    <a:chOff x="836" y="3305"/>
                    <a:chExt cx="397" cy="154"/>
                  </a:xfrm>
                </p:grpSpPr>
                <p:grpSp>
                  <p:nvGrpSpPr>
                    <p:cNvPr id="1466" name="Group 130"/>
                    <p:cNvGrpSpPr/>
                    <p:nvPr/>
                  </p:nvGrpSpPr>
                  <p:grpSpPr bwMode="auto">
                    <a:xfrm>
                      <a:off x="890" y="3305"/>
                      <a:ext cx="343" cy="154"/>
                      <a:chOff x="844" y="3337"/>
                      <a:chExt cx="343" cy="154"/>
                    </a:xfrm>
                  </p:grpSpPr>
                  <p:sp>
                    <p:nvSpPr>
                      <p:cNvPr id="1470" name="Rectangle 131"/>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71" name="Text Box 13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nvGrpSpPr>
                    <p:cNvPr id="1467" name="Group 133"/>
                    <p:cNvGrpSpPr/>
                    <p:nvPr/>
                  </p:nvGrpSpPr>
                  <p:grpSpPr bwMode="auto">
                    <a:xfrm>
                      <a:off x="836" y="3334"/>
                      <a:ext cx="354" cy="94"/>
                      <a:chOff x="836" y="3334"/>
                      <a:chExt cx="354" cy="94"/>
                    </a:xfrm>
                  </p:grpSpPr>
                  <p:sp>
                    <p:nvSpPr>
                      <p:cNvPr id="1468" name="Rectangle 134"/>
                      <p:cNvSpPr>
                        <a:spLocks noChangeArrowheads="1"/>
                      </p:cNvSpPr>
                      <p:nvPr/>
                    </p:nvSpPr>
                    <p:spPr bwMode="auto">
                      <a:xfrm>
                        <a:off x="846" y="3340"/>
                        <a:ext cx="88" cy="82"/>
                      </a:xfrm>
                      <a:prstGeom prst="rect">
                        <a:avLst/>
                      </a:prstGeom>
                      <a:solidFill>
                        <a:srgbClr val="00CC99"/>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69" name="Rectangle 135"/>
                      <p:cNvSpPr>
                        <a:spLocks noChangeArrowheads="1"/>
                      </p:cNvSpPr>
                      <p:nvPr/>
                    </p:nvSpPr>
                    <p:spPr bwMode="auto">
                      <a:xfrm>
                        <a:off x="836" y="3334"/>
                        <a:ext cx="354" cy="94"/>
                      </a:xfrm>
                      <a:prstGeom prst="rect">
                        <a:avLst/>
                      </a:prstGeom>
                      <a:noFill/>
                      <a:ln w="9525">
                        <a:solidFill>
                          <a:srgbClr val="00CC99"/>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1464" name="Rectangle 136"/>
                  <p:cNvSpPr>
                    <a:spLocks noChangeArrowheads="1"/>
                  </p:cNvSpPr>
                  <p:nvPr/>
                </p:nvSpPr>
                <p:spPr bwMode="auto">
                  <a:xfrm>
                    <a:off x="732" y="3484"/>
                    <a:ext cx="96" cy="93"/>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65" name="Rectangle 137"/>
                  <p:cNvSpPr>
                    <a:spLocks noChangeArrowheads="1"/>
                  </p:cNvSpPr>
                  <p:nvPr/>
                </p:nvSpPr>
                <p:spPr bwMode="auto">
                  <a:xfrm>
                    <a:off x="723" y="3473"/>
                    <a:ext cx="480" cy="112"/>
                  </a:xfrm>
                  <a:prstGeom prst="rect">
                    <a:avLst/>
                  </a:prstGeom>
                  <a:noFill/>
                  <a:ln w="9525">
                    <a:solidFill>
                      <a:srgbClr val="3333CC"/>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460" name="Rectangle 138"/>
                <p:cNvSpPr>
                  <a:spLocks noChangeArrowheads="1"/>
                </p:cNvSpPr>
                <p:nvPr/>
              </p:nvSpPr>
              <p:spPr bwMode="auto">
                <a:xfrm>
                  <a:off x="517" y="3545"/>
                  <a:ext cx="94"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61" name="Rectangle 139"/>
                <p:cNvSpPr>
                  <a:spLocks noChangeArrowheads="1"/>
                </p:cNvSpPr>
                <p:nvPr/>
              </p:nvSpPr>
              <p:spPr bwMode="auto">
                <a:xfrm>
                  <a:off x="1115" y="3544"/>
                  <a:ext cx="60" cy="1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62" name="Rectangle 140"/>
                <p:cNvSpPr>
                  <a:spLocks noChangeArrowheads="1"/>
                </p:cNvSpPr>
                <p:nvPr/>
              </p:nvSpPr>
              <p:spPr bwMode="auto">
                <a:xfrm>
                  <a:off x="504" y="3529"/>
                  <a:ext cx="681" cy="1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1451" name="AutoShape 141"/>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452" name="Group 142"/>
            <p:cNvGrpSpPr/>
            <p:nvPr/>
          </p:nvGrpSpPr>
          <p:grpSpPr bwMode="auto">
            <a:xfrm>
              <a:off x="1695" y="3227"/>
              <a:ext cx="343" cy="154"/>
              <a:chOff x="844" y="3337"/>
              <a:chExt cx="343" cy="154"/>
            </a:xfrm>
          </p:grpSpPr>
          <p:sp>
            <p:nvSpPr>
              <p:cNvPr id="1453" name="Rectangle 143"/>
              <p:cNvSpPr>
                <a:spLocks noChangeArrowheads="1"/>
              </p:cNvSpPr>
              <p:nvPr/>
            </p:nvSpPr>
            <p:spPr bwMode="auto">
              <a:xfrm>
                <a:off x="889" y="3370"/>
                <a:ext cx="245" cy="86"/>
              </a:xfrm>
              <a:prstGeom prst="rect">
                <a:avLst/>
              </a:prstGeom>
              <a:solidFill>
                <a:srgbClr val="FF0000"/>
              </a:solidFill>
              <a:ln w="9525">
                <a:solidFill>
                  <a:srgbClr val="FFFFFF"/>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54" name="Text Box 14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0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DHCP</a:t>
                </a:r>
              </a:p>
            </p:txBody>
          </p:sp>
        </p:grpSp>
      </p:grpSp>
      <p:sp>
        <p:nvSpPr>
          <p:cNvPr id="1485" name="Rectangle 226"/>
          <p:cNvSpPr>
            <a:spLocks noChangeArrowheads="1"/>
          </p:cNvSpPr>
          <p:nvPr/>
        </p:nvSpPr>
        <p:spPr bwMode="auto">
          <a:xfrm>
            <a:off x="6120307" y="4620433"/>
            <a:ext cx="520165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233680" indent="-233680" eaLnBrk="0" fontAlgn="base" hangingPunct="0">
              <a:lnSpc>
                <a:spcPct val="85000"/>
              </a:lnSpc>
              <a:spcBef>
                <a:spcPct val="20000"/>
              </a:spcBef>
              <a:spcAft>
                <a:spcPct val="0"/>
              </a:spcAft>
              <a:buClr>
                <a:srgbClr val="000099"/>
              </a:buClr>
              <a:buSzPct val="100000"/>
              <a:buFont typeface="Wingdings" panose="05000000000000000000" pitchFamily="2" charset="2"/>
              <a:buChar char="§"/>
            </a:pPr>
            <a:r>
              <a:rPr lang="zh-CN" altLang="en-US" sz="2400" kern="0" dirty="0">
                <a:solidFill>
                  <a:srgbClr val="000000"/>
                </a:solidFill>
                <a:latin typeface="Times New Roman" panose="02020603050405020304" pitchFamily="18" charset="0"/>
                <a:cs typeface="Times New Roman" panose="02020603050405020304" pitchFamily="18" charset="0"/>
              </a:rPr>
              <a:t>客户现在得知其</a:t>
            </a:r>
            <a:r>
              <a:rPr lang="en-US" altLang="zh-CN" sz="2400" kern="0" dirty="0">
                <a:solidFill>
                  <a:srgbClr val="000000"/>
                </a:solidFill>
                <a:latin typeface="Times New Roman" panose="02020603050405020304" pitchFamily="18" charset="0"/>
                <a:cs typeface="Times New Roman" panose="02020603050405020304" pitchFamily="18" charset="0"/>
              </a:rPr>
              <a:t>IP</a:t>
            </a:r>
            <a:r>
              <a:rPr lang="zh-CN" altLang="en-US" sz="2400" kern="0" dirty="0">
                <a:solidFill>
                  <a:srgbClr val="000000"/>
                </a:solidFill>
                <a:latin typeface="Times New Roman" panose="02020603050405020304" pitchFamily="18" charset="0"/>
                <a:cs typeface="Times New Roman" panose="02020603050405020304" pitchFamily="18" charset="0"/>
              </a:rPr>
              <a:t>地址，第一跳路由地址，</a:t>
            </a:r>
            <a:r>
              <a:rPr lang="en-US" altLang="zh-CN" sz="2400" kern="0" dirty="0">
                <a:solidFill>
                  <a:srgbClr val="000000"/>
                </a:solidFill>
                <a:latin typeface="Times New Roman" panose="02020603050405020304" pitchFamily="18" charset="0"/>
                <a:cs typeface="Times New Roman" panose="02020603050405020304" pitchFamily="18" charset="0"/>
              </a:rPr>
              <a:t>DNS</a:t>
            </a:r>
            <a:r>
              <a:rPr lang="zh-CN" altLang="en-US" sz="2400" kern="0" dirty="0">
                <a:solidFill>
                  <a:srgbClr val="000000"/>
                </a:solidFill>
                <a:latin typeface="Times New Roman" panose="02020603050405020304" pitchFamily="18" charset="0"/>
                <a:cs typeface="Times New Roman" panose="02020603050405020304" pitchFamily="18" charset="0"/>
              </a:rPr>
              <a:t>服务器名称和</a:t>
            </a:r>
            <a:r>
              <a:rPr lang="en-US" altLang="zh-CN" sz="2400" kern="0" dirty="0">
                <a:solidFill>
                  <a:srgbClr val="000000"/>
                </a:solidFill>
                <a:latin typeface="Times New Roman" panose="02020603050405020304" pitchFamily="18" charset="0"/>
                <a:cs typeface="Times New Roman" panose="02020603050405020304" pitchFamily="18" charset="0"/>
              </a:rPr>
              <a:t>IP</a:t>
            </a:r>
            <a:r>
              <a:rPr lang="zh-CN" altLang="en-US" sz="2400" kern="0" dirty="0">
                <a:solidFill>
                  <a:srgbClr val="000000"/>
                </a:solidFill>
                <a:latin typeface="Times New Roman" panose="02020603050405020304" pitchFamily="18" charset="0"/>
                <a:cs typeface="Times New Roman" panose="02020603050405020304" pitchFamily="18" charset="0"/>
              </a:rPr>
              <a:t>地址</a:t>
            </a:r>
            <a:endParaRPr lang="en-US" sz="2400" kern="0" dirty="0">
              <a:solidFill>
                <a:srgbClr val="000000"/>
              </a:solidFill>
              <a:latin typeface="Times New Roman" panose="02020603050405020304" pitchFamily="18" charset="0"/>
              <a:cs typeface="Times New Roman" panose="02020603050405020304" pitchFamily="18" charset="0"/>
            </a:endParaRPr>
          </a:p>
        </p:txBody>
      </p:sp>
      <p:grpSp>
        <p:nvGrpSpPr>
          <p:cNvPr id="1341" name="Group 186"/>
          <p:cNvGrpSpPr/>
          <p:nvPr/>
        </p:nvGrpSpPr>
        <p:grpSpPr bwMode="auto">
          <a:xfrm>
            <a:off x="3800970" y="3720320"/>
            <a:ext cx="423862" cy="647700"/>
            <a:chOff x="4140" y="429"/>
            <a:chExt cx="1425" cy="2396"/>
          </a:xfrm>
        </p:grpSpPr>
        <p:sp>
          <p:nvSpPr>
            <p:cNvPr id="1342" name="Freeform 187"/>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43" name="Rectangle 188"/>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44" name="Freeform 189"/>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45" name="Freeform 190"/>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46" name="Rectangle 191"/>
            <p:cNvSpPr>
              <a:spLocks noChangeArrowheads="1"/>
            </p:cNvSpPr>
            <p:nvPr/>
          </p:nvSpPr>
          <p:spPr bwMode="auto">
            <a:xfrm>
              <a:off x="4209" y="693"/>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347" name="Group 192"/>
            <p:cNvGrpSpPr/>
            <p:nvPr/>
          </p:nvGrpSpPr>
          <p:grpSpPr bwMode="auto">
            <a:xfrm>
              <a:off x="4749" y="668"/>
              <a:ext cx="581" cy="145"/>
              <a:chOff x="614" y="2568"/>
              <a:chExt cx="725" cy="139"/>
            </a:xfrm>
          </p:grpSpPr>
          <p:sp>
            <p:nvSpPr>
              <p:cNvPr id="1372" name="AutoShape 193"/>
              <p:cNvSpPr>
                <a:spLocks noChangeArrowheads="1"/>
              </p:cNvSpPr>
              <p:nvPr/>
            </p:nvSpPr>
            <p:spPr bwMode="auto">
              <a:xfrm>
                <a:off x="613" y="2570"/>
                <a:ext cx="726" cy="135"/>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73" name="AutoShape 194"/>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348" name="Rectangle 195"/>
            <p:cNvSpPr>
              <a:spLocks noChangeArrowheads="1"/>
            </p:cNvSpPr>
            <p:nvPr/>
          </p:nvSpPr>
          <p:spPr bwMode="auto">
            <a:xfrm>
              <a:off x="4225" y="1016"/>
              <a:ext cx="592"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349" name="Group 196"/>
            <p:cNvGrpSpPr/>
            <p:nvPr/>
          </p:nvGrpSpPr>
          <p:grpSpPr bwMode="auto">
            <a:xfrm>
              <a:off x="4747" y="994"/>
              <a:ext cx="581" cy="134"/>
              <a:chOff x="614" y="2568"/>
              <a:chExt cx="725" cy="139"/>
            </a:xfrm>
          </p:grpSpPr>
          <p:sp>
            <p:nvSpPr>
              <p:cNvPr id="1370" name="AutoShape 197"/>
              <p:cNvSpPr>
                <a:spLocks noChangeArrowheads="1"/>
              </p:cNvSpPr>
              <p:nvPr/>
            </p:nvSpPr>
            <p:spPr bwMode="auto">
              <a:xfrm>
                <a:off x="616" y="2567"/>
                <a:ext cx="726"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71" name="AutoShape 198"/>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350" name="Rectangle 199"/>
            <p:cNvSpPr>
              <a:spLocks noChangeArrowheads="1"/>
            </p:cNvSpPr>
            <p:nvPr/>
          </p:nvSpPr>
          <p:spPr bwMode="auto">
            <a:xfrm>
              <a:off x="4215" y="1357"/>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51" name="Rectangle 200"/>
            <p:cNvSpPr>
              <a:spLocks noChangeArrowheads="1"/>
            </p:cNvSpPr>
            <p:nvPr/>
          </p:nvSpPr>
          <p:spPr bwMode="auto">
            <a:xfrm>
              <a:off x="4225" y="1656"/>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352" name="Group 201"/>
            <p:cNvGrpSpPr/>
            <p:nvPr/>
          </p:nvGrpSpPr>
          <p:grpSpPr bwMode="auto">
            <a:xfrm>
              <a:off x="4735" y="1627"/>
              <a:ext cx="582" cy="151"/>
              <a:chOff x="614" y="2568"/>
              <a:chExt cx="725" cy="139"/>
            </a:xfrm>
          </p:grpSpPr>
          <p:sp>
            <p:nvSpPr>
              <p:cNvPr id="1368" name="AutoShape 202"/>
              <p:cNvSpPr>
                <a:spLocks noChangeArrowheads="1"/>
              </p:cNvSpPr>
              <p:nvPr/>
            </p:nvSpPr>
            <p:spPr bwMode="auto">
              <a:xfrm>
                <a:off x="611" y="2568"/>
                <a:ext cx="731"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9" name="AutoShape 203"/>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353" name="Freeform 204"/>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354" name="Group 205"/>
            <p:cNvGrpSpPr/>
            <p:nvPr/>
          </p:nvGrpSpPr>
          <p:grpSpPr bwMode="auto">
            <a:xfrm>
              <a:off x="4739" y="1327"/>
              <a:ext cx="582" cy="139"/>
              <a:chOff x="614" y="2568"/>
              <a:chExt cx="725" cy="139"/>
            </a:xfrm>
          </p:grpSpPr>
          <p:sp>
            <p:nvSpPr>
              <p:cNvPr id="1366" name="AutoShape 206"/>
              <p:cNvSpPr>
                <a:spLocks noChangeArrowheads="1"/>
              </p:cNvSpPr>
              <p:nvPr/>
            </p:nvSpPr>
            <p:spPr bwMode="auto">
              <a:xfrm>
                <a:off x="612" y="2569"/>
                <a:ext cx="725" cy="14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7" name="AutoShape 207"/>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355" name="Rectangle 208"/>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56" name="Freeform 209"/>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57" name="Freeform 210"/>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58" name="Oval 211"/>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59" name="Freeform 212"/>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0" name="AutoShape 213"/>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1" name="AutoShape 214"/>
            <p:cNvSpPr>
              <a:spLocks noChangeArrowheads="1"/>
            </p:cNvSpPr>
            <p:nvPr/>
          </p:nvSpPr>
          <p:spPr bwMode="auto">
            <a:xfrm>
              <a:off x="4204" y="2713"/>
              <a:ext cx="1073"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2" name="Oval 215"/>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3" name="Oval 216"/>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64" name="Oval 217"/>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65" name="Rectangle 218"/>
            <p:cNvSpPr>
              <a:spLocks noChangeArrowheads="1"/>
            </p:cNvSpPr>
            <p:nvPr/>
          </p:nvSpPr>
          <p:spPr bwMode="auto">
            <a:xfrm>
              <a:off x="5063" y="1833"/>
              <a:ext cx="85" cy="763"/>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86"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381"/>
                                        </p:tgtEl>
                                        <p:attrNameLst>
                                          <p:attrName>style.visibility</p:attrName>
                                        </p:attrNameLst>
                                      </p:cBhvr>
                                      <p:to>
                                        <p:strVal val="visible"/>
                                      </p:to>
                                    </p:set>
                                    <p:animEffect transition="in" filter="wipe(up)">
                                      <p:cBhvr>
                                        <p:cTn id="13" dur="500"/>
                                        <p:tgtEl>
                                          <p:spTgt spid="1381"/>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307">
                                            <p:txEl>
                                              <p:pRg st="0" end="0"/>
                                            </p:txEl>
                                          </p:spTgt>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414"/>
                                        </p:tgtEl>
                                        <p:attrNameLst>
                                          <p:attrName>style.visibility</p:attrName>
                                        </p:attrNameLst>
                                      </p:cBhvr>
                                      <p:to>
                                        <p:strVal val="visible"/>
                                      </p:to>
                                    </p:set>
                                  </p:childTnLst>
                                </p:cTn>
                              </p:par>
                            </p:childTnLst>
                          </p:cTn>
                        </p:par>
                        <p:par>
                          <p:cTn id="19" fill="hold">
                            <p:stCondLst>
                              <p:cond delay="500"/>
                            </p:stCondLst>
                            <p:childTnLst>
                              <p:par>
                                <p:cTn id="20" presetID="0" presetClass="path" presetSubtype="0" accel="50000" decel="50000" fill="hold" nodeType="afterEffect">
                                  <p:stCondLst>
                                    <p:cond delay="0"/>
                                  </p:stCondLst>
                                  <p:childTnLst>
                                    <p:animMotion origin="layout" path="M -0.01354 -0.01412 L 0.13802 -0.01343 L 0.28946 -0.30648 L -0.0306 -0.30949 " pathEditMode="relative" rAng="0" ptsTypes="AAAA">
                                      <p:cBhvr>
                                        <p:cTn id="21" dur="2000" fill="hold"/>
                                        <p:tgtEl>
                                          <p:spTgt spid="1414"/>
                                        </p:tgtEl>
                                        <p:attrNameLst>
                                          <p:attrName>ppt_x</p:attrName>
                                          <p:attrName>ppt_y</p:attrName>
                                        </p:attrNameLst>
                                      </p:cBhvr>
                                      <p:rCtr x="14297" y="-14745"/>
                                    </p:animMotion>
                                  </p:childTnLst>
                                </p:cTn>
                              </p:par>
                            </p:childTnLst>
                          </p:cTn>
                        </p:par>
                        <p:par>
                          <p:cTn id="22" fill="hold">
                            <p:stCondLst>
                              <p:cond delay="2500"/>
                            </p:stCondLst>
                            <p:childTnLst>
                              <p:par>
                                <p:cTn id="23" presetID="1" presetClass="exit" presetSubtype="0" fill="hold" nodeType="afterEffect">
                                  <p:stCondLst>
                                    <p:cond delay="0"/>
                                  </p:stCondLst>
                                  <p:childTnLst>
                                    <p:set>
                                      <p:cBhvr>
                                        <p:cTn id="24" dur="1" fill="hold">
                                          <p:stCondLst>
                                            <p:cond delay="0"/>
                                          </p:stCondLst>
                                        </p:cTn>
                                        <p:tgtEl>
                                          <p:spTgt spid="142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4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81"/>
                                        </p:tgtEl>
                                        <p:attrNameLst>
                                          <p:attrName>style.visibility</p:attrName>
                                        </p:attrNameLst>
                                      </p:cBhvr>
                                      <p:to>
                                        <p:strVal val="hidden"/>
                                      </p:to>
                                    </p:set>
                                  </p:childTnLst>
                                </p:cTn>
                              </p:par>
                            </p:childTnLst>
                          </p:cTn>
                        </p:par>
                        <p:par>
                          <p:cTn id="29" fill="hold">
                            <p:stCondLst>
                              <p:cond delay="2500"/>
                            </p:stCondLst>
                            <p:childTnLst>
                              <p:par>
                                <p:cTn id="30" presetID="22" presetClass="entr" presetSubtype="4" fill="hold" nodeType="afterEffect">
                                  <p:stCondLst>
                                    <p:cond delay="0"/>
                                  </p:stCondLst>
                                  <p:childTnLst>
                                    <p:set>
                                      <p:cBhvr>
                                        <p:cTn id="31" dur="1" fill="hold">
                                          <p:stCondLst>
                                            <p:cond delay="0"/>
                                          </p:stCondLst>
                                        </p:cTn>
                                        <p:tgtEl>
                                          <p:spTgt spid="1440"/>
                                        </p:tgtEl>
                                        <p:attrNameLst>
                                          <p:attrName>style.visibility</p:attrName>
                                        </p:attrNameLst>
                                      </p:cBhvr>
                                      <p:to>
                                        <p:strVal val="visible"/>
                                      </p:to>
                                    </p:set>
                                    <p:animEffect transition="in" filter="wipe(down)">
                                      <p:cBhvr>
                                        <p:cTn id="32" dur="500"/>
                                        <p:tgtEl>
                                          <p:spTgt spid="1440"/>
                                        </p:tgtEl>
                                      </p:cBhvr>
                                    </p:animEffect>
                                  </p:childTnLst>
                                </p:cTn>
                              </p:par>
                            </p:childTnLst>
                          </p:cTn>
                        </p:par>
                        <p:par>
                          <p:cTn id="33" fill="hold">
                            <p:stCondLst>
                              <p:cond delay="3000"/>
                            </p:stCondLst>
                            <p:childTnLst>
                              <p:par>
                                <p:cTn id="34" presetID="22" presetClass="entr" presetSubtype="4" fill="hold" nodeType="afterEffect">
                                  <p:stCondLst>
                                    <p:cond delay="0"/>
                                  </p:stCondLst>
                                  <p:childTnLst>
                                    <p:set>
                                      <p:cBhvr>
                                        <p:cTn id="35" dur="1" fill="hold">
                                          <p:stCondLst>
                                            <p:cond delay="0"/>
                                          </p:stCondLst>
                                        </p:cTn>
                                        <p:tgtEl>
                                          <p:spTgt spid="1449"/>
                                        </p:tgtEl>
                                        <p:attrNameLst>
                                          <p:attrName>style.visibility</p:attrName>
                                        </p:attrNameLst>
                                      </p:cBhvr>
                                      <p:to>
                                        <p:strVal val="visible"/>
                                      </p:to>
                                    </p:set>
                                    <p:animEffect transition="in" filter="wipe(down)">
                                      <p:cBhvr>
                                        <p:cTn id="36" dur="1000"/>
                                        <p:tgtEl>
                                          <p:spTgt spid="1449"/>
                                        </p:tgtEl>
                                      </p:cBhvr>
                                    </p:animEffect>
                                  </p:childTnLst>
                                </p:cTn>
                              </p:par>
                              <p:par>
                                <p:cTn id="37" presetID="1" presetClass="exit" presetSubtype="0" fill="hold" nodeType="withEffect">
                                  <p:stCondLst>
                                    <p:cond delay="0"/>
                                  </p:stCondLst>
                                  <p:childTnLst>
                                    <p:set>
                                      <p:cBhvr>
                                        <p:cTn id="38" dur="1" fill="hold">
                                          <p:stCondLst>
                                            <p:cond delay="0"/>
                                          </p:stCondLst>
                                        </p:cTn>
                                        <p:tgtEl>
                                          <p:spTgt spid="14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1" grpId="0" build="p"/>
      <p:bldP spid="1307" grpId="0" build="p"/>
      <p:bldP spid="148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11144"/>
            <a:ext cx="10515600" cy="894622"/>
          </a:xfrm>
        </p:spPr>
        <p:txBody>
          <a:bodyPr/>
          <a:lstStyle/>
          <a:p>
            <a:r>
              <a:rPr lang="en-US" altLang="en-US" dirty="0">
                <a:latin typeface="Times New Roman" panose="02020603050405020304" pitchFamily="18" charset="0"/>
                <a:ea typeface="+mn-ea"/>
                <a:cs typeface="Times New Roman" panose="02020603050405020304" pitchFamily="18" charset="0"/>
              </a:rPr>
              <a:t>IP</a:t>
            </a:r>
            <a:r>
              <a:rPr lang="zh-CN" altLang="en-US" dirty="0">
                <a:latin typeface="Times New Roman" panose="02020603050405020304" pitchFamily="18" charset="0"/>
                <a:ea typeface="+mn-ea"/>
                <a:cs typeface="Times New Roman" panose="02020603050405020304" pitchFamily="18" charset="0"/>
              </a:rPr>
              <a:t>地址：如何获取？</a:t>
            </a:r>
            <a:endParaRPr lang="en-US" dirty="0"/>
          </a:p>
        </p:txBody>
      </p:sp>
      <p:sp>
        <p:nvSpPr>
          <p:cNvPr id="187" name="Rectangle 3"/>
          <p:cNvSpPr txBox="1">
            <a:spLocks noChangeArrowheads="1"/>
          </p:cNvSpPr>
          <p:nvPr/>
        </p:nvSpPr>
        <p:spPr>
          <a:xfrm>
            <a:off x="837133" y="1343025"/>
            <a:ext cx="11354867" cy="1809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S PGothic" panose="020B0600070205080204" pitchFamily="34" charset="-128"/>
              </a:rPr>
              <a:t>Q</a:t>
            </a:r>
            <a:r>
              <a:rPr kumimoji="0" lang="zh-CN"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S PGothic" panose="020B0600070205080204" pitchFamily="34" charset="-128"/>
              </a:rPr>
              <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一个子网如何获得一块</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地址的子网部分） ？ </a:t>
            </a: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S PGothic" panose="020B0600070205080204" pitchFamily="34" charset="-128"/>
              </a:rPr>
              <a:t>A:</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S PGothic" panose="020B0600070205080204" pitchFamily="34" charset="-128"/>
              </a:rPr>
              <a:t> </a:t>
            </a:r>
            <a:r>
              <a:rPr lang="en-US" altLang="zh-CN" sz="3200" dirty="0">
                <a:solidFill>
                  <a:prstClr val="black"/>
                </a:solidFill>
                <a:latin typeface="Times New Roman" panose="02020603050405020304" pitchFamily="18" charset="0"/>
                <a:cs typeface="Times New Roman" panose="02020603050405020304" pitchFamily="18" charset="0"/>
              </a:rPr>
              <a:t>ISP</a:t>
            </a:r>
            <a:r>
              <a:rPr lang="zh-CN" altLang="en-US" sz="3200" dirty="0">
                <a:solidFill>
                  <a:prstClr val="black"/>
                </a:solidFill>
                <a:latin typeface="Times New Roman" panose="02020603050405020304" pitchFamily="18" charset="0"/>
                <a:cs typeface="Times New Roman" panose="02020603050405020304" pitchFamily="18" charset="0"/>
              </a:rPr>
              <a:t>从其地址块分配一</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块</a:t>
            </a:r>
            <a:endParaRPr lang="en-US" altLang="en-US" sz="3200" dirty="0">
              <a:solidFill>
                <a:prstClr val="black"/>
              </a:solidFill>
              <a:latin typeface="Times New Roman" panose="02020603050405020304" pitchFamily="18" charset="0"/>
              <a:cs typeface="Times New Roman" panose="02020603050405020304" pitchFamily="18" charset="0"/>
            </a:endParaRPr>
          </a:p>
        </p:txBody>
      </p:sp>
      <p:sp>
        <p:nvSpPr>
          <p:cNvPr id="188" name="Text Box 4"/>
          <p:cNvSpPr txBox="1">
            <a:spLocks noChangeArrowheads="1"/>
          </p:cNvSpPr>
          <p:nvPr/>
        </p:nvSpPr>
        <p:spPr bwMode="auto">
          <a:xfrm>
            <a:off x="1371628" y="2739402"/>
            <a:ext cx="1021577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ISP</a:t>
            </a:r>
            <a:r>
              <a:rPr kumimoji="0" lang="zh-CN" altLang="en-US" sz="20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地址块</a:t>
            </a:r>
            <a:r>
              <a:rPr kumimoji="0" lang="en-US" altLang="en-US" sz="20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          </a:t>
            </a:r>
            <a:r>
              <a:rPr kumimoji="0" lang="en-US" altLang="en-US" sz="2000" b="0" i="0" u="sng"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11001000  00010111  0001</a:t>
            </a:r>
            <a:r>
              <a:rPr kumimoji="0" lang="en-US" altLang="en-US" sz="20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0000  00000000    200.23.16.0/20</a:t>
            </a:r>
            <a:r>
              <a:rPr kumimoji="0" lang="en-US" altLang="en-US" sz="2000" b="0" i="0" u="none" strike="noStrike" kern="1200" cap="none" spc="0" normalizeH="0" baseline="0" noProof="0" dirty="0">
                <a:ln>
                  <a:noFill/>
                </a:ln>
                <a:solidFill>
                  <a:srgbClr val="ED7D31"/>
                </a:solidFill>
                <a:effectLst/>
                <a:uLnTx/>
                <a:uFillTx/>
                <a:latin typeface="Arial" panose="020B0604020202020204" pitchFamily="34" charset="0"/>
                <a:ea typeface="MS PGothic" panose="020B0600070205080204"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Comic Sans MS" panose="030F0702030302020204" pitchFamily="66" charset="0"/>
              <a:ea typeface="MS PGothic" panose="020B0600070205080204" pitchFamily="34" charset="-128"/>
              <a:cs typeface="+mn-cs"/>
            </a:endParaRPr>
          </a:p>
        </p:txBody>
      </p:sp>
      <p:sp>
        <p:nvSpPr>
          <p:cNvPr id="6" name="Text Box 4"/>
          <p:cNvSpPr txBox="1">
            <a:spLocks noChangeArrowheads="1"/>
          </p:cNvSpPr>
          <p:nvPr/>
        </p:nvSpPr>
        <p:spPr bwMode="auto">
          <a:xfrm>
            <a:off x="1138030" y="3432176"/>
            <a:ext cx="1021577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defRPr/>
            </a:pPr>
            <a:r>
              <a:rPr lang="zh-CN" altLang="en-US" sz="3200" dirty="0">
                <a:solidFill>
                  <a:prstClr val="black"/>
                </a:solidFill>
                <a:latin typeface="Times New Roman" panose="02020603050405020304" pitchFamily="18" charset="0"/>
                <a:ea typeface="+mn-ea"/>
                <a:cs typeface="Times New Roman" panose="02020603050405020304" pitchFamily="18" charset="0"/>
              </a:rPr>
              <a:t>该</a:t>
            </a:r>
            <a:r>
              <a:rPr lang="en-US" altLang="zh-CN" sz="3200" dirty="0">
                <a:solidFill>
                  <a:prstClr val="black"/>
                </a:solidFill>
                <a:latin typeface="Times New Roman" panose="02020603050405020304" pitchFamily="18" charset="0"/>
                <a:ea typeface="+mn-ea"/>
                <a:cs typeface="Times New Roman" panose="02020603050405020304" pitchFamily="18" charset="0"/>
              </a:rPr>
              <a:t>ISP</a:t>
            </a:r>
            <a:r>
              <a:rPr lang="zh-CN" altLang="en-US" sz="3200" dirty="0">
                <a:solidFill>
                  <a:prstClr val="black"/>
                </a:solidFill>
                <a:latin typeface="Times New Roman" panose="02020603050405020304" pitchFamily="18" charset="0"/>
                <a:ea typeface="+mn-ea"/>
                <a:cs typeface="Times New Roman" panose="02020603050405020304" pitchFamily="18" charset="0"/>
              </a:rPr>
              <a:t>可依次将该地址块分成</a:t>
            </a:r>
            <a:r>
              <a:rPr lang="zh-CN" altLang="en-US" sz="3200" b="1" dirty="0">
                <a:solidFill>
                  <a:srgbClr val="C00000"/>
                </a:solidFill>
                <a:latin typeface="Times New Roman" panose="02020603050405020304" pitchFamily="18" charset="0"/>
                <a:ea typeface="+mn-ea"/>
                <a:cs typeface="Times New Roman" panose="02020603050405020304" pitchFamily="18" charset="0"/>
              </a:rPr>
              <a:t>八</a:t>
            </a:r>
            <a:r>
              <a:rPr lang="zh-CN" altLang="en-US" sz="3200" dirty="0">
                <a:solidFill>
                  <a:prstClr val="black"/>
                </a:solidFill>
                <a:latin typeface="Times New Roman" panose="02020603050405020304" pitchFamily="18" charset="0"/>
                <a:ea typeface="+mn-ea"/>
                <a:cs typeface="Times New Roman" panose="02020603050405020304" pitchFamily="18" charset="0"/>
              </a:rPr>
              <a:t>个长度相等的连续地址块：</a:t>
            </a:r>
            <a:endParaRPr lang="en-US" altLang="en-US" sz="3200" dirty="0">
              <a:solidFill>
                <a:prstClr val="black"/>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lvl="0">
              <a:defRPr/>
            </a:pPr>
            <a:r>
              <a:rPr lang="zh-CN" altLang="en-US" sz="2000" dirty="0">
                <a:solidFill>
                  <a:prstClr val="black"/>
                </a:solidFill>
              </a:rPr>
              <a:t>组织</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0    </a:t>
            </a:r>
            <a:r>
              <a:rPr kumimoji="0" lang="en-US" altLang="en-US" sz="2000" b="0" i="0" u="sng"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11001000  00010111  0001000</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0  00000000    200.23.16.0/23 </a:t>
            </a:r>
          </a:p>
          <a:p>
            <a:pPr lvl="0">
              <a:defRPr/>
            </a:pPr>
            <a:r>
              <a:rPr lang="zh-CN" altLang="en-US" sz="2000" dirty="0">
                <a:solidFill>
                  <a:prstClr val="black"/>
                </a:solidFill>
              </a:rPr>
              <a:t>组织</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1    </a:t>
            </a:r>
            <a:r>
              <a:rPr kumimoji="0" lang="en-US" altLang="en-US" sz="2000" b="0" i="0" u="sng"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11001000  00010111  0001001</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0  00000000    200.23.18.0/23 </a:t>
            </a:r>
          </a:p>
          <a:p>
            <a:pPr lvl="0">
              <a:defRPr/>
            </a:pPr>
            <a:r>
              <a:rPr lang="zh-CN" altLang="en-US" sz="2000" dirty="0">
                <a:solidFill>
                  <a:prstClr val="black"/>
                </a:solidFill>
              </a:rPr>
              <a:t>组织</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2    </a:t>
            </a:r>
            <a:r>
              <a:rPr kumimoji="0" lang="en-US" altLang="en-US" sz="2000" b="0" i="0" u="sng"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11001000  00010111  0001010</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0  00000000    200.23.20.0/23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                                          …..                                   ….                ….</a:t>
            </a:r>
          </a:p>
          <a:p>
            <a:pPr lvl="0">
              <a:defRPr/>
            </a:pPr>
            <a:r>
              <a:rPr lang="zh-CN" altLang="en-US" sz="2000" dirty="0">
                <a:solidFill>
                  <a:prstClr val="black"/>
                </a:solidFill>
              </a:rPr>
              <a:t>组织</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7    </a:t>
            </a:r>
            <a:r>
              <a:rPr kumimoji="0" lang="en-US" altLang="en-US" sz="2000" b="0" i="0" u="sng"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11001000  00010111  0001111</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0   00000000    200.23.30.0/23</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Comic Sans MS" panose="030F0702030302020204" pitchFamily="66" charset="0"/>
              <a:ea typeface="MS PGothic" panose="020B0600070205080204" pitchFamily="34" charset="-128"/>
              <a:cs typeface="+mn-cs"/>
            </a:endParaRPr>
          </a:p>
        </p:txBody>
      </p:sp>
      <p:sp>
        <p:nvSpPr>
          <p:cNvPr id="7"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66</a:t>
            </a:fld>
            <a:endParaRPr lang="en-US" dirty="0"/>
          </a:p>
        </p:txBody>
      </p:sp>
      <p:sp>
        <p:nvSpPr>
          <p:cNvPr id="8" name="文本框 7">
            <a:extLst>
              <a:ext uri="{FF2B5EF4-FFF2-40B4-BE49-F238E27FC236}">
                <a16:creationId xmlns:a16="http://schemas.microsoft.com/office/drawing/2014/main" id="{FA1BC83E-6514-4E3F-ABBF-080892D6D6D0}"/>
              </a:ext>
            </a:extLst>
          </p:cNvPr>
          <p:cNvSpPr txBox="1"/>
          <p:nvPr/>
        </p:nvSpPr>
        <p:spPr>
          <a:xfrm>
            <a:off x="8025788" y="35952"/>
            <a:ext cx="3937028" cy="1217769"/>
          </a:xfrm>
          <a:prstGeom prst="rect">
            <a:avLst/>
          </a:prstGeom>
          <a:noFill/>
          <a:ln>
            <a:solidFill>
              <a:srgbClr val="C00000"/>
            </a:solidFill>
          </a:ln>
        </p:spPr>
        <p:txBody>
          <a:bodyPr wrap="square">
            <a:spAutoFit/>
          </a:bodyPr>
          <a:lstStyle/>
          <a:p>
            <a:pPr marL="298450" marR="0" lvl="0" indent="0" algn="l" defTabSz="914400" rtl="0" eaLnBrk="1" fontAlgn="auto" latinLnBrk="0" hangingPunct="1">
              <a:lnSpc>
                <a:spcPct val="90000"/>
              </a:lnSpc>
              <a:spcBef>
                <a:spcPts val="1000"/>
              </a:spcBef>
              <a:spcAft>
                <a:spcPts val="0"/>
              </a:spcAft>
              <a:buClr>
                <a:srgbClr val="0000A3"/>
              </a:buClr>
              <a:buSzTx/>
              <a:buNone/>
              <a:defRPr/>
            </a:pPr>
            <a:r>
              <a:rPr kumimoji="0" lang="en-US" alt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Q1</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一个子网内的一台主机如何获得</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地址的主机部分）？</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98450" marR="0" lvl="0" indent="0" algn="l" defTabSz="914400" rtl="0" eaLnBrk="1" fontAlgn="auto" latinLnBrk="0" hangingPunct="1">
              <a:lnSpc>
                <a:spcPct val="90000"/>
              </a:lnSpc>
              <a:spcBef>
                <a:spcPts val="1000"/>
              </a:spcBef>
              <a:spcAft>
                <a:spcPts val="0"/>
              </a:spcAft>
              <a:buClr>
                <a:srgbClr val="0000A3"/>
              </a:buClr>
              <a:buSzTx/>
              <a:buNone/>
              <a:defRPr/>
            </a:pPr>
            <a:r>
              <a:rPr kumimoji="0" lang="en-US" altLang="en-US" sz="1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Q2</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一个子网如何获得一块</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地址的子网部分） ？</a:t>
            </a:r>
            <a:endParaRPr kumimoji="0" lang="en-US" altLang="en-US" sz="1800" b="0" i="1"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3288" y="281163"/>
            <a:ext cx="10515600" cy="1067951"/>
          </a:xfrm>
        </p:spPr>
        <p:txBody>
          <a:bodyPr>
            <a:normAutofit/>
          </a:bodyPr>
          <a:lstStyle/>
          <a:p>
            <a:r>
              <a:rPr lang="zh-CN" altLang="en-US" sz="4800" dirty="0">
                <a:latin typeface="+mn-ea"/>
                <a:ea typeface="+mn-ea"/>
              </a:rPr>
              <a:t>层次编制与路由聚合</a:t>
            </a:r>
            <a:endParaRPr lang="en-US" sz="4800" dirty="0">
              <a:latin typeface="+mn-ea"/>
              <a:ea typeface="+mn-ea"/>
            </a:endParaRPr>
          </a:p>
        </p:txBody>
      </p:sp>
      <p:sp>
        <p:nvSpPr>
          <p:cNvPr id="47" name="Freeform 3"/>
          <p:cNvSpPr/>
          <p:nvPr/>
        </p:nvSpPr>
        <p:spPr bwMode="auto">
          <a:xfrm>
            <a:off x="6254542" y="421109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 name="Line 4"/>
          <p:cNvSpPr>
            <a:spLocks noChangeShapeType="1"/>
          </p:cNvSpPr>
          <p:nvPr/>
        </p:nvSpPr>
        <p:spPr bwMode="auto">
          <a:xfrm flipV="1">
            <a:off x="3911392" y="4487316"/>
            <a:ext cx="895350" cy="4572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9" name="Line 5"/>
          <p:cNvSpPr>
            <a:spLocks noChangeShapeType="1"/>
          </p:cNvSpPr>
          <p:nvPr/>
        </p:nvSpPr>
        <p:spPr bwMode="auto">
          <a:xfrm>
            <a:off x="3939967" y="3858666"/>
            <a:ext cx="752475"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 name="Line 6"/>
          <p:cNvSpPr>
            <a:spLocks noChangeShapeType="1"/>
          </p:cNvSpPr>
          <p:nvPr/>
        </p:nvSpPr>
        <p:spPr bwMode="auto">
          <a:xfrm>
            <a:off x="4006642" y="3077616"/>
            <a:ext cx="847725" cy="7620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 name="Freeform 7"/>
          <p:cNvSpPr/>
          <p:nvPr/>
        </p:nvSpPr>
        <p:spPr bwMode="auto">
          <a:xfrm>
            <a:off x="4652755" y="365705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 name="Text Box 8"/>
          <p:cNvSpPr txBox="1">
            <a:spLocks noChangeArrowheads="1"/>
          </p:cNvSpPr>
          <p:nvPr/>
        </p:nvSpPr>
        <p:spPr bwMode="auto">
          <a:xfrm>
            <a:off x="6486317" y="3384004"/>
            <a:ext cx="167163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ja-JP"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Send me anything</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with addresses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beginning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200.23.16.0/20</a:t>
            </a: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3" name="Group 9"/>
          <p:cNvGrpSpPr/>
          <p:nvPr/>
        </p:nvGrpSpPr>
        <p:grpSpPr bwMode="auto">
          <a:xfrm>
            <a:off x="1838117" y="2850604"/>
            <a:ext cx="2338388" cy="404812"/>
            <a:chOff x="1004" y="1639"/>
            <a:chExt cx="1473" cy="255"/>
          </a:xfrm>
        </p:grpSpPr>
        <p:sp>
          <p:nvSpPr>
            <p:cNvPr id="54" name="Freeform 10"/>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 name="Text Box 11"/>
            <p:cNvSpPr txBox="1">
              <a:spLocks noChangeArrowheads="1"/>
            </p:cNvSpPr>
            <p:nvPr/>
          </p:nvSpPr>
          <p:spPr bwMode="auto">
            <a:xfrm>
              <a:off x="1226" y="1664"/>
              <a:ext cx="970" cy="2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200.23.16.0/23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6" name="Group 12"/>
          <p:cNvGrpSpPr/>
          <p:nvPr/>
        </p:nvGrpSpPr>
        <p:grpSpPr bwMode="auto">
          <a:xfrm>
            <a:off x="1866692" y="3441154"/>
            <a:ext cx="2338388" cy="404812"/>
            <a:chOff x="1004" y="1639"/>
            <a:chExt cx="1473" cy="255"/>
          </a:xfrm>
        </p:grpSpPr>
        <p:sp>
          <p:nvSpPr>
            <p:cNvPr id="57" name="Freeform 13"/>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8" name="Text Box 14"/>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200.23.18.0/23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9" name="Group 15"/>
          <p:cNvGrpSpPr/>
          <p:nvPr/>
        </p:nvGrpSpPr>
        <p:grpSpPr bwMode="auto">
          <a:xfrm>
            <a:off x="1780967" y="4860379"/>
            <a:ext cx="2338388" cy="404812"/>
            <a:chOff x="1004" y="1639"/>
            <a:chExt cx="1473" cy="255"/>
          </a:xfrm>
        </p:grpSpPr>
        <p:sp>
          <p:nvSpPr>
            <p:cNvPr id="60" name="Freeform 16"/>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 name="Text Box 17"/>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200.23.30.0/23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2" name="Text Box 18"/>
          <p:cNvSpPr txBox="1">
            <a:spLocks noChangeArrowheads="1"/>
          </p:cNvSpPr>
          <p:nvPr/>
        </p:nvSpPr>
        <p:spPr bwMode="auto">
          <a:xfrm>
            <a:off x="4686092" y="4088854"/>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Fly-By-Night-ISP</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3" name="Freeform 19"/>
          <p:cNvSpPr/>
          <p:nvPr/>
        </p:nvSpPr>
        <p:spPr bwMode="auto">
          <a:xfrm>
            <a:off x="8248442" y="3185566"/>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 name="Text Box 20"/>
          <p:cNvSpPr txBox="1">
            <a:spLocks noChangeArrowheads="1"/>
          </p:cNvSpPr>
          <p:nvPr/>
        </p:nvSpPr>
        <p:spPr bwMode="auto">
          <a:xfrm>
            <a:off x="1838117" y="2593429"/>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0</a:t>
            </a:r>
          </a:p>
        </p:txBody>
      </p:sp>
      <p:sp>
        <p:nvSpPr>
          <p:cNvPr id="65" name="Text Box 21"/>
          <p:cNvSpPr txBox="1">
            <a:spLocks noChangeArrowheads="1"/>
          </p:cNvSpPr>
          <p:nvPr/>
        </p:nvSpPr>
        <p:spPr bwMode="auto">
          <a:xfrm>
            <a:off x="1866692" y="4603204"/>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7</a:t>
            </a:r>
          </a:p>
        </p:txBody>
      </p:sp>
      <p:sp>
        <p:nvSpPr>
          <p:cNvPr id="66" name="Text Box 22"/>
          <p:cNvSpPr txBox="1">
            <a:spLocks noChangeArrowheads="1"/>
          </p:cNvSpPr>
          <p:nvPr/>
        </p:nvSpPr>
        <p:spPr bwMode="auto">
          <a:xfrm>
            <a:off x="8486567" y="4412704"/>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Internet</a:t>
            </a:r>
          </a:p>
        </p:txBody>
      </p:sp>
      <p:sp>
        <p:nvSpPr>
          <p:cNvPr id="67" name="Text Box 23"/>
          <p:cNvSpPr txBox="1">
            <a:spLocks noChangeArrowheads="1"/>
          </p:cNvSpPr>
          <p:nvPr/>
        </p:nvSpPr>
        <p:spPr bwMode="auto">
          <a:xfrm>
            <a:off x="1847642" y="3241129"/>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1</a:t>
            </a:r>
          </a:p>
        </p:txBody>
      </p:sp>
      <p:sp>
        <p:nvSpPr>
          <p:cNvPr id="68" name="Freeform 24"/>
          <p:cNvSpPr/>
          <p:nvPr/>
        </p:nvSpPr>
        <p:spPr bwMode="auto">
          <a:xfrm>
            <a:off x="4595605" y="497150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 name="Text Box 25"/>
          <p:cNvSpPr txBox="1">
            <a:spLocks noChangeArrowheads="1"/>
          </p:cNvSpPr>
          <p:nvPr/>
        </p:nvSpPr>
        <p:spPr bwMode="auto">
          <a:xfrm>
            <a:off x="4895642" y="5346154"/>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ISPs-R-Us</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0" name="Freeform 26"/>
          <p:cNvSpPr/>
          <p:nvPr/>
        </p:nvSpPr>
        <p:spPr bwMode="auto">
          <a:xfrm flipV="1">
            <a:off x="6321217" y="499214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1" name="Line 27"/>
          <p:cNvSpPr>
            <a:spLocks noChangeShapeType="1"/>
          </p:cNvSpPr>
          <p:nvPr/>
        </p:nvSpPr>
        <p:spPr bwMode="auto">
          <a:xfrm>
            <a:off x="4111417" y="5535066"/>
            <a:ext cx="48577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2" name="Line 28"/>
          <p:cNvSpPr>
            <a:spLocks noChangeShapeType="1"/>
          </p:cNvSpPr>
          <p:nvPr/>
        </p:nvSpPr>
        <p:spPr bwMode="auto">
          <a:xfrm flipV="1">
            <a:off x="3959017" y="5601741"/>
            <a:ext cx="638175"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 name="Line 29"/>
          <p:cNvSpPr>
            <a:spLocks noChangeShapeType="1"/>
          </p:cNvSpPr>
          <p:nvPr/>
        </p:nvSpPr>
        <p:spPr bwMode="auto">
          <a:xfrm flipV="1">
            <a:off x="4397167" y="5849391"/>
            <a:ext cx="247650" cy="4095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Text Box 30"/>
          <p:cNvSpPr txBox="1">
            <a:spLocks noChangeArrowheads="1"/>
          </p:cNvSpPr>
          <p:nvPr/>
        </p:nvSpPr>
        <p:spPr bwMode="auto">
          <a:xfrm>
            <a:off x="6610142" y="5241379"/>
            <a:ext cx="167163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ja-JP"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Send me anything</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with addresses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beginning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199.31.0.0/16</a:t>
            </a: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75" name="Group 31"/>
          <p:cNvGrpSpPr/>
          <p:nvPr/>
        </p:nvGrpSpPr>
        <p:grpSpPr bwMode="auto">
          <a:xfrm>
            <a:off x="1885742" y="4031704"/>
            <a:ext cx="2338388" cy="404812"/>
            <a:chOff x="1004" y="1639"/>
            <a:chExt cx="1473" cy="255"/>
          </a:xfrm>
        </p:grpSpPr>
        <p:sp>
          <p:nvSpPr>
            <p:cNvPr id="76" name="Freeform 32"/>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7" name="Text Box 33"/>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200.23.20.0/23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78" name="Text Box 34"/>
          <p:cNvSpPr txBox="1">
            <a:spLocks noChangeArrowheads="1"/>
          </p:cNvSpPr>
          <p:nvPr/>
        </p:nvSpPr>
        <p:spPr bwMode="auto">
          <a:xfrm>
            <a:off x="1866692" y="3831679"/>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2</a:t>
            </a:r>
          </a:p>
        </p:txBody>
      </p:sp>
      <p:grpSp>
        <p:nvGrpSpPr>
          <p:cNvPr id="79" name="Group 35"/>
          <p:cNvGrpSpPr/>
          <p:nvPr/>
        </p:nvGrpSpPr>
        <p:grpSpPr bwMode="auto">
          <a:xfrm>
            <a:off x="3235117" y="4288879"/>
            <a:ext cx="257175" cy="663575"/>
            <a:chOff x="870" y="2941"/>
            <a:chExt cx="162" cy="418"/>
          </a:xfrm>
        </p:grpSpPr>
        <p:sp>
          <p:nvSpPr>
            <p:cNvPr id="80" name="Text Box 36"/>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1" name="Text Box 37"/>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 name="Text Box 38"/>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3" name="Group 39"/>
          <p:cNvGrpSpPr/>
          <p:nvPr/>
        </p:nvGrpSpPr>
        <p:grpSpPr bwMode="auto">
          <a:xfrm>
            <a:off x="4263817" y="3993604"/>
            <a:ext cx="257175" cy="663575"/>
            <a:chOff x="870" y="2941"/>
            <a:chExt cx="162" cy="418"/>
          </a:xfrm>
        </p:grpSpPr>
        <p:sp>
          <p:nvSpPr>
            <p:cNvPr id="84" name="Text Box 40"/>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 name="Text Box 41"/>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 name="Text Box 42"/>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7" name="Text Box 43"/>
          <p:cNvSpPr txBox="1">
            <a:spLocks noChangeArrowheads="1"/>
          </p:cNvSpPr>
          <p:nvPr/>
        </p:nvSpPr>
        <p:spPr bwMode="auto">
          <a:xfrm>
            <a:off x="794480" y="1450034"/>
            <a:ext cx="10717966"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rgbClr val="000000"/>
                </a:solidFill>
                <a:effectLst/>
                <a:uLnTx/>
                <a:uFillTx/>
                <a:latin typeface="+mn-ea"/>
                <a:ea typeface="+mn-ea"/>
                <a:cs typeface="+mn-cs"/>
              </a:rPr>
              <a:t>层次编制允许高效的广播路由信息：</a:t>
            </a:r>
            <a:endParaRPr kumimoji="0" lang="en-US" altLang="en-US" sz="3200" b="0" i="0" u="none" strike="noStrike" kern="1200" cap="none" spc="0" normalizeH="0" baseline="0" noProof="0" dirty="0">
              <a:ln>
                <a:noFill/>
              </a:ln>
              <a:solidFill>
                <a:srgbClr val="000000"/>
              </a:solidFill>
              <a:effectLst/>
              <a:uLnTx/>
              <a:uFillTx/>
              <a:latin typeface="+mn-ea"/>
              <a:ea typeface="+mn-ea"/>
              <a:cs typeface="+mn-cs"/>
            </a:endParaRPr>
          </a:p>
        </p:txBody>
      </p:sp>
      <p:sp>
        <p:nvSpPr>
          <p:cNvPr id="44"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67</a:t>
            </a:fld>
            <a:endParaRPr lang="en-US" dirty="0"/>
          </a:p>
        </p:txBody>
      </p:sp>
      <p:sp>
        <p:nvSpPr>
          <p:cNvPr id="45" name="对话气泡: 圆角矩形 44">
            <a:extLst>
              <a:ext uri="{FF2B5EF4-FFF2-40B4-BE49-F238E27FC236}">
                <a16:creationId xmlns:a16="http://schemas.microsoft.com/office/drawing/2014/main" id="{D5175DF9-88C5-4060-821A-81D47A04A724}"/>
              </a:ext>
            </a:extLst>
          </p:cNvPr>
          <p:cNvSpPr/>
          <p:nvPr/>
        </p:nvSpPr>
        <p:spPr>
          <a:xfrm>
            <a:off x="7850655" y="1899568"/>
            <a:ext cx="3368233" cy="1018573"/>
          </a:xfrm>
          <a:prstGeom prst="wedgeRoundRectCallout">
            <a:avLst>
              <a:gd name="adj1" fmla="val -50194"/>
              <a:gd name="adj2" fmla="val 93340"/>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地址聚合</a:t>
            </a:r>
            <a:r>
              <a:rPr lang="zh-CN" altLang="en-US" dirty="0">
                <a:solidFill>
                  <a:schemeClr val="tx1"/>
                </a:solidFill>
              </a:rPr>
              <a:t>：</a:t>
            </a:r>
            <a:r>
              <a:rPr lang="zh-CN" altLang="en-US" b="1" dirty="0">
                <a:solidFill>
                  <a:schemeClr val="tx1"/>
                </a:solidFill>
              </a:rPr>
              <a:t>单个网络前缀</a:t>
            </a:r>
            <a:r>
              <a:rPr lang="zh-CN" altLang="en-US" dirty="0">
                <a:solidFill>
                  <a:schemeClr val="tx1"/>
                </a:solidFill>
              </a:rPr>
              <a:t>通告</a:t>
            </a:r>
            <a:r>
              <a:rPr lang="zh-CN" altLang="en-US" b="1" dirty="0">
                <a:solidFill>
                  <a:schemeClr val="tx1"/>
                </a:solidFill>
              </a:rPr>
              <a:t>多个网络</a:t>
            </a:r>
            <a:r>
              <a:rPr lang="zh-CN" altLang="en-US" dirty="0">
                <a:solidFill>
                  <a:schemeClr val="tx1"/>
                </a:solidFill>
              </a:rPr>
              <a:t>的能力</a:t>
            </a:r>
          </a:p>
        </p:txBody>
      </p:sp>
      <p:sp>
        <p:nvSpPr>
          <p:cNvPr id="46" name="矩形: 圆角 45">
            <a:extLst>
              <a:ext uri="{FF2B5EF4-FFF2-40B4-BE49-F238E27FC236}">
                <a16:creationId xmlns:a16="http://schemas.microsoft.com/office/drawing/2014/main" id="{15F28EA2-B85E-406A-8D47-78C02ED80987}"/>
              </a:ext>
            </a:extLst>
          </p:cNvPr>
          <p:cNvSpPr/>
          <p:nvPr/>
        </p:nvSpPr>
        <p:spPr>
          <a:xfrm>
            <a:off x="8820290" y="5168413"/>
            <a:ext cx="3142526" cy="1209555"/>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减少了转发表的长度</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3287" y="281163"/>
            <a:ext cx="11078981" cy="1067951"/>
          </a:xfrm>
        </p:spPr>
        <p:txBody>
          <a:bodyPr>
            <a:normAutofit/>
          </a:bodyPr>
          <a:lstStyle/>
          <a:p>
            <a:r>
              <a:rPr lang="zh-CN" altLang="en-US" sz="5400" dirty="0">
                <a:latin typeface="+mn-ea"/>
                <a:ea typeface="+mn-ea"/>
              </a:rPr>
              <a:t>层次编制</a:t>
            </a:r>
            <a:endParaRPr lang="en-US" sz="4800" dirty="0"/>
          </a:p>
        </p:txBody>
      </p:sp>
      <p:sp>
        <p:nvSpPr>
          <p:cNvPr id="47" name="Freeform 3"/>
          <p:cNvSpPr/>
          <p:nvPr/>
        </p:nvSpPr>
        <p:spPr bwMode="auto">
          <a:xfrm>
            <a:off x="6254542" y="421109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 name="Line 4"/>
          <p:cNvSpPr>
            <a:spLocks noChangeShapeType="1"/>
          </p:cNvSpPr>
          <p:nvPr/>
        </p:nvSpPr>
        <p:spPr bwMode="auto">
          <a:xfrm flipV="1">
            <a:off x="3911392" y="4487316"/>
            <a:ext cx="895350" cy="4572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 name="Line 6"/>
          <p:cNvSpPr>
            <a:spLocks noChangeShapeType="1"/>
          </p:cNvSpPr>
          <p:nvPr/>
        </p:nvSpPr>
        <p:spPr bwMode="auto">
          <a:xfrm>
            <a:off x="4006642" y="3077616"/>
            <a:ext cx="847725" cy="7620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 name="Freeform 7"/>
          <p:cNvSpPr/>
          <p:nvPr/>
        </p:nvSpPr>
        <p:spPr bwMode="auto">
          <a:xfrm>
            <a:off x="4652755" y="365705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 name="Text Box 8"/>
          <p:cNvSpPr txBox="1">
            <a:spLocks noChangeArrowheads="1"/>
          </p:cNvSpPr>
          <p:nvPr/>
        </p:nvSpPr>
        <p:spPr bwMode="auto">
          <a:xfrm>
            <a:off x="6486317" y="3384004"/>
            <a:ext cx="167163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ja-JP"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Send me anything</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with addresses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beginning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200.23.16.0/20</a:t>
            </a: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3" name="Group 9"/>
          <p:cNvGrpSpPr/>
          <p:nvPr/>
        </p:nvGrpSpPr>
        <p:grpSpPr bwMode="auto">
          <a:xfrm>
            <a:off x="1838117" y="2850604"/>
            <a:ext cx="2338388" cy="404812"/>
            <a:chOff x="1004" y="1639"/>
            <a:chExt cx="1473" cy="255"/>
          </a:xfrm>
        </p:grpSpPr>
        <p:sp>
          <p:nvSpPr>
            <p:cNvPr id="54" name="Freeform 10"/>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 name="Text Box 11"/>
            <p:cNvSpPr txBox="1">
              <a:spLocks noChangeArrowheads="1"/>
            </p:cNvSpPr>
            <p:nvPr/>
          </p:nvSpPr>
          <p:spPr bwMode="auto">
            <a:xfrm>
              <a:off x="1226" y="1664"/>
              <a:ext cx="970" cy="2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200.23.16.0/23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9" name="Group 15"/>
          <p:cNvGrpSpPr/>
          <p:nvPr/>
        </p:nvGrpSpPr>
        <p:grpSpPr bwMode="auto">
          <a:xfrm>
            <a:off x="1780967" y="4860379"/>
            <a:ext cx="2338388" cy="404812"/>
            <a:chOff x="1004" y="1639"/>
            <a:chExt cx="1473" cy="255"/>
          </a:xfrm>
        </p:grpSpPr>
        <p:sp>
          <p:nvSpPr>
            <p:cNvPr id="60" name="Freeform 16"/>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 name="Text Box 17"/>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200.23.30.0/23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2" name="Text Box 18"/>
          <p:cNvSpPr txBox="1">
            <a:spLocks noChangeArrowheads="1"/>
          </p:cNvSpPr>
          <p:nvPr/>
        </p:nvSpPr>
        <p:spPr bwMode="auto">
          <a:xfrm>
            <a:off x="4686092" y="4088854"/>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Fly-By-Night-ISP</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3" name="Freeform 19"/>
          <p:cNvSpPr/>
          <p:nvPr/>
        </p:nvSpPr>
        <p:spPr bwMode="auto">
          <a:xfrm>
            <a:off x="8248442" y="3185566"/>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 name="Text Box 20"/>
          <p:cNvSpPr txBox="1">
            <a:spLocks noChangeArrowheads="1"/>
          </p:cNvSpPr>
          <p:nvPr/>
        </p:nvSpPr>
        <p:spPr bwMode="auto">
          <a:xfrm>
            <a:off x="1838117" y="2593429"/>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0</a:t>
            </a:r>
          </a:p>
        </p:txBody>
      </p:sp>
      <p:sp>
        <p:nvSpPr>
          <p:cNvPr id="65" name="Text Box 21"/>
          <p:cNvSpPr txBox="1">
            <a:spLocks noChangeArrowheads="1"/>
          </p:cNvSpPr>
          <p:nvPr/>
        </p:nvSpPr>
        <p:spPr bwMode="auto">
          <a:xfrm>
            <a:off x="1866692" y="4603204"/>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7</a:t>
            </a:r>
          </a:p>
        </p:txBody>
      </p:sp>
      <p:sp>
        <p:nvSpPr>
          <p:cNvPr id="66" name="Text Box 22"/>
          <p:cNvSpPr txBox="1">
            <a:spLocks noChangeArrowheads="1"/>
          </p:cNvSpPr>
          <p:nvPr/>
        </p:nvSpPr>
        <p:spPr bwMode="auto">
          <a:xfrm>
            <a:off x="8486567" y="4412704"/>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Internet</a:t>
            </a:r>
          </a:p>
        </p:txBody>
      </p:sp>
      <p:grpSp>
        <p:nvGrpSpPr>
          <p:cNvPr id="5" name="Group 4"/>
          <p:cNvGrpSpPr/>
          <p:nvPr/>
        </p:nvGrpSpPr>
        <p:grpSpPr>
          <a:xfrm>
            <a:off x="1847642" y="3241129"/>
            <a:ext cx="2844800" cy="788987"/>
            <a:chOff x="1847642" y="3241129"/>
            <a:chExt cx="2844800" cy="788987"/>
          </a:xfrm>
        </p:grpSpPr>
        <p:sp>
          <p:nvSpPr>
            <p:cNvPr id="49" name="Line 5"/>
            <p:cNvSpPr>
              <a:spLocks noChangeShapeType="1"/>
            </p:cNvSpPr>
            <p:nvPr/>
          </p:nvSpPr>
          <p:spPr bwMode="auto">
            <a:xfrm>
              <a:off x="3939967" y="3858666"/>
              <a:ext cx="752475"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6" name="Group 12"/>
            <p:cNvGrpSpPr/>
            <p:nvPr/>
          </p:nvGrpSpPr>
          <p:grpSpPr bwMode="auto">
            <a:xfrm>
              <a:off x="1866692" y="3441154"/>
              <a:ext cx="2338388" cy="404812"/>
              <a:chOff x="1004" y="1639"/>
              <a:chExt cx="1473" cy="255"/>
            </a:xfrm>
          </p:grpSpPr>
          <p:sp>
            <p:nvSpPr>
              <p:cNvPr id="57" name="Freeform 13"/>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8" name="Text Box 14"/>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200.23.18.0/23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7" name="Text Box 23"/>
            <p:cNvSpPr txBox="1">
              <a:spLocks noChangeArrowheads="1"/>
            </p:cNvSpPr>
            <p:nvPr/>
          </p:nvSpPr>
          <p:spPr bwMode="auto">
            <a:xfrm>
              <a:off x="1847642" y="3241129"/>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1</a:t>
              </a:r>
            </a:p>
          </p:txBody>
        </p:sp>
      </p:grpSp>
      <p:sp>
        <p:nvSpPr>
          <p:cNvPr id="68" name="Freeform 24"/>
          <p:cNvSpPr/>
          <p:nvPr/>
        </p:nvSpPr>
        <p:spPr bwMode="auto">
          <a:xfrm>
            <a:off x="4595605" y="497150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 name="Text Box 25"/>
          <p:cNvSpPr txBox="1">
            <a:spLocks noChangeArrowheads="1"/>
          </p:cNvSpPr>
          <p:nvPr/>
        </p:nvSpPr>
        <p:spPr bwMode="auto">
          <a:xfrm>
            <a:off x="4895642" y="5346154"/>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ISPs-R-Us</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0" name="Freeform 26"/>
          <p:cNvSpPr/>
          <p:nvPr/>
        </p:nvSpPr>
        <p:spPr bwMode="auto">
          <a:xfrm flipV="1">
            <a:off x="6321217" y="499214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1" name="Line 27"/>
          <p:cNvSpPr>
            <a:spLocks noChangeShapeType="1"/>
          </p:cNvSpPr>
          <p:nvPr/>
        </p:nvSpPr>
        <p:spPr bwMode="auto">
          <a:xfrm>
            <a:off x="4111417" y="5535066"/>
            <a:ext cx="48577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2" name="Line 28"/>
          <p:cNvSpPr>
            <a:spLocks noChangeShapeType="1"/>
          </p:cNvSpPr>
          <p:nvPr/>
        </p:nvSpPr>
        <p:spPr bwMode="auto">
          <a:xfrm flipV="1">
            <a:off x="3959017" y="5601741"/>
            <a:ext cx="638175"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 name="Line 29"/>
          <p:cNvSpPr>
            <a:spLocks noChangeShapeType="1"/>
          </p:cNvSpPr>
          <p:nvPr/>
        </p:nvSpPr>
        <p:spPr bwMode="auto">
          <a:xfrm flipV="1">
            <a:off x="4397167" y="5849391"/>
            <a:ext cx="247650" cy="4095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Text Box 30"/>
          <p:cNvSpPr txBox="1">
            <a:spLocks noChangeArrowheads="1"/>
          </p:cNvSpPr>
          <p:nvPr/>
        </p:nvSpPr>
        <p:spPr bwMode="auto">
          <a:xfrm>
            <a:off x="6610142" y="5241379"/>
            <a:ext cx="167163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ja-JP"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Send me anything</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with addresses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beginning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199.31.0.0/16</a:t>
            </a: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75" name="Group 31"/>
          <p:cNvGrpSpPr/>
          <p:nvPr/>
        </p:nvGrpSpPr>
        <p:grpSpPr bwMode="auto">
          <a:xfrm>
            <a:off x="1885742" y="4031704"/>
            <a:ext cx="2338388" cy="404812"/>
            <a:chOff x="1004" y="1639"/>
            <a:chExt cx="1473" cy="255"/>
          </a:xfrm>
        </p:grpSpPr>
        <p:sp>
          <p:nvSpPr>
            <p:cNvPr id="76" name="Freeform 32"/>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7" name="Text Box 33"/>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200.23.20.0/23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78" name="Text Box 34"/>
          <p:cNvSpPr txBox="1">
            <a:spLocks noChangeArrowheads="1"/>
          </p:cNvSpPr>
          <p:nvPr/>
        </p:nvSpPr>
        <p:spPr bwMode="auto">
          <a:xfrm>
            <a:off x="1866692" y="3831679"/>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2</a:t>
            </a:r>
          </a:p>
        </p:txBody>
      </p:sp>
      <p:grpSp>
        <p:nvGrpSpPr>
          <p:cNvPr id="79" name="Group 35"/>
          <p:cNvGrpSpPr/>
          <p:nvPr/>
        </p:nvGrpSpPr>
        <p:grpSpPr bwMode="auto">
          <a:xfrm>
            <a:off x="3235117" y="4288879"/>
            <a:ext cx="257175" cy="663575"/>
            <a:chOff x="870" y="2941"/>
            <a:chExt cx="162" cy="418"/>
          </a:xfrm>
        </p:grpSpPr>
        <p:sp>
          <p:nvSpPr>
            <p:cNvPr id="80" name="Text Box 36"/>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1" name="Text Box 37"/>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 name="Text Box 38"/>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3" name="Group 39"/>
          <p:cNvGrpSpPr/>
          <p:nvPr/>
        </p:nvGrpSpPr>
        <p:grpSpPr bwMode="auto">
          <a:xfrm>
            <a:off x="4263817" y="3993604"/>
            <a:ext cx="257175" cy="663575"/>
            <a:chOff x="870" y="2941"/>
            <a:chExt cx="162" cy="418"/>
          </a:xfrm>
        </p:grpSpPr>
        <p:sp>
          <p:nvSpPr>
            <p:cNvPr id="84" name="Text Box 40"/>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 name="Text Box 41"/>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 name="Text Box 42"/>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7" name="Text Box 43"/>
          <p:cNvSpPr txBox="1">
            <a:spLocks noChangeArrowheads="1"/>
          </p:cNvSpPr>
          <p:nvPr/>
        </p:nvSpPr>
        <p:spPr bwMode="auto">
          <a:xfrm>
            <a:off x="741737" y="1253772"/>
            <a:ext cx="1100277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0" fontAlgn="base" latinLnBrk="0" hangingPunct="0">
              <a:lnSpc>
                <a:spcPct val="100000"/>
              </a:lnSpc>
              <a:spcBef>
                <a:spcPct val="0"/>
              </a:spcBef>
              <a:spcAft>
                <a:spcPct val="0"/>
              </a:spcAft>
              <a:buClr>
                <a:srgbClr val="0000A3"/>
              </a:buClr>
              <a:buSzTx/>
              <a:buFont typeface="Wingdings" panose="05000000000000000000" pitchFamily="2" charset="2"/>
              <a:buChar char="§"/>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组织</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从</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Fly-By-Night-ISP</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移动至</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ISPs-R-Us</a:t>
            </a:r>
          </a:p>
          <a:p>
            <a:pPr marL="342900" marR="0" lvl="0" indent="-342900" algn="l" defTabSz="914400" rtl="0" eaLnBrk="0" fontAlgn="base" latinLnBrk="0" hangingPunct="0">
              <a:lnSpc>
                <a:spcPct val="100000"/>
              </a:lnSpc>
              <a:spcBef>
                <a:spcPct val="0"/>
              </a:spcBef>
              <a:spcAft>
                <a:spcPct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ISPs-R-Us</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为组织</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广播个特定的路由信息</a:t>
            </a:r>
            <a:endParaRPr kumimoji="0" lang="en-US" altLang="en-US" sz="3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5" name="Line 6"/>
          <p:cNvSpPr>
            <a:spLocks noChangeShapeType="1"/>
          </p:cNvSpPr>
          <p:nvPr/>
        </p:nvSpPr>
        <p:spPr bwMode="auto">
          <a:xfrm flipV="1">
            <a:off x="4303322" y="5787297"/>
            <a:ext cx="333375" cy="2476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2" name="Group 1"/>
          <p:cNvGrpSpPr/>
          <p:nvPr/>
        </p:nvGrpSpPr>
        <p:grpSpPr>
          <a:xfrm>
            <a:off x="2073587" y="5735794"/>
            <a:ext cx="2342448" cy="619828"/>
            <a:chOff x="2073587" y="5735794"/>
            <a:chExt cx="2342448" cy="619828"/>
          </a:xfrm>
        </p:grpSpPr>
        <p:grpSp>
          <p:nvGrpSpPr>
            <p:cNvPr id="46" name="Group 13"/>
            <p:cNvGrpSpPr/>
            <p:nvPr/>
          </p:nvGrpSpPr>
          <p:grpSpPr bwMode="auto">
            <a:xfrm>
              <a:off x="2077647" y="5950810"/>
              <a:ext cx="2338388" cy="404812"/>
              <a:chOff x="1004" y="1639"/>
              <a:chExt cx="1473" cy="255"/>
            </a:xfrm>
          </p:grpSpPr>
          <p:sp>
            <p:nvSpPr>
              <p:cNvPr id="88" name="Freeform 14"/>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Text Box 15"/>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200.23.18.0/23</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90" name="Text Box 24"/>
            <p:cNvSpPr txBox="1">
              <a:spLocks noChangeArrowheads="1"/>
            </p:cNvSpPr>
            <p:nvPr/>
          </p:nvSpPr>
          <p:spPr bwMode="auto">
            <a:xfrm>
              <a:off x="2073587" y="5735794"/>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Organization 1</a:t>
              </a:r>
            </a:p>
          </p:txBody>
        </p:sp>
      </p:grpSp>
      <p:sp>
        <p:nvSpPr>
          <p:cNvPr id="91" name="Text Box 31"/>
          <p:cNvSpPr txBox="1">
            <a:spLocks noChangeArrowheads="1"/>
          </p:cNvSpPr>
          <p:nvPr/>
        </p:nvSpPr>
        <p:spPr bwMode="auto">
          <a:xfrm>
            <a:off x="6580161" y="6089469"/>
            <a:ext cx="1739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“or </a:t>
            </a:r>
            <a:r>
              <a:rPr kumimoji="0" lang="en-US" altLang="en-US" sz="1400" b="0" i="0" u="sng"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200.23.18.0/23</a:t>
            </a:r>
            <a:r>
              <a:rPr kumimoji="0" lang="ja-JP"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92"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68</a:t>
            </a:fld>
            <a:endParaRPr lang="en-US" dirty="0"/>
          </a:p>
        </p:txBody>
      </p:sp>
      <p:cxnSp>
        <p:nvCxnSpPr>
          <p:cNvPr id="93" name="直接箭头连接符 92">
            <a:extLst>
              <a:ext uri="{FF2B5EF4-FFF2-40B4-BE49-F238E27FC236}">
                <a16:creationId xmlns:a16="http://schemas.microsoft.com/office/drawing/2014/main" id="{3EDC271D-D07C-4771-A662-97A6677E2F9B}"/>
              </a:ext>
            </a:extLst>
          </p:cNvPr>
          <p:cNvCxnSpPr>
            <a:cxnSpLocks/>
            <a:endCxn id="94" idx="1"/>
          </p:cNvCxnSpPr>
          <p:nvPr/>
        </p:nvCxnSpPr>
        <p:spPr>
          <a:xfrm flipV="1">
            <a:off x="8123714" y="6153216"/>
            <a:ext cx="1147078" cy="20246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E0372E27-870D-4E9B-BF6F-C1B3E9564E26}"/>
              </a:ext>
            </a:extLst>
          </p:cNvPr>
          <p:cNvSpPr txBox="1"/>
          <p:nvPr/>
        </p:nvSpPr>
        <p:spPr>
          <a:xfrm>
            <a:off x="9270792" y="5968550"/>
            <a:ext cx="1569660" cy="369332"/>
          </a:xfrm>
          <a:prstGeom prst="rect">
            <a:avLst/>
          </a:prstGeom>
          <a:noFill/>
        </p:spPr>
        <p:txBody>
          <a:bodyPr wrap="none" rtlCol="0">
            <a:spAutoFit/>
          </a:bodyPr>
          <a:lstStyle/>
          <a:p>
            <a:r>
              <a:rPr lang="zh-CN" altLang="en-US" dirty="0"/>
              <a:t>最长前缀匹配</a:t>
            </a:r>
          </a:p>
        </p:txBody>
      </p:sp>
      <p:sp>
        <p:nvSpPr>
          <p:cNvPr id="95" name="对话气泡: 圆角矩形 94">
            <a:extLst>
              <a:ext uri="{FF2B5EF4-FFF2-40B4-BE49-F238E27FC236}">
                <a16:creationId xmlns:a16="http://schemas.microsoft.com/office/drawing/2014/main" id="{A59FEEAC-6034-406D-88E3-3ED9864986DD}"/>
              </a:ext>
            </a:extLst>
          </p:cNvPr>
          <p:cNvSpPr/>
          <p:nvPr/>
        </p:nvSpPr>
        <p:spPr>
          <a:xfrm>
            <a:off x="21468" y="5427618"/>
            <a:ext cx="1885431" cy="898410"/>
          </a:xfrm>
          <a:prstGeom prst="wedgeRoundRectCallout">
            <a:avLst>
              <a:gd name="adj1" fmla="val 60545"/>
              <a:gd name="adj2" fmla="val 34205"/>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cs typeface="Times New Roman" panose="02020603050405020304" pitchFamily="18" charset="0"/>
              </a:rPr>
              <a:t>由</a:t>
            </a:r>
            <a:r>
              <a:rPr lang="en-US" altLang="zh-CN" dirty="0">
                <a:solidFill>
                  <a:schemeClr val="tx1"/>
                </a:solidFill>
                <a:latin typeface="Times New Roman" panose="02020603050405020304" pitchFamily="18" charset="0"/>
                <a:cs typeface="Times New Roman" panose="02020603050405020304" pitchFamily="18" charset="0"/>
              </a:rPr>
              <a:t>ISP1</a:t>
            </a:r>
            <a:r>
              <a:rPr lang="zh-CN" altLang="en-US" dirty="0">
                <a:solidFill>
                  <a:schemeClr val="tx1"/>
                </a:solidFill>
                <a:latin typeface="Times New Roman" panose="02020603050405020304" pitchFamily="18" charset="0"/>
                <a:cs typeface="Times New Roman" panose="02020603050405020304" pitchFamily="18" charset="0"/>
              </a:rPr>
              <a:t>转到</a:t>
            </a:r>
            <a:r>
              <a:rPr lang="en-US" altLang="zh-CN" dirty="0">
                <a:solidFill>
                  <a:schemeClr val="tx1"/>
                </a:solidFill>
                <a:latin typeface="Times New Roman" panose="02020603050405020304" pitchFamily="18" charset="0"/>
                <a:cs typeface="Times New Roman" panose="02020603050405020304" pitchFamily="18" charset="0"/>
              </a:rPr>
              <a:t>ISP2</a:t>
            </a:r>
            <a:r>
              <a:rPr lang="zh-CN" altLang="en-US" dirty="0">
                <a:solidFill>
                  <a:schemeClr val="tx1"/>
                </a:solidFill>
                <a:latin typeface="Times New Roman" panose="02020603050405020304" pitchFamily="18" charset="0"/>
                <a:cs typeface="Times New Roman" panose="02020603050405020304" pitchFamily="18" charset="0"/>
              </a:rPr>
              <a:t>，无需更换地址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3287" y="281163"/>
            <a:ext cx="11078981" cy="1067951"/>
          </a:xfrm>
        </p:spPr>
        <p:txBody>
          <a:bodyPr>
            <a:normAutofit/>
          </a:bodyPr>
          <a:lstStyle/>
          <a:p>
            <a:r>
              <a:rPr lang="zh-CN" altLang="en-US" sz="5400" dirty="0">
                <a:latin typeface="+mn-ea"/>
                <a:ea typeface="+mn-ea"/>
              </a:rPr>
              <a:t>层次编制</a:t>
            </a:r>
            <a:endParaRPr lang="en-US" sz="4800" dirty="0"/>
          </a:p>
        </p:txBody>
      </p:sp>
      <p:sp>
        <p:nvSpPr>
          <p:cNvPr id="47" name="Freeform 3"/>
          <p:cNvSpPr/>
          <p:nvPr/>
        </p:nvSpPr>
        <p:spPr bwMode="auto">
          <a:xfrm>
            <a:off x="6254542" y="421109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8" name="Line 4"/>
          <p:cNvSpPr>
            <a:spLocks noChangeShapeType="1"/>
          </p:cNvSpPr>
          <p:nvPr/>
        </p:nvSpPr>
        <p:spPr bwMode="auto">
          <a:xfrm flipV="1">
            <a:off x="3911392" y="4487316"/>
            <a:ext cx="895350" cy="4572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 name="Line 6"/>
          <p:cNvSpPr>
            <a:spLocks noChangeShapeType="1"/>
          </p:cNvSpPr>
          <p:nvPr/>
        </p:nvSpPr>
        <p:spPr bwMode="auto">
          <a:xfrm>
            <a:off x="4006642" y="3077616"/>
            <a:ext cx="847725" cy="7620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1" name="Freeform 7"/>
          <p:cNvSpPr/>
          <p:nvPr/>
        </p:nvSpPr>
        <p:spPr bwMode="auto">
          <a:xfrm>
            <a:off x="4652755" y="365705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 name="Text Box 8"/>
          <p:cNvSpPr txBox="1">
            <a:spLocks noChangeArrowheads="1"/>
          </p:cNvSpPr>
          <p:nvPr/>
        </p:nvSpPr>
        <p:spPr bwMode="auto">
          <a:xfrm>
            <a:off x="6486317" y="3384004"/>
            <a:ext cx="167163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ja-JP"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Send me anything</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with addresses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beginning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200.23.16.0/20</a:t>
            </a: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3" name="Group 9"/>
          <p:cNvGrpSpPr/>
          <p:nvPr/>
        </p:nvGrpSpPr>
        <p:grpSpPr bwMode="auto">
          <a:xfrm>
            <a:off x="1838117" y="2850604"/>
            <a:ext cx="2338388" cy="404812"/>
            <a:chOff x="1004" y="1639"/>
            <a:chExt cx="1473" cy="255"/>
          </a:xfrm>
        </p:grpSpPr>
        <p:sp>
          <p:nvSpPr>
            <p:cNvPr id="54" name="Freeform 10"/>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 name="Text Box 11"/>
            <p:cNvSpPr txBox="1">
              <a:spLocks noChangeArrowheads="1"/>
            </p:cNvSpPr>
            <p:nvPr/>
          </p:nvSpPr>
          <p:spPr bwMode="auto">
            <a:xfrm>
              <a:off x="1226" y="1664"/>
              <a:ext cx="970" cy="2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200.23.16.0/23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9" name="Group 15"/>
          <p:cNvGrpSpPr/>
          <p:nvPr/>
        </p:nvGrpSpPr>
        <p:grpSpPr bwMode="auto">
          <a:xfrm>
            <a:off x="1780967" y="4860379"/>
            <a:ext cx="2338388" cy="404812"/>
            <a:chOff x="1004" y="1639"/>
            <a:chExt cx="1473" cy="255"/>
          </a:xfrm>
        </p:grpSpPr>
        <p:sp>
          <p:nvSpPr>
            <p:cNvPr id="60" name="Freeform 16"/>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1" name="Text Box 17"/>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200.23.30.0/23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2" name="Text Box 18"/>
          <p:cNvSpPr txBox="1">
            <a:spLocks noChangeArrowheads="1"/>
          </p:cNvSpPr>
          <p:nvPr/>
        </p:nvSpPr>
        <p:spPr bwMode="auto">
          <a:xfrm>
            <a:off x="4686092" y="4088854"/>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Fly-By-Night-ISP</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3" name="Freeform 19"/>
          <p:cNvSpPr/>
          <p:nvPr/>
        </p:nvSpPr>
        <p:spPr bwMode="auto">
          <a:xfrm>
            <a:off x="8248442" y="3185566"/>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 name="Text Box 20"/>
          <p:cNvSpPr txBox="1">
            <a:spLocks noChangeArrowheads="1"/>
          </p:cNvSpPr>
          <p:nvPr/>
        </p:nvSpPr>
        <p:spPr bwMode="auto">
          <a:xfrm>
            <a:off x="1838117" y="2593429"/>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0</a:t>
            </a:r>
          </a:p>
        </p:txBody>
      </p:sp>
      <p:sp>
        <p:nvSpPr>
          <p:cNvPr id="65" name="Text Box 21"/>
          <p:cNvSpPr txBox="1">
            <a:spLocks noChangeArrowheads="1"/>
          </p:cNvSpPr>
          <p:nvPr/>
        </p:nvSpPr>
        <p:spPr bwMode="auto">
          <a:xfrm>
            <a:off x="1866692" y="4603204"/>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7</a:t>
            </a:r>
          </a:p>
        </p:txBody>
      </p:sp>
      <p:sp>
        <p:nvSpPr>
          <p:cNvPr id="66" name="Text Box 22"/>
          <p:cNvSpPr txBox="1">
            <a:spLocks noChangeArrowheads="1"/>
          </p:cNvSpPr>
          <p:nvPr/>
        </p:nvSpPr>
        <p:spPr bwMode="auto">
          <a:xfrm>
            <a:off x="8486567" y="4412704"/>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Internet</a:t>
            </a:r>
          </a:p>
        </p:txBody>
      </p:sp>
      <p:sp>
        <p:nvSpPr>
          <p:cNvPr id="68" name="Freeform 24"/>
          <p:cNvSpPr/>
          <p:nvPr/>
        </p:nvSpPr>
        <p:spPr bwMode="auto">
          <a:xfrm>
            <a:off x="4595605" y="497150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9" name="Text Box 25"/>
          <p:cNvSpPr txBox="1">
            <a:spLocks noChangeArrowheads="1"/>
          </p:cNvSpPr>
          <p:nvPr/>
        </p:nvSpPr>
        <p:spPr bwMode="auto">
          <a:xfrm>
            <a:off x="4895642" y="5346154"/>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ISPs-R-Us</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0" name="Freeform 26"/>
          <p:cNvSpPr/>
          <p:nvPr/>
        </p:nvSpPr>
        <p:spPr bwMode="auto">
          <a:xfrm flipV="1">
            <a:off x="6321217" y="499214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00"/>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1" name="Line 27"/>
          <p:cNvSpPr>
            <a:spLocks noChangeShapeType="1"/>
          </p:cNvSpPr>
          <p:nvPr/>
        </p:nvSpPr>
        <p:spPr bwMode="auto">
          <a:xfrm>
            <a:off x="4111417" y="5535066"/>
            <a:ext cx="48577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2" name="Line 28"/>
          <p:cNvSpPr>
            <a:spLocks noChangeShapeType="1"/>
          </p:cNvSpPr>
          <p:nvPr/>
        </p:nvSpPr>
        <p:spPr bwMode="auto">
          <a:xfrm flipV="1">
            <a:off x="3959017" y="5601741"/>
            <a:ext cx="638175" cy="1714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3" name="Line 29"/>
          <p:cNvSpPr>
            <a:spLocks noChangeShapeType="1"/>
          </p:cNvSpPr>
          <p:nvPr/>
        </p:nvSpPr>
        <p:spPr bwMode="auto">
          <a:xfrm flipV="1">
            <a:off x="4397167" y="5849391"/>
            <a:ext cx="247650" cy="4095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Text Box 30"/>
          <p:cNvSpPr txBox="1">
            <a:spLocks noChangeArrowheads="1"/>
          </p:cNvSpPr>
          <p:nvPr/>
        </p:nvSpPr>
        <p:spPr bwMode="auto">
          <a:xfrm>
            <a:off x="6610142" y="5241379"/>
            <a:ext cx="167163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ja-JP"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Send me anything</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with addresses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beginning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199.31.0.0/16</a:t>
            </a:r>
            <a:r>
              <a:rPr kumimoji="0" lang="ja-JP"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75" name="Group 31"/>
          <p:cNvGrpSpPr/>
          <p:nvPr/>
        </p:nvGrpSpPr>
        <p:grpSpPr bwMode="auto">
          <a:xfrm>
            <a:off x="1885742" y="4031704"/>
            <a:ext cx="2338388" cy="404812"/>
            <a:chOff x="1004" y="1639"/>
            <a:chExt cx="1473" cy="255"/>
          </a:xfrm>
        </p:grpSpPr>
        <p:sp>
          <p:nvSpPr>
            <p:cNvPr id="76" name="Freeform 32"/>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7" name="Text Box 33"/>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200.23.20.0/23</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78" name="Text Box 34"/>
          <p:cNvSpPr txBox="1">
            <a:spLocks noChangeArrowheads="1"/>
          </p:cNvSpPr>
          <p:nvPr/>
        </p:nvSpPr>
        <p:spPr bwMode="auto">
          <a:xfrm>
            <a:off x="1866692" y="3831679"/>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Organization 2</a:t>
            </a:r>
          </a:p>
        </p:txBody>
      </p:sp>
      <p:grpSp>
        <p:nvGrpSpPr>
          <p:cNvPr id="79" name="Group 35"/>
          <p:cNvGrpSpPr/>
          <p:nvPr/>
        </p:nvGrpSpPr>
        <p:grpSpPr bwMode="auto">
          <a:xfrm>
            <a:off x="3235117" y="4288879"/>
            <a:ext cx="257175" cy="663575"/>
            <a:chOff x="870" y="2941"/>
            <a:chExt cx="162" cy="418"/>
          </a:xfrm>
        </p:grpSpPr>
        <p:sp>
          <p:nvSpPr>
            <p:cNvPr id="80" name="Text Box 36"/>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1" name="Text Box 37"/>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 name="Text Box 38"/>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3" name="Group 39"/>
          <p:cNvGrpSpPr/>
          <p:nvPr/>
        </p:nvGrpSpPr>
        <p:grpSpPr bwMode="auto">
          <a:xfrm>
            <a:off x="4263817" y="3993604"/>
            <a:ext cx="257175" cy="663575"/>
            <a:chOff x="870" y="2941"/>
            <a:chExt cx="162" cy="418"/>
          </a:xfrm>
        </p:grpSpPr>
        <p:sp>
          <p:nvSpPr>
            <p:cNvPr id="84" name="Text Box 40"/>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 name="Text Box 41"/>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 name="Text Box 42"/>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7" name="Text Box 43"/>
          <p:cNvSpPr txBox="1">
            <a:spLocks noChangeArrowheads="1"/>
          </p:cNvSpPr>
          <p:nvPr/>
        </p:nvSpPr>
        <p:spPr bwMode="auto">
          <a:xfrm>
            <a:off x="741737" y="1253772"/>
            <a:ext cx="1100277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l" defTabSz="914400" rtl="0" eaLnBrk="0" fontAlgn="base" latinLnBrk="0" hangingPunct="0">
              <a:lnSpc>
                <a:spcPct val="100000"/>
              </a:lnSpc>
              <a:spcBef>
                <a:spcPct val="0"/>
              </a:spcBef>
              <a:spcAft>
                <a:spcPct val="0"/>
              </a:spcAft>
              <a:buClr>
                <a:srgbClr val="0000A3"/>
              </a:buClr>
              <a:buSzTx/>
              <a:buFont typeface="Wingdings" panose="05000000000000000000" pitchFamily="2" charset="2"/>
              <a:buChar char="§"/>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组织</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从</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Fly-By-Night-ISP</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移动至</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ISPs-R-Us</a:t>
            </a:r>
          </a:p>
          <a:p>
            <a:pPr marL="342900" marR="0" lvl="0" indent="-342900" algn="l" defTabSz="914400" rtl="0" eaLnBrk="0" fontAlgn="base" latinLnBrk="0" hangingPunct="0">
              <a:lnSpc>
                <a:spcPct val="100000"/>
              </a:lnSpc>
              <a:spcBef>
                <a:spcPct val="0"/>
              </a:spcBef>
              <a:spcAft>
                <a:spcPct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ISPs-R-Us</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为组织</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广播个特定的路由信息</a:t>
            </a:r>
            <a:endParaRPr kumimoji="0" lang="en-US" altLang="en-US" sz="3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5" name="Line 6"/>
          <p:cNvSpPr>
            <a:spLocks noChangeShapeType="1"/>
          </p:cNvSpPr>
          <p:nvPr/>
        </p:nvSpPr>
        <p:spPr bwMode="auto">
          <a:xfrm flipV="1">
            <a:off x="4303322" y="5787297"/>
            <a:ext cx="333375" cy="2476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2" name="Group 1"/>
          <p:cNvGrpSpPr/>
          <p:nvPr/>
        </p:nvGrpSpPr>
        <p:grpSpPr>
          <a:xfrm>
            <a:off x="2073587" y="5735794"/>
            <a:ext cx="2342448" cy="619828"/>
            <a:chOff x="2073587" y="5735794"/>
            <a:chExt cx="2342448" cy="619828"/>
          </a:xfrm>
        </p:grpSpPr>
        <p:grpSp>
          <p:nvGrpSpPr>
            <p:cNvPr id="46" name="Group 13"/>
            <p:cNvGrpSpPr/>
            <p:nvPr/>
          </p:nvGrpSpPr>
          <p:grpSpPr bwMode="auto">
            <a:xfrm>
              <a:off x="2077647" y="5950810"/>
              <a:ext cx="2338388" cy="404812"/>
              <a:chOff x="1004" y="1639"/>
              <a:chExt cx="1473" cy="255"/>
            </a:xfrm>
          </p:grpSpPr>
          <p:sp>
            <p:nvSpPr>
              <p:cNvPr id="88" name="Freeform 14"/>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Text Box 15"/>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200.23.18.0/23</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90" name="Text Box 24"/>
            <p:cNvSpPr txBox="1">
              <a:spLocks noChangeArrowheads="1"/>
            </p:cNvSpPr>
            <p:nvPr/>
          </p:nvSpPr>
          <p:spPr bwMode="auto">
            <a:xfrm>
              <a:off x="2073587" y="5735794"/>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Organization 1</a:t>
              </a:r>
            </a:p>
          </p:txBody>
        </p:sp>
      </p:grpSp>
      <p:sp>
        <p:nvSpPr>
          <p:cNvPr id="91" name="Text Box 31"/>
          <p:cNvSpPr txBox="1">
            <a:spLocks noChangeArrowheads="1"/>
          </p:cNvSpPr>
          <p:nvPr/>
        </p:nvSpPr>
        <p:spPr bwMode="auto">
          <a:xfrm>
            <a:off x="6580161" y="6089469"/>
            <a:ext cx="1739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“or </a:t>
            </a:r>
            <a:r>
              <a:rPr kumimoji="0" lang="en-US" altLang="en-US" sz="1400" b="0" i="0" u="sng"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200.23.18.0/23</a:t>
            </a:r>
            <a:r>
              <a:rPr kumimoji="0" lang="ja-JP"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 name="Freeform 3"/>
          <p:cNvSpPr/>
          <p:nvPr/>
        </p:nvSpPr>
        <p:spPr>
          <a:xfrm>
            <a:off x="4049486" y="4865915"/>
            <a:ext cx="5274129" cy="1257299"/>
          </a:xfrm>
          <a:custGeom>
            <a:avLst/>
            <a:gdLst>
              <a:gd name="connsiteX0" fmla="*/ 5225143 w 5225143"/>
              <a:gd name="connsiteY0" fmla="*/ 0 h 1322614"/>
              <a:gd name="connsiteX1" fmla="*/ 1583871 w 5225143"/>
              <a:gd name="connsiteY1" fmla="*/ 587829 h 1322614"/>
              <a:gd name="connsiteX2" fmla="*/ 718457 w 5225143"/>
              <a:gd name="connsiteY2" fmla="*/ 963386 h 1322614"/>
              <a:gd name="connsiteX3" fmla="*/ 0 w 5225143"/>
              <a:gd name="connsiteY3" fmla="*/ 1322614 h 1322614"/>
              <a:gd name="connsiteX0-1" fmla="*/ 5225143 w 5225143"/>
              <a:gd name="connsiteY0-2" fmla="*/ 0 h 1322614"/>
              <a:gd name="connsiteX1-3" fmla="*/ 1583871 w 5225143"/>
              <a:gd name="connsiteY1-4" fmla="*/ 587829 h 1322614"/>
              <a:gd name="connsiteX2-5" fmla="*/ 849085 w 5225143"/>
              <a:gd name="connsiteY2-6" fmla="*/ 783772 h 1322614"/>
              <a:gd name="connsiteX3-7" fmla="*/ 0 w 5225143"/>
              <a:gd name="connsiteY3-8" fmla="*/ 1322614 h 1322614"/>
              <a:gd name="connsiteX0-9" fmla="*/ 5225143 w 5225143"/>
              <a:gd name="connsiteY0-10" fmla="*/ 0 h 1322614"/>
              <a:gd name="connsiteX1-11" fmla="*/ 849085 w 5225143"/>
              <a:gd name="connsiteY1-12" fmla="*/ 783772 h 1322614"/>
              <a:gd name="connsiteX2-13" fmla="*/ 0 w 5225143"/>
              <a:gd name="connsiteY2-14" fmla="*/ 1322614 h 1322614"/>
              <a:gd name="connsiteX0-15" fmla="*/ 5274129 w 5274129"/>
              <a:gd name="connsiteY0-16" fmla="*/ 0 h 1257299"/>
              <a:gd name="connsiteX1-17" fmla="*/ 849085 w 5274129"/>
              <a:gd name="connsiteY1-18" fmla="*/ 718457 h 1257299"/>
              <a:gd name="connsiteX2-19" fmla="*/ 0 w 5274129"/>
              <a:gd name="connsiteY2-20" fmla="*/ 1257299 h 1257299"/>
            </a:gdLst>
            <a:ahLst/>
            <a:cxnLst>
              <a:cxn ang="0">
                <a:pos x="connsiteX0-1" y="connsiteY0-2"/>
              </a:cxn>
              <a:cxn ang="0">
                <a:pos x="connsiteX1-3" y="connsiteY1-4"/>
              </a:cxn>
              <a:cxn ang="0">
                <a:pos x="connsiteX2-5" y="connsiteY2-6"/>
              </a:cxn>
            </a:cxnLst>
            <a:rect l="l" t="t" r="r" b="b"/>
            <a:pathLst>
              <a:path w="5274129" h="1257299">
                <a:moveTo>
                  <a:pt x="5274129" y="0"/>
                </a:moveTo>
                <a:lnTo>
                  <a:pt x="849085" y="718457"/>
                </a:lnTo>
                <a:lnTo>
                  <a:pt x="0" y="1257299"/>
                </a:lnTo>
              </a:path>
            </a:pathLst>
          </a:custGeom>
          <a:noFill/>
          <a:ln w="76200">
            <a:solidFill>
              <a:srgbClr val="3333CC"/>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69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800" dirty="0">
                <a:cs typeface="Calibri" panose="020F0502020204030204" pitchFamily="34" charset="0"/>
              </a:rPr>
              <a:t>网络层：</a:t>
            </a:r>
            <a:r>
              <a:rPr lang="zh-CN" altLang="en-US" sz="4800" dirty="0">
                <a:solidFill>
                  <a:srgbClr val="C00000"/>
                </a:solidFill>
                <a:cs typeface="Calibri" panose="020F0502020204030204" pitchFamily="34" charset="0"/>
              </a:rPr>
              <a:t>数据平面</a:t>
            </a:r>
            <a:r>
              <a:rPr lang="en-US" altLang="zh-CN" sz="4800" dirty="0">
                <a:cs typeface="Calibri" panose="020F0502020204030204" pitchFamily="34" charset="0"/>
              </a:rPr>
              <a:t>+</a:t>
            </a:r>
            <a:r>
              <a:rPr lang="zh-CN" altLang="en-US" sz="4800" dirty="0">
                <a:cs typeface="Calibri" panose="020F0502020204030204" pitchFamily="34" charset="0"/>
              </a:rPr>
              <a:t>控制平面</a:t>
            </a:r>
            <a:endParaRPr lang="en-US" sz="4800" dirty="0"/>
          </a:p>
        </p:txBody>
      </p:sp>
      <p:sp>
        <p:nvSpPr>
          <p:cNvPr id="3" name="Content Placeholder 2"/>
          <p:cNvSpPr>
            <a:spLocks noGrp="1"/>
          </p:cNvSpPr>
          <p:nvPr>
            <p:ph sz="half" idx="1"/>
          </p:nvPr>
        </p:nvSpPr>
        <p:spPr>
          <a:xfrm>
            <a:off x="771938" y="1534078"/>
            <a:ext cx="4621697" cy="4351338"/>
          </a:xfrm>
        </p:spPr>
        <p:txBody>
          <a:bodyPr>
            <a:normAutofit/>
          </a:bodyPr>
          <a:lstStyle/>
          <a:p>
            <a:pPr marL="0" indent="0">
              <a:buFont typeface="Wingdings" panose="05000000000000000000" pitchFamily="2" charset="2"/>
              <a:buNone/>
              <a:defRPr/>
            </a:pPr>
            <a:r>
              <a:rPr lang="en-US" sz="3200" dirty="0">
                <a:solidFill>
                  <a:srgbClr val="CC0000"/>
                </a:solidFill>
                <a:latin typeface="Times New Roman" panose="02020603050405020304" pitchFamily="18" charset="0"/>
                <a:cs typeface="Times New Roman" panose="02020603050405020304" pitchFamily="18" charset="0"/>
              </a:rPr>
              <a:t>Data plane </a:t>
            </a:r>
            <a:r>
              <a:rPr lang="zh-CN" altLang="en-US" sz="3200" dirty="0">
                <a:solidFill>
                  <a:srgbClr val="CC0000"/>
                </a:solidFill>
                <a:latin typeface="Times New Roman" panose="02020603050405020304" pitchFamily="18" charset="0"/>
                <a:cs typeface="Times New Roman" panose="02020603050405020304" pitchFamily="18" charset="0"/>
              </a:rPr>
              <a:t>数据平面</a:t>
            </a:r>
            <a:endParaRPr lang="en-US" sz="3200" dirty="0">
              <a:solidFill>
                <a:srgbClr val="CC0000"/>
              </a:solidFill>
              <a:latin typeface="Times New Roman" panose="02020603050405020304" pitchFamily="18" charset="0"/>
              <a:cs typeface="Times New Roman" panose="02020603050405020304" pitchFamily="18" charset="0"/>
            </a:endParaRPr>
          </a:p>
          <a:p>
            <a:pPr marL="292100" indent="-292100">
              <a:spcBef>
                <a:spcPts val="600"/>
              </a:spcBef>
              <a:buFont typeface="Wingdings" panose="05000000000000000000" pitchFamily="2" charset="2"/>
              <a:buChar char="§"/>
              <a:defRPr/>
            </a:pPr>
            <a:r>
              <a:rPr lang="zh-CN" altLang="en-US" dirty="0">
                <a:solidFill>
                  <a:srgbClr val="0000A3"/>
                </a:solidFill>
                <a:latin typeface="Times New Roman" panose="02020603050405020304" pitchFamily="18" charset="0"/>
                <a:cs typeface="Times New Roman" panose="02020603050405020304" pitchFamily="18" charset="0"/>
              </a:rPr>
              <a:t>本地动作，</a:t>
            </a:r>
            <a:r>
              <a:rPr lang="zh-CN" altLang="en-US" dirty="0">
                <a:latin typeface="Times New Roman" panose="02020603050405020304" pitchFamily="18" charset="0"/>
                <a:cs typeface="Times New Roman" panose="02020603050405020304" pitchFamily="18" charset="0"/>
              </a:rPr>
              <a:t>每台路由器的功能</a:t>
            </a:r>
            <a:endParaRPr lang="en-US" dirty="0">
              <a:latin typeface="Times New Roman" panose="02020603050405020304" pitchFamily="18" charset="0"/>
              <a:cs typeface="Times New Roman" panose="02020603050405020304" pitchFamily="18" charset="0"/>
            </a:endParaRPr>
          </a:p>
          <a:p>
            <a:pPr marL="292100" indent="-292100">
              <a:spcBef>
                <a:spcPts val="600"/>
              </a:spcBef>
              <a:buFont typeface="Wingdings" panose="05000000000000000000" pitchFamily="2" charset="2"/>
              <a:buChar char="§"/>
              <a:defRPr/>
            </a:pPr>
            <a:r>
              <a:rPr lang="zh-CN" altLang="en-US" dirty="0">
                <a:latin typeface="Times New Roman" panose="02020603050405020304" pitchFamily="18" charset="0"/>
                <a:cs typeface="Times New Roman" panose="02020603050405020304" pitchFamily="18" charset="0"/>
              </a:rPr>
              <a:t>决定如何将分组从路由器的</a:t>
            </a:r>
            <a:r>
              <a:rPr lang="zh-CN" altLang="en-US" b="1" u="sng" dirty="0">
                <a:solidFill>
                  <a:srgbClr val="C00000"/>
                </a:solidFill>
                <a:latin typeface="Times New Roman" panose="02020603050405020304" pitchFamily="18" charset="0"/>
                <a:cs typeface="Times New Roman" panose="02020603050405020304" pitchFamily="18" charset="0"/>
              </a:rPr>
              <a:t>输入端口</a:t>
            </a:r>
            <a:r>
              <a:rPr lang="zh-CN" altLang="en-US" dirty="0">
                <a:latin typeface="Times New Roman" panose="02020603050405020304" pitchFamily="18" charset="0"/>
                <a:cs typeface="Times New Roman" panose="02020603050405020304" pitchFamily="18" charset="0"/>
              </a:rPr>
              <a:t>移动至合适的</a:t>
            </a:r>
            <a:r>
              <a:rPr lang="zh-CN" altLang="en-US" b="1" u="sng" dirty="0">
                <a:solidFill>
                  <a:srgbClr val="C00000"/>
                </a:solidFill>
                <a:latin typeface="Times New Roman" panose="02020603050405020304" pitchFamily="18" charset="0"/>
                <a:cs typeface="Times New Roman" panose="02020603050405020304" pitchFamily="18" charset="0"/>
              </a:rPr>
              <a:t>输出端口</a:t>
            </a:r>
            <a:endParaRPr lang="en-US" b="1" u="sng" dirty="0">
              <a:solidFill>
                <a:srgbClr val="C00000"/>
              </a:solidFill>
              <a:highlight>
                <a:srgbClr val="FFFF00"/>
              </a:highlight>
              <a:latin typeface="Times New Roman" panose="02020603050405020304" pitchFamily="18" charset="0"/>
              <a:cs typeface="Times New Roman" panose="02020603050405020304" pitchFamily="18" charset="0"/>
            </a:endParaRPr>
          </a:p>
          <a:p>
            <a:pPr marL="292100" indent="-292100">
              <a:spcBef>
                <a:spcPts val="600"/>
              </a:spcBef>
              <a:defRPr/>
            </a:pPr>
            <a:r>
              <a:rPr lang="zh-CN" altLang="en-US" dirty="0">
                <a:latin typeface="Times New Roman" panose="02020603050405020304" pitchFamily="18" charset="0"/>
                <a:cs typeface="Times New Roman" panose="02020603050405020304" pitchFamily="18" charset="0"/>
              </a:rPr>
              <a:t>时间尺度通常为几纳秒</a:t>
            </a:r>
            <a:endParaRPr lang="en-US" altLang="zh-CN" dirty="0">
              <a:latin typeface="Times New Roman" panose="02020603050405020304" pitchFamily="18" charset="0"/>
              <a:cs typeface="Times New Roman" panose="02020603050405020304" pitchFamily="18" charset="0"/>
            </a:endParaRPr>
          </a:p>
          <a:p>
            <a:pPr marL="292100" indent="-292100">
              <a:spcBef>
                <a:spcPts val="600"/>
              </a:spcBef>
              <a:buFont typeface="Wingdings" panose="05000000000000000000" pitchFamily="2" charset="2"/>
              <a:buChar char="§"/>
              <a:defRPr/>
            </a:pPr>
            <a:endParaRPr lang="en-US" b="1" u="sng" dirty="0">
              <a:solidFill>
                <a:srgbClr val="C00000"/>
              </a:solidFill>
              <a:highlight>
                <a:srgbClr val="FFFF00"/>
              </a:highlight>
              <a:latin typeface="Times New Roman" panose="02020603050405020304" pitchFamily="18" charset="0"/>
              <a:cs typeface="Times New Roman" panose="02020603050405020304" pitchFamily="18" charset="0"/>
            </a:endParaRPr>
          </a:p>
          <a:p>
            <a:pPr marL="130175" indent="0">
              <a:buNone/>
            </a:pPr>
            <a:endParaRPr lang="en-US"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6278216" y="1547331"/>
            <a:ext cx="5502965" cy="4614932"/>
          </a:xfrm>
        </p:spPr>
        <p:txBody>
          <a:bodyPr>
            <a:normAutofit/>
          </a:bodyPr>
          <a:lstStyle/>
          <a:p>
            <a:pPr marL="0" indent="0">
              <a:buFont typeface="Wingdings" panose="05000000000000000000" pitchFamily="2" charset="2"/>
              <a:buNone/>
              <a:defRPr/>
            </a:pPr>
            <a:r>
              <a:rPr lang="en-US" sz="3200" dirty="0">
                <a:solidFill>
                  <a:srgbClr val="CC0000"/>
                </a:solidFill>
                <a:latin typeface="Times New Roman" panose="02020603050405020304" pitchFamily="18" charset="0"/>
                <a:cs typeface="Times New Roman" panose="02020603050405020304" pitchFamily="18" charset="0"/>
              </a:rPr>
              <a:t>Control plane </a:t>
            </a:r>
            <a:r>
              <a:rPr lang="zh-CN" altLang="en-US" sz="3200" dirty="0">
                <a:solidFill>
                  <a:srgbClr val="CC0000"/>
                </a:solidFill>
                <a:latin typeface="Times New Roman" panose="02020603050405020304" pitchFamily="18" charset="0"/>
                <a:cs typeface="Times New Roman" panose="02020603050405020304" pitchFamily="18" charset="0"/>
              </a:rPr>
              <a:t>控制平面</a:t>
            </a:r>
            <a:endParaRPr lang="en-US" sz="3200" dirty="0">
              <a:solidFill>
                <a:srgbClr val="CC0000"/>
              </a:solidFill>
              <a:latin typeface="Times New Roman" panose="02020603050405020304" pitchFamily="18" charset="0"/>
              <a:cs typeface="Times New Roman" panose="02020603050405020304" pitchFamily="18" charset="0"/>
            </a:endParaRPr>
          </a:p>
          <a:p>
            <a:pPr marL="228600" indent="-228600">
              <a:spcBef>
                <a:spcPts val="600"/>
              </a:spcBef>
              <a:defRPr/>
            </a:pPr>
            <a:r>
              <a:rPr lang="zh-CN" altLang="en-US" b="1" dirty="0">
                <a:solidFill>
                  <a:srgbClr val="C00000"/>
                </a:solidFill>
                <a:latin typeface="Times New Roman" panose="02020603050405020304" pitchFamily="18" charset="0"/>
                <a:cs typeface="Times New Roman" panose="02020603050405020304" pitchFamily="18" charset="0"/>
              </a:rPr>
              <a:t>网络范围</a:t>
            </a:r>
            <a:r>
              <a:rPr lang="zh-CN" altLang="en-US" dirty="0">
                <a:latin typeface="Times New Roman" panose="02020603050405020304" pitchFamily="18" charset="0"/>
                <a:cs typeface="Times New Roman" panose="02020603050405020304" pitchFamily="18" charset="0"/>
              </a:rPr>
              <a:t>的逻辑</a:t>
            </a:r>
            <a:endParaRPr lang="en-US" altLang="zh-CN" dirty="0">
              <a:latin typeface="Times New Roman" panose="02020603050405020304" pitchFamily="18" charset="0"/>
              <a:cs typeface="Times New Roman" panose="02020603050405020304" pitchFamily="18" charset="0"/>
            </a:endParaRPr>
          </a:p>
          <a:p>
            <a:pPr marL="228600" indent="-228600">
              <a:spcBef>
                <a:spcPts val="600"/>
              </a:spcBef>
              <a:defRPr/>
            </a:pPr>
            <a:r>
              <a:rPr lang="zh-CN" altLang="en-US" dirty="0">
                <a:solidFill>
                  <a:prstClr val="black"/>
                </a:solidFill>
                <a:latin typeface="Times New Roman" panose="02020603050405020304" pitchFamily="18" charset="0"/>
                <a:cs typeface="Times New Roman" panose="02020603050405020304" pitchFamily="18" charset="0"/>
              </a:rPr>
              <a:t>决定分组</a:t>
            </a:r>
            <a:r>
              <a:rPr lang="zh-CN" altLang="en-US" b="1" u="sng" dirty="0">
                <a:solidFill>
                  <a:prstClr val="black"/>
                </a:solidFill>
                <a:latin typeface="Times New Roman" panose="02020603050405020304" pitchFamily="18" charset="0"/>
                <a:cs typeface="Times New Roman" panose="02020603050405020304" pitchFamily="18" charset="0"/>
              </a:rPr>
              <a:t>端到端传输路径</a:t>
            </a:r>
            <a:endParaRPr lang="en-US" b="1" dirty="0">
              <a:latin typeface="Times New Roman" panose="02020603050405020304" pitchFamily="18" charset="0"/>
              <a:cs typeface="Times New Roman" panose="02020603050405020304" pitchFamily="18" charset="0"/>
            </a:endParaRPr>
          </a:p>
          <a:p>
            <a:pPr marL="228600" indent="-228600">
              <a:spcBef>
                <a:spcPts val="600"/>
              </a:spcBef>
              <a:defRPr/>
            </a:pPr>
            <a:r>
              <a:rPr lang="zh-CN" altLang="en-US" dirty="0">
                <a:latin typeface="Times New Roman" panose="02020603050405020304" pitchFamily="18" charset="0"/>
                <a:cs typeface="Times New Roman" panose="02020603050405020304" pitchFamily="18" charset="0"/>
              </a:rPr>
              <a:t>时间尺度通常为几秒</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pSp>
        <p:nvGrpSpPr>
          <p:cNvPr id="34" name="Group 8"/>
          <p:cNvGrpSpPr/>
          <p:nvPr/>
        </p:nvGrpSpPr>
        <p:grpSpPr bwMode="auto">
          <a:xfrm>
            <a:off x="1181100" y="5029146"/>
            <a:ext cx="3643313" cy="1582738"/>
            <a:chOff x="842050" y="4767952"/>
            <a:chExt cx="3644169" cy="1582996"/>
          </a:xfrm>
        </p:grpSpPr>
        <p:sp>
          <p:nvSpPr>
            <p:cNvPr id="35" name="Freeform 2"/>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rgbClr val="FFFFFF"/>
                </a:gs>
              </a:gsLst>
              <a:lin ang="0" scaled="1"/>
              <a:tileRect/>
            </a:gra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cxnSp>
          <p:nvCxnSpPr>
            <p:cNvPr id="36" name="Straight Connector 35"/>
            <p:cNvCxnSpPr/>
            <p:nvPr/>
          </p:nvCxnSpPr>
          <p:spPr>
            <a:xfrm flipV="1">
              <a:off x="3261968" y="5558656"/>
              <a:ext cx="500180" cy="157189"/>
            </a:xfrm>
            <a:prstGeom prst="line">
              <a:avLst/>
            </a:prstGeom>
            <a:noFill/>
            <a:ln w="12700" cap="flat" cmpd="sng" algn="ctr">
              <a:solidFill>
                <a:srgbClr val="000000"/>
              </a:solidFill>
              <a:prstDash val="solid"/>
            </a:ln>
            <a:effectLst/>
          </p:spPr>
        </p:cxnSp>
        <p:cxnSp>
          <p:nvCxnSpPr>
            <p:cNvPr id="37" name="Straight Connector 36"/>
            <p:cNvCxnSpPr/>
            <p:nvPr/>
          </p:nvCxnSpPr>
          <p:spPr>
            <a:xfrm>
              <a:off x="3111121" y="5774591"/>
              <a:ext cx="862215" cy="104792"/>
            </a:xfrm>
            <a:prstGeom prst="line">
              <a:avLst/>
            </a:prstGeom>
            <a:noFill/>
            <a:ln w="12700" cap="flat" cmpd="sng" algn="ctr">
              <a:solidFill>
                <a:srgbClr val="000000"/>
              </a:solidFill>
              <a:prstDash val="solid"/>
            </a:ln>
            <a:effectLst/>
          </p:spPr>
        </p:cxnSp>
        <p:cxnSp>
          <p:nvCxnSpPr>
            <p:cNvPr id="38" name="Straight Connector 37"/>
            <p:cNvCxnSpPr/>
            <p:nvPr/>
          </p:nvCxnSpPr>
          <p:spPr>
            <a:xfrm>
              <a:off x="3123824" y="5880971"/>
              <a:ext cx="714543" cy="274682"/>
            </a:xfrm>
            <a:prstGeom prst="line">
              <a:avLst/>
            </a:prstGeom>
            <a:noFill/>
            <a:ln w="12700" cap="flat" cmpd="sng" algn="ctr">
              <a:solidFill>
                <a:srgbClr val="000000"/>
              </a:solidFill>
              <a:prstDash val="solid"/>
            </a:ln>
            <a:effectLst/>
          </p:spPr>
        </p:cxnSp>
        <p:cxnSp>
          <p:nvCxnSpPr>
            <p:cNvPr id="39" name="Straight Connector 38"/>
            <p:cNvCxnSpPr/>
            <p:nvPr/>
          </p:nvCxnSpPr>
          <p:spPr>
            <a:xfrm flipH="1">
              <a:off x="1283479" y="5801583"/>
              <a:ext cx="1506892" cy="1587"/>
            </a:xfrm>
            <a:prstGeom prst="line">
              <a:avLst/>
            </a:prstGeom>
            <a:noFill/>
            <a:ln w="9525" cap="flat" cmpd="sng" algn="ctr">
              <a:solidFill>
                <a:srgbClr val="000000"/>
              </a:solidFill>
              <a:prstDash val="solid"/>
            </a:ln>
            <a:effectLst/>
          </p:spPr>
        </p:cxnSp>
        <p:sp>
          <p:nvSpPr>
            <p:cNvPr id="40"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
          <p:nvSpPr>
            <p:cNvPr id="41"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sp>
          <p:nvSpPr>
            <p:cNvPr id="42"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3</a:t>
              </a:r>
            </a:p>
          </p:txBody>
        </p:sp>
        <p:grpSp>
          <p:nvGrpSpPr>
            <p:cNvPr id="43" name="Group 5"/>
            <p:cNvGrpSpPr/>
            <p:nvPr/>
          </p:nvGrpSpPr>
          <p:grpSpPr bwMode="auto">
            <a:xfrm>
              <a:off x="938213" y="5237163"/>
              <a:ext cx="1616075" cy="487362"/>
              <a:chOff x="-4079003" y="2717403"/>
              <a:chExt cx="1616718" cy="488475"/>
            </a:xfrm>
          </p:grpSpPr>
          <p:sp>
            <p:nvSpPr>
              <p:cNvPr id="56" name="Rectangle 97"/>
              <p:cNvSpPr>
                <a:spLocks noChangeArrowheads="1"/>
              </p:cNvSpPr>
              <p:nvPr/>
            </p:nvSpPr>
            <p:spPr bwMode="auto">
              <a:xfrm>
                <a:off x="-4052413" y="2965119"/>
                <a:ext cx="1290538" cy="2087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7"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8" name="Line 99"/>
              <p:cNvSpPr>
                <a:spLocks noChangeShapeType="1"/>
              </p:cNvSpPr>
              <p:nvPr/>
            </p:nvSpPr>
            <p:spPr bwMode="auto">
              <a:xfrm>
                <a:off x="-2933828" y="3101502"/>
                <a:ext cx="471543" cy="0"/>
              </a:xfrm>
              <a:prstGeom prst="line">
                <a:avLst/>
              </a:prstGeom>
              <a:noFill/>
              <a:ln w="952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9"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0"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0111</a:t>
                </a:r>
              </a:p>
            </p:txBody>
          </p:sp>
          <p:sp>
            <p:nvSpPr>
              <p:cNvPr id="61" name="Line 119"/>
              <p:cNvSpPr>
                <a:spLocks noChangeShapeType="1"/>
              </p:cNvSpPr>
              <p:nvPr/>
            </p:nvSpPr>
            <p:spPr bwMode="auto">
              <a:xfrm>
                <a:off x="-3621642" y="2717403"/>
                <a:ext cx="405953" cy="3006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4" name="TextBox 6"/>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5" name="Group 357"/>
            <p:cNvGrpSpPr/>
            <p:nvPr/>
          </p:nvGrpSpPr>
          <p:grpSpPr bwMode="auto">
            <a:xfrm>
              <a:off x="2714625" y="5659438"/>
              <a:ext cx="565150" cy="293687"/>
              <a:chOff x="1871277" y="1576300"/>
              <a:chExt cx="1128371" cy="437861"/>
            </a:xfrm>
          </p:grpSpPr>
          <p:sp>
            <p:nvSpPr>
              <p:cNvPr id="47" name="Oval 46"/>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48" name="Rectangle 47"/>
              <p:cNvSpPr/>
              <p:nvPr/>
            </p:nvSpPr>
            <p:spPr bwMode="auto">
              <a:xfrm>
                <a:off x="1870334" y="1738514"/>
                <a:ext cx="1128637" cy="11599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49" name="Oval 48"/>
              <p:cNvSpPr>
                <a:spLocks noChangeArrowheads="1"/>
              </p:cNvSpPr>
              <p:nvPr/>
            </p:nvSpPr>
            <p:spPr bwMode="auto">
              <a:xfrm flipV="1">
                <a:off x="1870334" y="1575177"/>
                <a:ext cx="1125465" cy="319572"/>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50" name="Freeform 49"/>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51" name="Freeform 50"/>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 name="Freeform 51"/>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3" name="Freeform 52"/>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54" name="Straight Connector 53"/>
              <p:cNvCxnSpPr>
                <a:cxnSpLocks noChangeShapeType="1"/>
                <a:endCxn id="49" idx="2"/>
              </p:cNvCxnSpPr>
              <p:nvPr/>
            </p:nvCxnSpPr>
            <p:spPr bwMode="auto">
              <a:xfrm flipH="1" flipV="1">
                <a:off x="1870334" y="1736147"/>
                <a:ext cx="3169" cy="12309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 name="Straight Connector 54"/>
              <p:cNvCxnSpPr>
                <a:cxnSpLocks noChangeShapeType="1"/>
              </p:cNvCxnSpPr>
              <p:nvPr/>
            </p:nvCxnSpPr>
            <p:spPr bwMode="auto">
              <a:xfrm flipH="1" flipV="1">
                <a:off x="2995800" y="1733779"/>
                <a:ext cx="3171" cy="12309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 name="Freeform 120"/>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2" name="Content Placeholder 3"/>
          <p:cNvSpPr txBox="1"/>
          <p:nvPr/>
        </p:nvSpPr>
        <p:spPr>
          <a:xfrm>
            <a:off x="6255252" y="4599792"/>
            <a:ext cx="5502965" cy="209565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0" indent="-228600">
              <a:spcBef>
                <a:spcPts val="600"/>
              </a:spcBef>
              <a:defRPr/>
            </a:pP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两个</a:t>
            </a:r>
            <a:r>
              <a:rPr lang="zh-CN" altLang="en-US" b="1" u="sng" dirty="0">
                <a:solidFill>
                  <a:srgbClr val="CC0000"/>
                </a:solidFill>
                <a:latin typeface="Times New Roman" panose="02020603050405020304" pitchFamily="18" charset="0"/>
                <a:cs typeface="Times New Roman" panose="02020603050405020304" pitchFamily="18" charset="0"/>
              </a:rPr>
              <a:t>控制平面</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方法：</a:t>
            </a:r>
            <a:endPar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zh-CN" altLang="en-US" sz="24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传统路由算法：</a:t>
            </a:r>
            <a:r>
              <a:rPr kumimoji="0" lang="zh-CN" altLang="en-US" sz="2400" b="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在路由器实现</a:t>
            </a:r>
            <a:endParaRPr kumimoji="0" lang="en-US" altLang="zh-CN" sz="2400" b="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zh-CN" altLang="en-US" sz="24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软件定义网络 </a:t>
            </a:r>
            <a:r>
              <a:rPr kumimoji="0" lang="en-US" sz="24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(SDN)</a:t>
            </a:r>
            <a:r>
              <a:rPr lang="zh-CN" altLang="en-US" dirty="0">
                <a:solidFill>
                  <a:prstClr val="black"/>
                </a:solidFill>
                <a:latin typeface="Times New Roman" panose="02020603050405020304" pitchFamily="18" charset="0"/>
                <a:cs typeface="Times New Roman" panose="02020603050405020304" pitchFamily="18" charset="0"/>
              </a:rPr>
              <a:t>：在远端控制器实现</a:t>
            </a:r>
            <a:endParaRPr kumimoji="0" lang="en-US" sz="24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3"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7</a:t>
            </a:fld>
            <a:endParaRPr lang="en-US" dirty="0"/>
          </a:p>
        </p:txBody>
      </p:sp>
      <p:sp>
        <p:nvSpPr>
          <p:cNvPr id="5" name="对话气泡: 圆角矩形 4">
            <a:extLst>
              <a:ext uri="{FF2B5EF4-FFF2-40B4-BE49-F238E27FC236}">
                <a16:creationId xmlns:a16="http://schemas.microsoft.com/office/drawing/2014/main" id="{EA9E7E67-935B-405A-AC84-3A58D8BFB09B}"/>
              </a:ext>
            </a:extLst>
          </p:cNvPr>
          <p:cNvSpPr/>
          <p:nvPr/>
        </p:nvSpPr>
        <p:spPr>
          <a:xfrm>
            <a:off x="3815056" y="4940200"/>
            <a:ext cx="1665557" cy="501681"/>
          </a:xfrm>
          <a:prstGeom prst="wedgeRoundRectCallout">
            <a:avLst>
              <a:gd name="adj1" fmla="val -28790"/>
              <a:gd name="adj2" fmla="val -123228"/>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硬件实现</a:t>
            </a:r>
          </a:p>
        </p:txBody>
      </p:sp>
      <p:sp>
        <p:nvSpPr>
          <p:cNvPr id="64" name="对话气泡: 圆角矩形 63">
            <a:extLst>
              <a:ext uri="{FF2B5EF4-FFF2-40B4-BE49-F238E27FC236}">
                <a16:creationId xmlns:a16="http://schemas.microsoft.com/office/drawing/2014/main" id="{F93D8EF5-0D47-4192-BB7F-8084C40D57CE}"/>
              </a:ext>
            </a:extLst>
          </p:cNvPr>
          <p:cNvSpPr/>
          <p:nvPr/>
        </p:nvSpPr>
        <p:spPr>
          <a:xfrm>
            <a:off x="10092660" y="3429000"/>
            <a:ext cx="1665557" cy="501681"/>
          </a:xfrm>
          <a:prstGeom prst="wedgeRoundRectCallout">
            <a:avLst>
              <a:gd name="adj1" fmla="val -70976"/>
              <a:gd name="adj2" fmla="val -51204"/>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软件实现</a:t>
            </a:r>
          </a:p>
        </p:txBody>
      </p:sp>
      <p:sp>
        <p:nvSpPr>
          <p:cNvPr id="6" name="对话气泡: 圆角矩形 5">
            <a:extLst>
              <a:ext uri="{FF2B5EF4-FFF2-40B4-BE49-F238E27FC236}">
                <a16:creationId xmlns:a16="http://schemas.microsoft.com/office/drawing/2014/main" id="{679C75F7-3390-4AEF-8194-646647C719E6}"/>
              </a:ext>
            </a:extLst>
          </p:cNvPr>
          <p:cNvSpPr/>
          <p:nvPr/>
        </p:nvSpPr>
        <p:spPr>
          <a:xfrm>
            <a:off x="6643868" y="3930680"/>
            <a:ext cx="3310360" cy="556345"/>
          </a:xfrm>
          <a:prstGeom prst="wedgeRoundRectCallout">
            <a:avLst>
              <a:gd name="adj1" fmla="val -10539"/>
              <a:gd name="adj2" fmla="val 69958"/>
              <a:gd name="adj3" fmla="val 1666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10F90"/>
                </a:solidFill>
              </a:rPr>
              <a:t>转发表（</a:t>
            </a:r>
            <a:r>
              <a:rPr lang="en-US" altLang="zh-CN" sz="2000" b="1" dirty="0">
                <a:solidFill>
                  <a:srgbClr val="010F90"/>
                </a:solidFill>
              </a:rPr>
              <a:t>forwarding table</a:t>
            </a:r>
            <a:r>
              <a:rPr lang="zh-CN" altLang="en-US" sz="2000" b="1" dirty="0">
                <a:solidFill>
                  <a:srgbClr val="010F90"/>
                </a:solidFill>
              </a:rPr>
              <a:t>）</a:t>
            </a:r>
          </a:p>
        </p:txBody>
      </p:sp>
    </p:spTree>
    <p:extLst>
      <p:ext uri="{BB962C8B-B14F-4D97-AF65-F5344CB8AC3E}">
        <p14:creationId xmlns:p14="http://schemas.microsoft.com/office/powerpoint/2010/main" val="2669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2" grpId="0"/>
      <p:bldP spid="64"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3288" y="281163"/>
            <a:ext cx="10515600" cy="1067951"/>
          </a:xfrm>
        </p:spPr>
        <p:txBody>
          <a:bodyPr>
            <a:normAutofit/>
          </a:bodyPr>
          <a:lstStyle/>
          <a:p>
            <a:r>
              <a:rPr lang="en-US" altLang="en-US" sz="4800" dirty="0">
                <a:ea typeface="MS PGothic" panose="020B0600070205080204" pitchFamily="34" charset="-128"/>
              </a:rPr>
              <a:t>IP</a:t>
            </a:r>
            <a:r>
              <a:rPr lang="zh-CN" altLang="en-US" sz="4800" dirty="0">
                <a:ea typeface="MS PGothic" panose="020B0600070205080204" pitchFamily="34" charset="-128"/>
              </a:rPr>
              <a:t>地址</a:t>
            </a:r>
            <a:endParaRPr lang="en-US" sz="4800" dirty="0"/>
          </a:p>
        </p:txBody>
      </p:sp>
      <p:sp>
        <p:nvSpPr>
          <p:cNvPr id="92" name="Rectangle 3"/>
          <p:cNvSpPr txBox="1">
            <a:spLocks noChangeArrowheads="1"/>
          </p:cNvSpPr>
          <p:nvPr/>
        </p:nvSpPr>
        <p:spPr>
          <a:xfrm>
            <a:off x="519278" y="1328204"/>
            <a:ext cx="5815260" cy="50990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None/>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Q:</a:t>
            </a:r>
            <a:r>
              <a:rPr lang="en-US" dirty="0">
                <a:solidFill>
                  <a:prstClr val="black"/>
                </a:solidFill>
                <a:latin typeface="Calibri" panose="020F0502020204030204"/>
              </a:rPr>
              <a:t> </a:t>
            </a:r>
            <a:r>
              <a:rPr lang="en-US" altLang="zh-CN" dirty="0">
                <a:solidFill>
                  <a:prstClr val="black"/>
                </a:solidFill>
              </a:rPr>
              <a:t>ISP</a:t>
            </a:r>
            <a:r>
              <a:rPr lang="zh-CN" altLang="en-US" dirty="0">
                <a:solidFill>
                  <a:prstClr val="black"/>
                </a:solidFill>
              </a:rPr>
              <a:t>如何获得一个地址块？</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ICANN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nternet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C</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orporation for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ssigned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ames and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umbers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http://www.icann.org/</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lang="zh-CN" altLang="en-US" b="1" u="sng" dirty="0">
                <a:solidFill>
                  <a:srgbClr val="010F90"/>
                </a:solidFill>
                <a:latin typeface="Calibri" panose="020F0502020204030204"/>
              </a:rPr>
              <a:t>因特网名字和编号分配机构</a:t>
            </a:r>
            <a:endParaRPr kumimoji="0" lang="en-US" sz="2800" b="1" i="0" u="sng" strike="noStrike" kern="1200" cap="none" spc="0" normalizeH="0" baseline="0" noProof="0" dirty="0">
              <a:ln>
                <a:noFill/>
              </a:ln>
              <a:solidFill>
                <a:srgbClr val="010F90"/>
              </a:solidFill>
              <a:effectLst/>
              <a:uLnTx/>
              <a:uFillTx/>
              <a:latin typeface="Calibri" panose="020F0502020204030204"/>
            </a:endParaRPr>
          </a:p>
          <a:p>
            <a:pPr marL="574675" lvl="1" indent="-234950">
              <a:buFont typeface="Arial" panose="020B0604020202020204"/>
              <a:buChar char="•"/>
              <a:defRPr/>
            </a:pPr>
            <a:r>
              <a:rPr lang="zh-CN" altLang="en-US" sz="2800" dirty="0">
                <a:solidFill>
                  <a:prstClr val="black"/>
                </a:solidFill>
              </a:rPr>
              <a:t>向五个区域登记机构（</a:t>
            </a:r>
            <a:r>
              <a:rPr lang="en-US" sz="2800" dirty="0">
                <a:solidFill>
                  <a:prstClr val="black"/>
                </a:solidFill>
              </a:rPr>
              <a:t>regional registries</a:t>
            </a:r>
            <a:r>
              <a:rPr lang="zh-CN" altLang="en-US" sz="2800" dirty="0">
                <a:solidFill>
                  <a:prstClr val="black"/>
                </a:solidFill>
              </a:rPr>
              <a:t>，</a:t>
            </a:r>
            <a:r>
              <a:rPr lang="en-US" sz="2800" dirty="0">
                <a:solidFill>
                  <a:prstClr val="black"/>
                </a:solidFill>
              </a:rPr>
              <a:t>RRs</a:t>
            </a:r>
            <a:r>
              <a:rPr lang="zh-CN" altLang="en-US" sz="2800" dirty="0">
                <a:solidFill>
                  <a:prstClr val="black"/>
                </a:solidFill>
              </a:rPr>
              <a:t>）分配地址，处理本区域内地址分配</a:t>
            </a:r>
            <a:r>
              <a:rPr lang="en-US" altLang="zh-CN" sz="2800" dirty="0">
                <a:solidFill>
                  <a:prstClr val="black"/>
                </a:solidFill>
              </a:rPr>
              <a:t>/</a:t>
            </a:r>
            <a:r>
              <a:rPr lang="zh-CN" altLang="en-US" sz="2800" dirty="0">
                <a:solidFill>
                  <a:prstClr val="black"/>
                </a:solidFill>
              </a:rPr>
              <a:t>管理</a:t>
            </a:r>
            <a:endParaRPr lang="en-US" sz="2800" dirty="0">
              <a:solidFill>
                <a:prstClr val="black"/>
              </a:solidFill>
            </a:endParaRPr>
          </a:p>
          <a:p>
            <a:pPr marL="574675" lvl="1" indent="-234950">
              <a:buFont typeface="Arial" panose="020B0604020202020204"/>
              <a:buChar char="•"/>
              <a:defRPr/>
            </a:pPr>
            <a:r>
              <a:rPr lang="zh-CN" altLang="en-US" sz="2800" dirty="0">
                <a:solidFill>
                  <a:prstClr val="black"/>
                </a:solidFill>
              </a:rPr>
              <a:t>管理</a:t>
            </a:r>
            <a:r>
              <a:rPr lang="en-US" altLang="zh-CN" sz="2800" dirty="0">
                <a:solidFill>
                  <a:prstClr val="black"/>
                </a:solidFill>
              </a:rPr>
              <a:t>DNS</a:t>
            </a:r>
            <a:r>
              <a:rPr lang="zh-CN" altLang="en-US" sz="2800" dirty="0">
                <a:solidFill>
                  <a:prstClr val="black"/>
                </a:solidFill>
              </a:rPr>
              <a:t>根服务器</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3"/>
          <p:cNvSpPr txBox="1">
            <a:spLocks noChangeArrowheads="1"/>
          </p:cNvSpPr>
          <p:nvPr/>
        </p:nvSpPr>
        <p:spPr>
          <a:xfrm>
            <a:off x="6780931" y="1374589"/>
            <a:ext cx="5040009" cy="36347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Q:</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32</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比特的</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IP</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地址是否够用</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405130" marR="0" lvl="0" indent="-2749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ICANN</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于</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mn-ea"/>
                <a:cs typeface="+mn-cs"/>
              </a:rPr>
              <a:t>2011</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年向</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mn-ea"/>
                <a:cs typeface="+mn-cs"/>
              </a:rPr>
              <a:t>RRs</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分配完最后一块</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mn-ea"/>
                <a:cs typeface="+mn-cs"/>
              </a:rPr>
              <a:t>IPv4</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地址</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05130" marR="0" lvl="0" indent="-2749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NA</a:t>
            </a: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mn-ea"/>
                <a:cs typeface="+mn-cs"/>
              </a:rPr>
              <a:t>T</a:t>
            </a:r>
          </a:p>
          <a:p>
            <a:pPr marL="405130" marR="0" lvl="0" indent="-27495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128</a:t>
            </a:r>
            <a:r>
              <a:rPr lang="zh-CN" altLang="en-US" dirty="0">
                <a:solidFill>
                  <a:prstClr val="black"/>
                </a:solidFill>
                <a:latin typeface="Calibri" panose="020F0502020204030204"/>
              </a:rPr>
              <a:t>比特的</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IPv6</a:t>
            </a:r>
          </a:p>
        </p:txBody>
      </p:sp>
      <p:sp>
        <p:nvSpPr>
          <p:cNvPr id="6"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70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animEffect transition="in" filter="dissolve">
                                      <p:cBhvr>
                                        <p:cTn id="7" dur="500"/>
                                        <p:tgtEl>
                                          <p:spTgt spid="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
                                            <p:txEl>
                                              <p:pRg st="1" end="1"/>
                                            </p:txEl>
                                          </p:spTgt>
                                        </p:tgtEl>
                                        <p:attrNameLst>
                                          <p:attrName>style.visibility</p:attrName>
                                        </p:attrNameLst>
                                      </p:cBhvr>
                                      <p:to>
                                        <p:strVal val="visible"/>
                                      </p:to>
                                    </p:set>
                                    <p:animEffect transition="in" filter="dissolve">
                                      <p:cBhvr>
                                        <p:cTn id="12" dur="500"/>
                                        <p:tgtEl>
                                          <p:spTgt spid="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
                                            <p:txEl>
                                              <p:pRg st="2" end="2"/>
                                            </p:txEl>
                                          </p:spTgt>
                                        </p:tgtEl>
                                        <p:attrNameLst>
                                          <p:attrName>style.visibility</p:attrName>
                                        </p:attrNameLst>
                                      </p:cBhvr>
                                      <p:to>
                                        <p:strVal val="visible"/>
                                      </p:to>
                                    </p:set>
                                    <p:animEffect transition="in" filter="dissolve">
                                      <p:cBhvr>
                                        <p:cTn id="17" dur="500"/>
                                        <p:tgtEl>
                                          <p:spTgt spid="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2">
                                            <p:txEl>
                                              <p:pRg st="3" end="3"/>
                                            </p:txEl>
                                          </p:spTgt>
                                        </p:tgtEl>
                                        <p:attrNameLst>
                                          <p:attrName>style.visibility</p:attrName>
                                        </p:attrNameLst>
                                      </p:cBhvr>
                                      <p:to>
                                        <p:strVal val="visible"/>
                                      </p:to>
                                    </p:set>
                                    <p:animEffect transition="in" filter="dissolve">
                                      <p:cBhvr>
                                        <p:cTn id="22" dur="500"/>
                                        <p:tgtEl>
                                          <p:spTgt spid="92">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2">
                                            <p:txEl>
                                              <p:pRg st="4" end="4"/>
                                            </p:txEl>
                                          </p:spTgt>
                                        </p:tgtEl>
                                        <p:attrNameLst>
                                          <p:attrName>style.visibility</p:attrName>
                                        </p:attrNameLst>
                                      </p:cBhvr>
                                      <p:to>
                                        <p:strVal val="visible"/>
                                      </p:to>
                                    </p:set>
                                    <p:animEffect transition="in" filter="dissolve">
                                      <p:cBhvr>
                                        <p:cTn id="25" dur="500"/>
                                        <p:tgtEl>
                                          <p:spTgt spid="9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dissolve">
                                      <p:cBhvr>
                                        <p:cTn id="30" dur="500"/>
                                        <p:tgtEl>
                                          <p:spTgt spid="5">
                                            <p:txEl>
                                              <p:pRg st="0" end="0"/>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dissolve">
                                      <p:cBhvr>
                                        <p:cTn id="33" dur="500"/>
                                        <p:tgtEl>
                                          <p:spTgt spid="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animEffect transition="in" filter="dissolve">
                                      <p:cBhvr>
                                        <p:cTn id="38" dur="500"/>
                                        <p:tgtEl>
                                          <p:spTgt spid="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animEffect transition="in" filter="dissolve">
                                      <p:cBhvr>
                                        <p:cTn id="4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uiExpand="1" build="p"/>
      <p:bldP spid="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80"/>
          <p:cNvSpPr/>
          <p:nvPr/>
        </p:nvSpPr>
        <p:spPr bwMode="auto">
          <a:xfrm>
            <a:off x="6624872" y="2978590"/>
            <a:ext cx="3273778" cy="2294055"/>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4" name="Text Box 12"/>
          <p:cNvSpPr txBox="1">
            <a:spLocks noChangeArrowheads="1"/>
          </p:cNvSpPr>
          <p:nvPr/>
        </p:nvSpPr>
        <p:spPr bwMode="auto">
          <a:xfrm>
            <a:off x="9236240" y="3264692"/>
            <a:ext cx="859531"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10.0.0.1</a:t>
            </a:r>
          </a:p>
        </p:txBody>
      </p:sp>
      <p:sp>
        <p:nvSpPr>
          <p:cNvPr id="55" name="Text Box 13"/>
          <p:cNvSpPr txBox="1">
            <a:spLocks noChangeArrowheads="1"/>
          </p:cNvSpPr>
          <p:nvPr/>
        </p:nvSpPr>
        <p:spPr bwMode="auto">
          <a:xfrm>
            <a:off x="9181489" y="3988217"/>
            <a:ext cx="859531"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10.0.0.2</a:t>
            </a:r>
          </a:p>
        </p:txBody>
      </p:sp>
      <p:sp>
        <p:nvSpPr>
          <p:cNvPr id="56" name="Text Box 14"/>
          <p:cNvSpPr txBox="1">
            <a:spLocks noChangeArrowheads="1"/>
          </p:cNvSpPr>
          <p:nvPr/>
        </p:nvSpPr>
        <p:spPr bwMode="auto">
          <a:xfrm>
            <a:off x="9155136" y="4742372"/>
            <a:ext cx="859531"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10.0.0.3</a:t>
            </a:r>
          </a:p>
        </p:txBody>
      </p:sp>
      <p:sp>
        <p:nvSpPr>
          <p:cNvPr id="57" name="Text Box 15"/>
          <p:cNvSpPr txBox="1">
            <a:spLocks noChangeArrowheads="1"/>
          </p:cNvSpPr>
          <p:nvPr/>
        </p:nvSpPr>
        <p:spPr bwMode="auto">
          <a:xfrm>
            <a:off x="6464854" y="3424079"/>
            <a:ext cx="859531"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10.0.0.4</a:t>
            </a:r>
          </a:p>
        </p:txBody>
      </p:sp>
      <p:sp>
        <p:nvSpPr>
          <p:cNvPr id="58" name="Line 16"/>
          <p:cNvSpPr>
            <a:spLocks noChangeShapeType="1"/>
          </p:cNvSpPr>
          <p:nvPr/>
        </p:nvSpPr>
        <p:spPr bwMode="auto">
          <a:xfrm>
            <a:off x="6820885" y="3727909"/>
            <a:ext cx="2090" cy="35887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2" name="Text Box 81"/>
          <p:cNvSpPr txBox="1">
            <a:spLocks noChangeArrowheads="1"/>
          </p:cNvSpPr>
          <p:nvPr/>
        </p:nvSpPr>
        <p:spPr bwMode="auto">
          <a:xfrm>
            <a:off x="6679771" y="2473869"/>
            <a:ext cx="280285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本地网络 </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(e.g., home network) 10.0.0/24</a:t>
            </a:r>
          </a:p>
        </p:txBody>
      </p:sp>
      <p:sp>
        <p:nvSpPr>
          <p:cNvPr id="63" name="Line 82"/>
          <p:cNvSpPr>
            <a:spLocks noChangeShapeType="1"/>
          </p:cNvSpPr>
          <p:nvPr/>
        </p:nvSpPr>
        <p:spPr bwMode="auto">
          <a:xfrm>
            <a:off x="9417628" y="2709128"/>
            <a:ext cx="112466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 name="Line 83"/>
          <p:cNvSpPr>
            <a:spLocks noChangeShapeType="1"/>
          </p:cNvSpPr>
          <p:nvPr/>
        </p:nvSpPr>
        <p:spPr bwMode="auto">
          <a:xfrm>
            <a:off x="6205244" y="2589251"/>
            <a:ext cx="0" cy="11282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5" name="Line 84"/>
          <p:cNvSpPr>
            <a:spLocks noChangeShapeType="1"/>
          </p:cNvSpPr>
          <p:nvPr/>
        </p:nvSpPr>
        <p:spPr bwMode="auto">
          <a:xfrm flipH="1" flipV="1">
            <a:off x="6344943" y="2721791"/>
            <a:ext cx="427910" cy="447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2" name="Group 107"/>
          <p:cNvGrpSpPr/>
          <p:nvPr/>
        </p:nvGrpSpPr>
        <p:grpSpPr bwMode="auto">
          <a:xfrm flipH="1">
            <a:off x="9988255" y="3097875"/>
            <a:ext cx="641350" cy="583178"/>
            <a:chOff x="-44" y="1473"/>
            <a:chExt cx="981" cy="1105"/>
          </a:xfrm>
        </p:grpSpPr>
        <p:pic>
          <p:nvPicPr>
            <p:cNvPr id="83" name="Picture 10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10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5" name="Group 110"/>
          <p:cNvGrpSpPr/>
          <p:nvPr/>
        </p:nvGrpSpPr>
        <p:grpSpPr bwMode="auto">
          <a:xfrm flipH="1">
            <a:off x="9915055" y="3818933"/>
            <a:ext cx="641350" cy="583178"/>
            <a:chOff x="-44" y="1473"/>
            <a:chExt cx="981" cy="1105"/>
          </a:xfrm>
        </p:grpSpPr>
        <p:pic>
          <p:nvPicPr>
            <p:cNvPr id="86" name="Picture 11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1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8" name="Group 113"/>
          <p:cNvGrpSpPr/>
          <p:nvPr/>
        </p:nvGrpSpPr>
        <p:grpSpPr bwMode="auto">
          <a:xfrm flipH="1">
            <a:off x="9934281" y="4558766"/>
            <a:ext cx="641350" cy="583178"/>
            <a:chOff x="-44" y="1473"/>
            <a:chExt cx="981" cy="1105"/>
          </a:xfrm>
        </p:grpSpPr>
        <p:pic>
          <p:nvPicPr>
            <p:cNvPr id="89"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11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0" name="Group 9"/>
          <p:cNvGrpSpPr/>
          <p:nvPr/>
        </p:nvGrpSpPr>
        <p:grpSpPr>
          <a:xfrm>
            <a:off x="2171406" y="2486532"/>
            <a:ext cx="3963988" cy="2445373"/>
            <a:chOff x="2171406" y="2486532"/>
            <a:chExt cx="3963988" cy="2445373"/>
          </a:xfrm>
        </p:grpSpPr>
        <p:sp>
          <p:nvSpPr>
            <p:cNvPr id="49" name="Freeform 4"/>
            <p:cNvSpPr/>
            <p:nvPr/>
          </p:nvSpPr>
          <p:spPr bwMode="auto">
            <a:xfrm>
              <a:off x="2171406" y="3444138"/>
              <a:ext cx="3640666" cy="1487767"/>
            </a:xfrm>
            <a:custGeom>
              <a:avLst/>
              <a:gdLst>
                <a:gd name="T0" fmla="*/ 2147483647 w 2425"/>
                <a:gd name="T1" fmla="*/ 2147483647 h 898"/>
                <a:gd name="T2" fmla="*/ 2147483647 w 2425"/>
                <a:gd name="T3" fmla="*/ 2147483647 h 898"/>
                <a:gd name="T4" fmla="*/ 2147483647 w 2425"/>
                <a:gd name="T5" fmla="*/ 2147483647 h 898"/>
                <a:gd name="T6" fmla="*/ 2147483647 w 2425"/>
                <a:gd name="T7" fmla="*/ 2147483647 h 898"/>
                <a:gd name="T8" fmla="*/ 2147483647 w 2425"/>
                <a:gd name="T9" fmla="*/ 2147483647 h 898"/>
                <a:gd name="T10" fmla="*/ 2147483647 w 2425"/>
                <a:gd name="T11" fmla="*/ 2147483647 h 898"/>
                <a:gd name="T12" fmla="*/ 2147483647 w 2425"/>
                <a:gd name="T13" fmla="*/ 2147483647 h 898"/>
                <a:gd name="T14" fmla="*/ 2147483647 w 2425"/>
                <a:gd name="T15" fmla="*/ 2147483647 h 898"/>
                <a:gd name="T16" fmla="*/ 0 60000 65536"/>
                <a:gd name="T17" fmla="*/ 0 60000 65536"/>
                <a:gd name="T18" fmla="*/ 0 60000 65536"/>
                <a:gd name="T19" fmla="*/ 0 60000 65536"/>
                <a:gd name="T20" fmla="*/ 0 60000 65536"/>
                <a:gd name="T21" fmla="*/ 0 60000 65536"/>
                <a:gd name="T22" fmla="*/ 0 60000 65536"/>
                <a:gd name="T23" fmla="*/ 0 60000 65536"/>
                <a:gd name="T24" fmla="*/ 0 w 2425"/>
                <a:gd name="T25" fmla="*/ 0 h 898"/>
                <a:gd name="T26" fmla="*/ 2425 w 2425"/>
                <a:gd name="T27" fmla="*/ 898 h 8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9" name="Text Box 17"/>
            <p:cNvSpPr txBox="1">
              <a:spLocks noChangeArrowheads="1"/>
            </p:cNvSpPr>
            <p:nvPr/>
          </p:nvSpPr>
          <p:spPr bwMode="auto">
            <a:xfrm>
              <a:off x="4504384" y="3410471"/>
              <a:ext cx="1172116" cy="35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138.76.29.7</a:t>
              </a:r>
            </a:p>
          </p:txBody>
        </p:sp>
        <p:sp>
          <p:nvSpPr>
            <p:cNvPr id="60" name="Line 18"/>
            <p:cNvSpPr>
              <a:spLocks noChangeShapeType="1"/>
            </p:cNvSpPr>
            <p:nvPr/>
          </p:nvSpPr>
          <p:spPr bwMode="auto">
            <a:xfrm flipH="1" flipV="1">
              <a:off x="5504641" y="3720817"/>
              <a:ext cx="4440" cy="356700"/>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6" name="Line 86"/>
            <p:cNvSpPr>
              <a:spLocks noChangeShapeType="1"/>
            </p:cNvSpPr>
            <p:nvPr/>
          </p:nvSpPr>
          <p:spPr bwMode="auto">
            <a:xfrm>
              <a:off x="4749506" y="2735046"/>
              <a:ext cx="138588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7" name="Line 87"/>
            <p:cNvSpPr>
              <a:spLocks noChangeShapeType="1"/>
            </p:cNvSpPr>
            <p:nvPr/>
          </p:nvSpPr>
          <p:spPr bwMode="auto">
            <a:xfrm flipH="1" flipV="1">
              <a:off x="2938169" y="2721792"/>
              <a:ext cx="89852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 name="Text Box 88"/>
            <p:cNvSpPr txBox="1">
              <a:spLocks noChangeArrowheads="1"/>
            </p:cNvSpPr>
            <p:nvPr/>
          </p:nvSpPr>
          <p:spPr bwMode="auto">
            <a:xfrm>
              <a:off x="3751008" y="2486532"/>
              <a:ext cx="1107996"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外部网络</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cxnSp>
          <p:nvCxnSpPr>
            <p:cNvPr id="100" name="Straight Connector 99"/>
            <p:cNvCxnSpPr/>
            <p:nvPr/>
          </p:nvCxnSpPr>
          <p:spPr>
            <a:xfrm>
              <a:off x="2743200" y="4135538"/>
              <a:ext cx="29437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5685800" y="3913064"/>
            <a:ext cx="1040553" cy="449888"/>
            <a:chOff x="7493876" y="2774731"/>
            <a:chExt cx="1481958" cy="894622"/>
          </a:xfrm>
        </p:grpSpPr>
        <p:sp>
          <p:nvSpPr>
            <p:cNvPr id="93" name="Freeform 9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 name="Oval 9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5" name="Group 94"/>
            <p:cNvGrpSpPr/>
            <p:nvPr/>
          </p:nvGrpSpPr>
          <p:grpSpPr>
            <a:xfrm>
              <a:off x="7713663" y="2848339"/>
              <a:ext cx="1042107" cy="425543"/>
              <a:chOff x="7786941" y="2884917"/>
              <a:chExt cx="897649" cy="353919"/>
            </a:xfrm>
          </p:grpSpPr>
          <p:sp>
            <p:nvSpPr>
              <p:cNvPr id="96" name="Freeform 9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Freeform 9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Freeform 9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Freeform 9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102" name="Straight Connector 101"/>
          <p:cNvCxnSpPr/>
          <p:nvPr/>
        </p:nvCxnSpPr>
        <p:spPr>
          <a:xfrm>
            <a:off x="9757680" y="3564123"/>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685290" y="4279842"/>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704340" y="5027371"/>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703288" y="281163"/>
            <a:ext cx="11125200" cy="1067951"/>
          </a:xfrm>
        </p:spPr>
        <p:txBody>
          <a:bodyPr>
            <a:normAutofit fontScale="90000"/>
          </a:bodyPr>
          <a:lstStyle/>
          <a:p>
            <a:r>
              <a:rPr lang="en-US" sz="4800" dirty="0"/>
              <a:t>NAT: network address translation </a:t>
            </a:r>
            <a:r>
              <a:rPr lang="zh-CN" altLang="en-US" sz="4800" dirty="0"/>
              <a:t>网络地址转换</a:t>
            </a:r>
            <a:endParaRPr lang="en-US" sz="4800" dirty="0"/>
          </a:p>
        </p:txBody>
      </p:sp>
      <p:grpSp>
        <p:nvGrpSpPr>
          <p:cNvPr id="106" name="Group 105"/>
          <p:cNvGrpSpPr/>
          <p:nvPr/>
        </p:nvGrpSpPr>
        <p:grpSpPr>
          <a:xfrm>
            <a:off x="6231591" y="4144216"/>
            <a:ext cx="5475817" cy="2117197"/>
            <a:chOff x="6191250" y="3243263"/>
            <a:chExt cx="5475817" cy="2117197"/>
          </a:xfrm>
        </p:grpSpPr>
        <p:sp>
          <p:nvSpPr>
            <p:cNvPr id="69" name="Text Box 90"/>
            <p:cNvSpPr txBox="1">
              <a:spLocks noChangeArrowheads="1"/>
            </p:cNvSpPr>
            <p:nvPr/>
          </p:nvSpPr>
          <p:spPr bwMode="auto">
            <a:xfrm>
              <a:off x="6191250" y="4640263"/>
              <a:ext cx="5475817"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lang="zh-CN" altLang="en-US" dirty="0">
                  <a:solidFill>
                    <a:srgbClr val="000000"/>
                  </a:solidFill>
                  <a:latin typeface="Times New Roman" panose="02020603050405020304" pitchFamily="18" charset="0"/>
                  <a:ea typeface="+mn-ea"/>
                  <a:cs typeface="Times New Roman" panose="02020603050405020304" pitchFamily="18" charset="0"/>
                </a:rPr>
                <a:t>在本地网络中的</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数据包使用的源和目的地址依然为</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10.0.0/24</a:t>
              </a:r>
            </a:p>
          </p:txBody>
        </p:sp>
        <p:sp>
          <p:nvSpPr>
            <p:cNvPr id="71" name="Line 96"/>
            <p:cNvSpPr>
              <a:spLocks noChangeShapeType="1"/>
            </p:cNvSpPr>
            <p:nvPr/>
          </p:nvSpPr>
          <p:spPr bwMode="auto">
            <a:xfrm flipV="1">
              <a:off x="6731530" y="3243263"/>
              <a:ext cx="668337" cy="1427162"/>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07" name="Group 106"/>
          <p:cNvGrpSpPr/>
          <p:nvPr/>
        </p:nvGrpSpPr>
        <p:grpSpPr>
          <a:xfrm>
            <a:off x="920750" y="4107703"/>
            <a:ext cx="4987521" cy="2473495"/>
            <a:chOff x="880409" y="3206750"/>
            <a:chExt cx="4987521" cy="2473495"/>
          </a:xfrm>
        </p:grpSpPr>
        <p:sp>
          <p:nvSpPr>
            <p:cNvPr id="70" name="Text Box 92"/>
            <p:cNvSpPr txBox="1">
              <a:spLocks noChangeArrowheads="1"/>
            </p:cNvSpPr>
            <p:nvPr/>
          </p:nvSpPr>
          <p:spPr bwMode="auto">
            <a:xfrm>
              <a:off x="880409" y="4645025"/>
              <a:ext cx="4987521" cy="1035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defRPr/>
              </a:pPr>
              <a:r>
                <a:rPr kumimoji="0" lang="zh-CN" altLang="en-US" sz="2400" b="0" u="none" strike="noStrike" kern="1200" cap="none" spc="0" normalizeH="0" baseline="0" noProof="0" dirty="0">
                  <a:ln>
                    <a:noFill/>
                  </a:ln>
                  <a:effectLst/>
                  <a:uLnTx/>
                  <a:uFillTx/>
                  <a:latin typeface="+mn-ea"/>
                  <a:ea typeface="+mn-ea"/>
                  <a:cs typeface="+mn-cs"/>
                </a:rPr>
                <a:t>所有离开本地网络的报文有相同的</a:t>
              </a:r>
              <a:r>
                <a:rPr kumimoji="0" lang="zh-CN" altLang="en-US" sz="2400" b="1" u="none" strike="noStrike" kern="1200" cap="none" spc="0" normalizeH="0" baseline="0" noProof="0" dirty="0">
                  <a:ln>
                    <a:noFill/>
                  </a:ln>
                  <a:solidFill>
                    <a:srgbClr val="010F90"/>
                  </a:solidFill>
                  <a:effectLst/>
                  <a:uLnTx/>
                  <a:uFillTx/>
                  <a:latin typeface="+mn-ea"/>
                  <a:ea typeface="+mn-ea"/>
                  <a:cs typeface="+mn-cs"/>
                </a:rPr>
                <a:t>源</a:t>
              </a:r>
              <a:r>
                <a:rPr kumimoji="0" lang="en-US" altLang="zh-CN" sz="2400" b="1" u="none" strike="noStrike" kern="1200" cap="none" spc="0" normalizeH="0" baseline="0" noProof="0" dirty="0">
                  <a:ln>
                    <a:noFill/>
                  </a:ln>
                  <a:solidFill>
                    <a:srgbClr val="010F90"/>
                  </a:solidFill>
                  <a:effectLst/>
                  <a:uLnTx/>
                  <a:uFillTx/>
                  <a:latin typeface="+mn-ea"/>
                  <a:ea typeface="+mn-ea"/>
                  <a:cs typeface="+mn-cs"/>
                </a:rPr>
                <a:t>IP</a:t>
              </a:r>
              <a:r>
                <a:rPr kumimoji="0" lang="zh-CN" altLang="en-US" sz="2400" b="1" u="none" strike="noStrike" kern="1200" cap="none" spc="0" normalizeH="0" baseline="0" noProof="0" dirty="0">
                  <a:ln>
                    <a:noFill/>
                  </a:ln>
                  <a:solidFill>
                    <a:srgbClr val="010F90"/>
                  </a:solidFill>
                  <a:effectLst/>
                  <a:uLnTx/>
                  <a:uFillTx/>
                  <a:latin typeface="+mn-ea"/>
                  <a:ea typeface="+mn-ea"/>
                  <a:cs typeface="+mn-cs"/>
                </a:rPr>
                <a:t>地址</a:t>
              </a:r>
              <a:r>
                <a:rPr kumimoji="0" lang="zh-CN" altLang="en-US" sz="2400" b="0" u="none" strike="noStrike" kern="1200" cap="none" spc="0" normalizeH="0" baseline="0" noProof="0" dirty="0">
                  <a:ln>
                    <a:noFill/>
                  </a:ln>
                  <a:effectLst/>
                  <a:uLnTx/>
                  <a:uFillTx/>
                  <a:latin typeface="+mn-ea"/>
                  <a:ea typeface="+mn-ea"/>
                  <a:cs typeface="+mn-cs"/>
                </a:rPr>
                <a:t>： </a:t>
              </a:r>
              <a:r>
                <a:rPr kumimoji="0" lang="en-US" altLang="en-US" sz="2400" b="0" u="none" strike="noStrike" kern="1200" cap="none" spc="0" normalizeH="0" baseline="0" noProof="0" dirty="0">
                  <a:ln>
                    <a:noFill/>
                  </a:ln>
                  <a:effectLst/>
                  <a:uLnTx/>
                  <a:uFillTx/>
                  <a:latin typeface="+mn-ea"/>
                  <a:ea typeface="+mn-ea"/>
                  <a:cs typeface="+mn-cs"/>
                </a:rPr>
                <a:t>138.76.29.7</a:t>
              </a:r>
              <a:r>
                <a:rPr kumimoji="0" lang="zh-CN" altLang="en-US" sz="2400" b="0" u="none" strike="noStrike" kern="1200" cap="none" spc="0" normalizeH="0" baseline="0" noProof="0" dirty="0">
                  <a:ln>
                    <a:noFill/>
                  </a:ln>
                  <a:effectLst/>
                  <a:uLnTx/>
                  <a:uFillTx/>
                  <a:latin typeface="+mn-ea"/>
                  <a:ea typeface="+mn-ea"/>
                  <a:cs typeface="+mn-cs"/>
                </a:rPr>
                <a:t>，</a:t>
              </a:r>
              <a:endParaRPr kumimoji="0" lang="en-US" altLang="zh-CN" sz="2400" b="0" u="none" strike="noStrike" kern="1200" cap="none" spc="0" normalizeH="0" baseline="0" noProof="0" dirty="0">
                <a:ln>
                  <a:noFill/>
                </a:ln>
                <a:effectLst/>
                <a:uLnTx/>
                <a:uFillTx/>
                <a:latin typeface="+mn-ea"/>
                <a:ea typeface="+mn-ea"/>
                <a:cs typeface="+mn-cs"/>
              </a:endParaRPr>
            </a:p>
            <a:p>
              <a:pPr marL="0" marR="0" lvl="0" indent="0" algn="r" defTabSz="914400" rtl="0" eaLnBrk="0" fontAlgn="base" latinLnBrk="0" hangingPunct="0">
                <a:lnSpc>
                  <a:spcPct val="85000"/>
                </a:lnSpc>
                <a:spcBef>
                  <a:spcPct val="0"/>
                </a:spcBef>
                <a:spcAft>
                  <a:spcPct val="0"/>
                </a:spcAft>
                <a:buClrTx/>
                <a:buSzTx/>
                <a:buFontTx/>
                <a:buNone/>
                <a:defRPr/>
              </a:pPr>
              <a:r>
                <a:rPr kumimoji="0" lang="zh-CN" altLang="en-US" sz="2400" b="0" u="none" strike="noStrike" kern="1200" cap="none" spc="0" normalizeH="0" baseline="0" noProof="0" dirty="0">
                  <a:ln>
                    <a:noFill/>
                  </a:ln>
                  <a:effectLst/>
                  <a:uLnTx/>
                  <a:uFillTx/>
                  <a:latin typeface="+mn-ea"/>
                  <a:ea typeface="+mn-ea"/>
                  <a:cs typeface="+mn-cs"/>
                </a:rPr>
                <a:t>但是不同的</a:t>
              </a:r>
              <a:r>
                <a:rPr kumimoji="0" lang="zh-CN" altLang="en-US" sz="2400" b="1" u="none" strike="noStrike" kern="1200" cap="none" spc="0" normalizeH="0" baseline="0" noProof="0" dirty="0">
                  <a:ln>
                    <a:noFill/>
                  </a:ln>
                  <a:solidFill>
                    <a:srgbClr val="010F90"/>
                  </a:solidFill>
                  <a:effectLst/>
                  <a:uLnTx/>
                  <a:uFillTx/>
                  <a:latin typeface="+mn-ea"/>
                  <a:ea typeface="+mn-ea"/>
                  <a:cs typeface="+mn-cs"/>
                </a:rPr>
                <a:t>源端口号</a:t>
              </a:r>
              <a:endParaRPr kumimoji="0" lang="en-US" altLang="en-US" sz="2400" b="1" u="none" strike="noStrike" kern="1200" cap="none" spc="0" normalizeH="0" baseline="0" noProof="0" dirty="0">
                <a:ln>
                  <a:noFill/>
                </a:ln>
                <a:solidFill>
                  <a:srgbClr val="010F90"/>
                </a:solidFill>
                <a:effectLst/>
                <a:uLnTx/>
                <a:uFillTx/>
                <a:latin typeface="+mn-ea"/>
                <a:ea typeface="+mn-ea"/>
                <a:cs typeface="+mn-cs"/>
              </a:endParaRPr>
            </a:p>
          </p:txBody>
        </p:sp>
        <p:sp>
          <p:nvSpPr>
            <p:cNvPr id="72" name="Line 97"/>
            <p:cNvSpPr>
              <a:spLocks noChangeShapeType="1"/>
            </p:cNvSpPr>
            <p:nvPr/>
          </p:nvSpPr>
          <p:spPr bwMode="auto">
            <a:xfrm flipV="1">
              <a:off x="4620155" y="3206750"/>
              <a:ext cx="668337" cy="1427163"/>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 name="Rectangle 3"/>
          <p:cNvSpPr/>
          <p:nvPr/>
        </p:nvSpPr>
        <p:spPr>
          <a:xfrm>
            <a:off x="86708" y="1328747"/>
            <a:ext cx="12014358" cy="978729"/>
          </a:xfrm>
          <a:prstGeom prst="rect">
            <a:avLst/>
          </a:prstGeom>
        </p:spPr>
        <p:txBody>
          <a:bodyPr wrap="square">
            <a:spAutoFit/>
          </a:bodyPr>
          <a:lstStyle/>
          <a:p>
            <a:pPr marL="240030" marR="0" lvl="0" indent="0" algn="l" defTabSz="914400" rtl="0" eaLnBrk="1" fontAlgn="auto" latinLnBrk="0" hangingPunct="1">
              <a:lnSpc>
                <a:spcPct val="90000"/>
              </a:lnSpc>
              <a:spcBef>
                <a:spcPts val="1000"/>
              </a:spcBef>
              <a:spcAft>
                <a:spcPts val="0"/>
              </a:spcAft>
              <a:buClr>
                <a:srgbClr val="0000A3"/>
              </a:buClr>
              <a:buSzTx/>
              <a:buFontTx/>
              <a:buNone/>
              <a:defRPr/>
            </a:pPr>
            <a:r>
              <a:rPr kumimoji="0" lang="en-US" altLang="en-US" sz="32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NAT</a:t>
            </a:r>
            <a:r>
              <a:rPr lang="zh-CN" altLang="en-US" sz="3200" dirty="0">
                <a:solidFill>
                  <a:srgbClr val="CC0000"/>
                </a:solidFill>
                <a:latin typeface="Times New Roman" panose="02020603050405020304" pitchFamily="18" charset="0"/>
                <a:cs typeface="Times New Roman" panose="02020603050405020304" pitchFamily="18" charset="0"/>
              </a:rPr>
              <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一个本地网络中的所有设备共享同一个</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IPv4</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a:t>
            </a:r>
            <a:r>
              <a:rPr lang="en-US" altLang="zh-CN" sz="3200" dirty="0">
                <a:solidFill>
                  <a:prstClr val="black"/>
                </a:solidFill>
                <a:latin typeface="Times New Roman" panose="02020603050405020304" pitchFamily="18" charset="0"/>
                <a:cs typeface="Times New Roman" panose="02020603050405020304" pitchFamily="18" charset="0"/>
              </a:rPr>
              <a:t>NAT</a:t>
            </a:r>
            <a:r>
              <a:rPr lang="zh-CN" altLang="en-US" sz="3200" dirty="0">
                <a:solidFill>
                  <a:prstClr val="black"/>
                </a:solidFill>
                <a:latin typeface="Times New Roman" panose="02020603050405020304" pitchFamily="18" charset="0"/>
                <a:cs typeface="Times New Roman" panose="02020603050405020304" pitchFamily="18" charset="0"/>
              </a:rPr>
              <a:t>路由器对外界的行为就如同一个具有单</a:t>
            </a:r>
            <a:r>
              <a:rPr lang="en-US" altLang="zh-CN" sz="3200" dirty="0">
                <a:solidFill>
                  <a:prstClr val="black"/>
                </a:solidFill>
                <a:latin typeface="Times New Roman" panose="02020603050405020304" pitchFamily="18" charset="0"/>
                <a:cs typeface="Times New Roman" panose="02020603050405020304" pitchFamily="18" charset="0"/>
              </a:rPr>
              <a:t>IP</a:t>
            </a:r>
            <a:r>
              <a:rPr lang="zh-CN" altLang="en-US" sz="3200" dirty="0">
                <a:solidFill>
                  <a:prstClr val="black"/>
                </a:solidFill>
                <a:latin typeface="Times New Roman" panose="02020603050405020304" pitchFamily="18" charset="0"/>
                <a:cs typeface="Times New Roman" panose="02020603050405020304" pitchFamily="18" charset="0"/>
              </a:rPr>
              <a:t>地址的单一设备。</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cxnSp>
        <p:nvCxnSpPr>
          <p:cNvPr id="52" name="Straight Connector 51"/>
          <p:cNvCxnSpPr/>
          <p:nvPr/>
        </p:nvCxnSpPr>
        <p:spPr>
          <a:xfrm>
            <a:off x="6743699" y="4124653"/>
            <a:ext cx="54889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71</a:t>
            </a:fld>
            <a:endParaRPr lang="en-US" dirty="0"/>
          </a:p>
        </p:txBody>
      </p:sp>
      <p:sp>
        <p:nvSpPr>
          <p:cNvPr id="2" name="文本框 1"/>
          <p:cNvSpPr txBox="1"/>
          <p:nvPr/>
        </p:nvSpPr>
        <p:spPr>
          <a:xfrm>
            <a:off x="113030" y="3022600"/>
            <a:ext cx="1871980" cy="1753235"/>
          </a:xfrm>
          <a:prstGeom prst="rect">
            <a:avLst/>
          </a:prstGeom>
          <a:noFill/>
          <a:ln>
            <a:solidFill>
              <a:srgbClr val="010F90"/>
            </a:solidFill>
          </a:ln>
        </p:spPr>
        <p:txBody>
          <a:bodyPr wrap="square" rtlCol="0" anchor="t">
            <a:spAutoFit/>
          </a:bodyPr>
          <a:lstStyle/>
          <a:p>
            <a:r>
              <a:rPr lang="zh-CN" altLang="en-US" dirty="0"/>
              <a:t>A </a:t>
            </a:r>
            <a:r>
              <a:rPr lang="en-US" altLang="zh-CN" dirty="0"/>
              <a:t>: </a:t>
            </a:r>
            <a:r>
              <a:rPr lang="zh-CN" altLang="en-US" dirty="0"/>
              <a:t>10.0.0.0～10.255.255.255</a:t>
            </a:r>
          </a:p>
          <a:p>
            <a:r>
              <a:rPr lang="zh-CN" altLang="en-US" dirty="0"/>
              <a:t>B </a:t>
            </a:r>
            <a:r>
              <a:rPr lang="en-US" altLang="zh-CN" dirty="0"/>
              <a:t>: </a:t>
            </a:r>
            <a:r>
              <a:rPr lang="zh-CN" altLang="en-US" dirty="0"/>
              <a:t>172.16.0.0～172.31.255.255</a:t>
            </a:r>
          </a:p>
          <a:p>
            <a:r>
              <a:rPr lang="zh-CN" altLang="en-US" dirty="0"/>
              <a:t>C </a:t>
            </a:r>
            <a:r>
              <a:rPr lang="en-US" altLang="zh-CN" dirty="0"/>
              <a:t>: </a:t>
            </a:r>
            <a:r>
              <a:rPr lang="zh-CN" altLang="en-US" dirty="0"/>
              <a:t>192.168.0.0～192.168.255.255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dissolv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dissolve">
                                      <p:cBhvr>
                                        <p:cTn id="12" dur="500"/>
                                        <p:tgtEl>
                                          <p:spTgt spid="107"/>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3"/>
          <p:cNvSpPr txBox="1">
            <a:spLocks noChangeArrowheads="1"/>
          </p:cNvSpPr>
          <p:nvPr/>
        </p:nvSpPr>
        <p:spPr>
          <a:xfrm>
            <a:off x="475014" y="1411941"/>
            <a:ext cx="10603804" cy="52846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4495" lvl="1" indent="0">
              <a:buNone/>
              <a:defRPr/>
            </a:pPr>
            <a:r>
              <a:rPr kumimoji="0" lang="zh-CN" altLang="en-US" sz="2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所有在</a:t>
            </a:r>
            <a:r>
              <a:rPr kumimoji="0" lang="zh-CN" altLang="en-US" sz="2800" b="1" i="0" u="sng"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本地网络（</a:t>
            </a:r>
            <a:r>
              <a:rPr kumimoji="0" lang="en-US" altLang="zh-CN" sz="2800" b="1" i="0" u="sng"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local network</a:t>
            </a:r>
            <a:r>
              <a:rPr kumimoji="0" lang="zh-CN" altLang="en-US" sz="2800" b="1" i="0" u="sng"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zh-CN" altLang="en-US" sz="2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的设备使用一个</a:t>
            </a:r>
            <a:r>
              <a:rPr kumimoji="0" lang="zh-CN" altLang="en-US" sz="2800" b="1" i="0" u="sng"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专用</a:t>
            </a:r>
            <a:r>
              <a:rPr kumimoji="0" lang="en-US" altLang="zh-CN" sz="2800" b="1" i="0" u="sng"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IP</a:t>
            </a:r>
            <a:r>
              <a:rPr kumimoji="0" lang="zh-CN" altLang="en-US" sz="2800" b="1" i="0" u="sng"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地址空间</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10/8, 172.16/12, 192.168/16 prefixes</a:t>
            </a:r>
            <a:r>
              <a:rPr lang="zh-CN" altLang="en-US" sz="2800" dirty="0">
                <a:latin typeface="Times New Roman" panose="02020603050405020304" pitchFamily="18" charset="0"/>
                <a:cs typeface="Times New Roman" panose="02020603050405020304" pitchFamily="18" charset="0"/>
              </a:rPr>
              <a:t>）内的</a:t>
            </a:r>
            <a:r>
              <a:rPr lang="en-US" altLang="zh-CN" sz="2800" dirty="0">
                <a:latin typeface="Times New Roman" panose="02020603050405020304" pitchFamily="18" charset="0"/>
                <a:cs typeface="Times New Roman" panose="02020603050405020304" pitchFamily="18" charset="0"/>
              </a:rPr>
              <a:t>32</a:t>
            </a:r>
            <a:r>
              <a:rPr lang="zh-CN" altLang="en-US" sz="2800" dirty="0">
                <a:latin typeface="Times New Roman" panose="02020603050405020304" pitchFamily="18" charset="0"/>
                <a:cs typeface="Times New Roman" panose="02020603050405020304" pitchFamily="18" charset="0"/>
              </a:rPr>
              <a:t>位</a:t>
            </a:r>
            <a:r>
              <a:rPr lang="en-US" altLang="zh-CN" sz="2800" dirty="0">
                <a:latin typeface="Times New Roman" panose="02020603050405020304" pitchFamily="18" charset="0"/>
                <a:cs typeface="Times New Roman" panose="02020603050405020304" pitchFamily="18" charset="0"/>
              </a:rPr>
              <a:t>IP</a:t>
            </a:r>
            <a:r>
              <a:rPr lang="zh-CN" altLang="en-US" sz="2800" dirty="0">
                <a:latin typeface="Times New Roman" panose="02020603050405020304" pitchFamily="18" charset="0"/>
                <a:cs typeface="Times New Roman" panose="02020603050405020304" pitchFamily="18" charset="0"/>
              </a:rPr>
              <a:t>地址</a:t>
            </a:r>
            <a:endParaRPr kumimoji="0" lang="en-US" sz="2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695325" marR="0" lvl="1" indent="-290830"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endPar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90830"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优势：</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43000" marR="0" lvl="2" indent="-290830" algn="l" defTabSz="914400" rtl="0" eaLnBrk="1" fontAlgn="auto" latinLnBrk="0" hangingPunct="1">
              <a:lnSpc>
                <a:spcPct val="90000"/>
              </a:lnSpc>
              <a:spcBef>
                <a:spcPts val="500"/>
              </a:spcBef>
              <a:spcAft>
                <a:spcPts val="0"/>
              </a:spcAft>
              <a:buClr>
                <a:srgbClr val="0000A3"/>
              </a:buClr>
              <a:buSzTx/>
              <a:buFont typeface="Wingdings" panose="05000000000000000000" pitchFamily="2" charset="2"/>
              <a:buChar char="§"/>
              <a:defRPr/>
            </a:pP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ISP</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只需为所有设备提供一个</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a:t>
            </a:r>
            <a:endParaRPr kumimoji="0" lang="en-US" altLang="en-US" sz="2800" b="1"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cs typeface="Times New Roman" panose="02020603050405020304" pitchFamily="18" charset="0"/>
            </a:endParaRPr>
          </a:p>
          <a:p>
            <a:pPr marL="1143000" marR="0" lvl="2" indent="-290830"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改变</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地址的主机部分不需要通知外部网络</a:t>
            </a:r>
            <a:endParaRPr kumimoji="0" lang="en-US" altLang="en-US" sz="2800" b="1"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43000" marR="0" lvl="2" indent="-290830"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lang="zh-CN" altLang="en-US" sz="2800" dirty="0">
                <a:solidFill>
                  <a:prstClr val="black"/>
                </a:solidFill>
                <a:latin typeface="Times New Roman" panose="02020603050405020304" pitchFamily="18" charset="0"/>
                <a:cs typeface="Times New Roman" panose="02020603050405020304" pitchFamily="18" charset="0"/>
              </a:rPr>
              <a:t>改变</a:t>
            </a:r>
            <a:r>
              <a:rPr lang="en-US" altLang="zh-CN" sz="2800" dirty="0">
                <a:solidFill>
                  <a:prstClr val="black"/>
                </a:solidFill>
                <a:latin typeface="Times New Roman" panose="02020603050405020304" pitchFamily="18" charset="0"/>
                <a:cs typeface="Times New Roman" panose="02020603050405020304" pitchFamily="18" charset="0"/>
              </a:rPr>
              <a:t>ISP</a:t>
            </a:r>
            <a:r>
              <a:rPr lang="zh-CN" altLang="en-US" sz="2800" dirty="0">
                <a:solidFill>
                  <a:prstClr val="black"/>
                </a:solidFill>
                <a:latin typeface="Times New Roman" panose="02020603050405020304" pitchFamily="18" charset="0"/>
                <a:cs typeface="Times New Roman" panose="02020603050405020304" pitchFamily="18" charset="0"/>
              </a:rPr>
              <a:t>而不改变本地网络中设备的地址</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43000" marR="0" lvl="2" indent="-290830"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安全</a:t>
            </a:r>
            <a:r>
              <a:rPr lang="zh-CN" altLang="en-US" sz="2800" dirty="0">
                <a:solidFill>
                  <a:prstClr val="black"/>
                </a:solidFill>
                <a:latin typeface="Times New Roman" panose="02020603050405020304" pitchFamily="18" charset="0"/>
                <a:cs typeface="Times New Roman" panose="02020603050405020304" pitchFamily="18" charset="0"/>
              </a:rPr>
              <a:t>：本地网络中的设备不能够被直接寻址</a:t>
            </a:r>
            <a:endParaRPr kumimoji="0" lang="en-US" altLang="en-US" sz="2800" b="0" i="1"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endParaRPr>
          </a:p>
        </p:txBody>
      </p:sp>
      <p:sp>
        <p:nvSpPr>
          <p:cNvPr id="11" name="Title 2"/>
          <p:cNvSpPr>
            <a:spLocks noGrp="1"/>
          </p:cNvSpPr>
          <p:nvPr>
            <p:ph type="title"/>
          </p:nvPr>
        </p:nvSpPr>
        <p:spPr>
          <a:xfrm>
            <a:off x="703287" y="281163"/>
            <a:ext cx="11041869" cy="1067951"/>
          </a:xfrm>
        </p:spPr>
        <p:txBody>
          <a:bodyPr>
            <a:normAutofit fontScale="90000"/>
          </a:bodyPr>
          <a:lstStyle/>
          <a:p>
            <a:r>
              <a:rPr lang="en-US" altLang="zh-CN" sz="4800" dirty="0"/>
              <a:t>NAT: network address translation </a:t>
            </a:r>
            <a:r>
              <a:rPr lang="zh-CN" altLang="en-US" sz="4800" dirty="0"/>
              <a:t>网络地址转换</a:t>
            </a:r>
            <a:endParaRPr lang="en-US" sz="4800" dirty="0"/>
          </a:p>
        </p:txBody>
      </p:sp>
      <p:sp>
        <p:nvSpPr>
          <p:cNvPr id="4"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72</a:t>
            </a:fld>
            <a:endParaRPr lang="en-US" dirty="0"/>
          </a:p>
        </p:txBody>
      </p:sp>
      <p:sp>
        <p:nvSpPr>
          <p:cNvPr id="2" name="矩形: 圆角 1">
            <a:extLst>
              <a:ext uri="{FF2B5EF4-FFF2-40B4-BE49-F238E27FC236}">
                <a16:creationId xmlns:a16="http://schemas.microsoft.com/office/drawing/2014/main" id="{F77FF5DF-ACE8-4290-88CA-3406F482AC6D}"/>
              </a:ext>
            </a:extLst>
          </p:cNvPr>
          <p:cNvSpPr/>
          <p:nvPr/>
        </p:nvSpPr>
        <p:spPr>
          <a:xfrm>
            <a:off x="3607325" y="2364269"/>
            <a:ext cx="4904096" cy="619245"/>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专用网络 </a:t>
            </a:r>
            <a:r>
              <a:rPr lang="en-US" altLang="zh-CN" dirty="0">
                <a:solidFill>
                  <a:schemeClr val="tx1"/>
                </a:solidFill>
              </a:rPr>
              <a:t>private network</a:t>
            </a:r>
          </a:p>
          <a:p>
            <a:pPr algn="ctr"/>
            <a:r>
              <a:rPr lang="zh-CN" altLang="en-US" dirty="0">
                <a:solidFill>
                  <a:schemeClr val="tx1"/>
                </a:solidFill>
              </a:rPr>
              <a:t>具有专用地址的地域 </a:t>
            </a:r>
            <a:r>
              <a:rPr lang="en-US" altLang="zh-CN" dirty="0">
                <a:solidFill>
                  <a:schemeClr val="tx1"/>
                </a:solidFill>
              </a:rPr>
              <a:t>realm with private address</a:t>
            </a:r>
            <a:endParaRPr lang="zh-CN" altLang="en-US" dirty="0">
              <a:solidFill>
                <a:schemeClr val="tx1"/>
              </a:solidFill>
            </a:endParaRPr>
          </a:p>
        </p:txBody>
      </p:sp>
      <p:sp>
        <p:nvSpPr>
          <p:cNvPr id="3" name="文本框 2">
            <a:extLst>
              <a:ext uri="{FF2B5EF4-FFF2-40B4-BE49-F238E27FC236}">
                <a16:creationId xmlns:a16="http://schemas.microsoft.com/office/drawing/2014/main" id="{9FDDA045-8C9B-487F-91D1-291DDB600E23}"/>
              </a:ext>
            </a:extLst>
          </p:cNvPr>
          <p:cNvSpPr txBox="1"/>
          <p:nvPr/>
        </p:nvSpPr>
        <p:spPr>
          <a:xfrm>
            <a:off x="9102013" y="2364269"/>
            <a:ext cx="2146040" cy="646331"/>
          </a:xfrm>
          <a:prstGeom prst="rect">
            <a:avLst/>
          </a:prstGeom>
          <a:noFill/>
          <a:ln>
            <a:solidFill>
              <a:srgbClr val="C00000"/>
            </a:solidFill>
          </a:ln>
        </p:spPr>
        <p:txBody>
          <a:bodyPr wrap="square" rtlCol="0">
            <a:spAutoFit/>
          </a:bodyPr>
          <a:lstStyle/>
          <a:p>
            <a:pPr algn="ctr"/>
            <a:r>
              <a:rPr lang="zh-CN" altLang="en-US" dirty="0"/>
              <a:t>该地址仅对该网络中的设备有意义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
                                            <p:txEl>
                                              <p:pRg st="2" end="2"/>
                                            </p:txEl>
                                          </p:spTgt>
                                        </p:tgtEl>
                                        <p:attrNameLst>
                                          <p:attrName>style.visibility</p:attrName>
                                        </p:attrNameLst>
                                      </p:cBhvr>
                                      <p:to>
                                        <p:strVal val="visible"/>
                                      </p:to>
                                    </p:set>
                                    <p:animEffect transition="in" filter="dissolve">
                                      <p:cBhvr>
                                        <p:cTn id="12" dur="500"/>
                                        <p:tgtEl>
                                          <p:spTgt spid="81">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81">
                                            <p:txEl>
                                              <p:pRg st="3" end="3"/>
                                            </p:txEl>
                                          </p:spTgt>
                                        </p:tgtEl>
                                        <p:attrNameLst>
                                          <p:attrName>style.visibility</p:attrName>
                                        </p:attrNameLst>
                                      </p:cBhvr>
                                      <p:to>
                                        <p:strVal val="visible"/>
                                      </p:to>
                                    </p:set>
                                    <p:animEffect transition="in" filter="dissolve">
                                      <p:cBhvr>
                                        <p:cTn id="15" dur="500"/>
                                        <p:tgtEl>
                                          <p:spTgt spid="81">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4" end="4"/>
                                            </p:txEl>
                                          </p:spTgt>
                                        </p:tgtEl>
                                        <p:attrNameLst>
                                          <p:attrName>style.visibility</p:attrName>
                                        </p:attrNameLst>
                                      </p:cBhvr>
                                      <p:to>
                                        <p:strVal val="visible"/>
                                      </p:to>
                                    </p:set>
                                    <p:animEffect transition="in" filter="dissolve">
                                      <p:cBhvr>
                                        <p:cTn id="18" dur="500"/>
                                        <p:tgtEl>
                                          <p:spTgt spid="81">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5" end="5"/>
                                            </p:txEl>
                                          </p:spTgt>
                                        </p:tgtEl>
                                        <p:attrNameLst>
                                          <p:attrName>style.visibility</p:attrName>
                                        </p:attrNameLst>
                                      </p:cBhvr>
                                      <p:to>
                                        <p:strVal val="visible"/>
                                      </p:to>
                                    </p:set>
                                    <p:animEffect transition="in" filter="dissolve">
                                      <p:cBhvr>
                                        <p:cTn id="21" dur="500"/>
                                        <p:tgtEl>
                                          <p:spTgt spid="81">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81">
                                            <p:txEl>
                                              <p:pRg st="6" end="6"/>
                                            </p:txEl>
                                          </p:spTgt>
                                        </p:tgtEl>
                                        <p:attrNameLst>
                                          <p:attrName>style.visibility</p:attrName>
                                        </p:attrNameLst>
                                      </p:cBhvr>
                                      <p:to>
                                        <p:strVal val="visible"/>
                                      </p:to>
                                    </p:set>
                                    <p:animEffect transition="in" filter="dissolve">
                                      <p:cBhvr>
                                        <p:cTn id="24" dur="500"/>
                                        <p:tgtEl>
                                          <p:spTgt spid="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3"/>
          <p:cNvSpPr txBox="1">
            <a:spLocks noChangeArrowheads="1"/>
          </p:cNvSpPr>
          <p:nvPr/>
        </p:nvSpPr>
        <p:spPr>
          <a:xfrm>
            <a:off x="604425" y="1435933"/>
            <a:ext cx="11097244" cy="542206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80000"/>
              </a:lnSpc>
              <a:buNone/>
              <a:defRPr/>
            </a:pPr>
            <a:r>
              <a:rPr kumimoji="0" lang="en-US" altLang="en-US" sz="32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 </a:t>
            </a:r>
            <a:r>
              <a:rPr lang="zh-CN" altLang="en-US" sz="3200" dirty="0">
                <a:solidFill>
                  <a:srgbClr val="CC0000"/>
                </a:solidFill>
                <a:latin typeface="Times New Roman" panose="02020603050405020304" pitchFamily="18" charset="0"/>
                <a:cs typeface="Times New Roman" panose="02020603050405020304" pitchFamily="18" charset="0"/>
              </a:rPr>
              <a:t>实施：</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路由器必须</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zh-CN" altLang="en-US" sz="3200" dirty="0">
                <a:solidFill>
                  <a:prstClr val="black"/>
                </a:solidFill>
                <a:latin typeface="Times New Roman" panose="02020603050405020304" pitchFamily="18" charset="0"/>
                <a:cs typeface="Times New Roman" panose="02020603050405020304" pitchFamily="18" charset="0"/>
              </a:rPr>
              <a:t>透明的</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90830" algn="l" defTabSz="914400" rtl="0" eaLnBrk="1" fontAlgn="auto" latinLnBrk="0" hangingPunct="1">
              <a:lnSpc>
                <a:spcPct val="100000"/>
              </a:lnSpc>
              <a:spcBef>
                <a:spcPts val="1100"/>
              </a:spcBef>
              <a:spcAft>
                <a:spcPts val="0"/>
              </a:spcAft>
              <a:buClr>
                <a:srgbClr val="0000A8"/>
              </a:buClr>
              <a:buSzTx/>
              <a:buFont typeface="Wingdings" panose="05000000000000000000" pitchFamily="2" charset="2"/>
              <a:buChar char="§"/>
              <a:defRPr/>
            </a:pPr>
            <a:r>
              <a:rPr kumimoji="0" lang="zh-CN"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发出报文段： </a:t>
            </a:r>
            <a:r>
              <a:rPr kumimoji="0" lang="zh-CN"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将</a:t>
            </a:r>
            <a:r>
              <a:rPr kumimoji="0" lang="zh-CN"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源</a:t>
            </a:r>
            <a:r>
              <a:rPr kumimoji="0" lang="en-US" altLang="zh-CN"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IP</a:t>
            </a:r>
            <a:r>
              <a:rPr kumimoji="0" lang="zh-CN"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地址</a:t>
            </a:r>
            <a:r>
              <a:rPr kumimoji="0" lang="zh-CN" altLang="en-US" sz="2800" b="0"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和</a:t>
            </a:r>
            <a:r>
              <a:rPr kumimoji="0" lang="zh-CN"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端口号</a:t>
            </a:r>
            <a:r>
              <a:rPr lang="zh-CN" altLang="en-US" sz="2800" b="1" u="sng" dirty="0">
                <a:latin typeface="Times New Roman" panose="02020603050405020304" pitchFamily="18" charset="0"/>
                <a:cs typeface="Times New Roman" panose="02020603050405020304" pitchFamily="18" charset="0"/>
              </a:rPr>
              <a:t>（内网主机）</a:t>
            </a:r>
            <a:r>
              <a:rPr kumimoji="0" lang="zh-CN"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替换为</a:t>
            </a:r>
            <a:r>
              <a:rPr kumimoji="0" lang="en-US" altLang="zh-CN"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NAT IP</a:t>
            </a:r>
            <a:r>
              <a:rPr kumimoji="0" lang="zh-CN"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地址</a:t>
            </a:r>
            <a:r>
              <a:rPr kumimoji="0" lang="zh-CN" altLang="en-US" sz="2800" b="0"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和</a:t>
            </a:r>
            <a:r>
              <a:rPr kumimoji="0" lang="zh-CN"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新端口号</a:t>
            </a:r>
            <a:endParaRPr kumimoji="0" lang="en-US"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1151255" lvl="3" indent="-287655">
              <a:lnSpc>
                <a:spcPct val="100000"/>
              </a:lnSpc>
              <a:spcBef>
                <a:spcPts val="1100"/>
              </a:spcBef>
              <a:buClr>
                <a:srgbClr val="0000A3"/>
              </a:buClr>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远端客户</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服务器使用</a:t>
            </a:r>
            <a:r>
              <a:rPr lang="en-US" altLang="zh-CN" sz="2800" b="1" u="sng" dirty="0">
                <a:latin typeface="Times New Roman" panose="02020603050405020304" pitchFamily="18" charset="0"/>
                <a:cs typeface="Times New Roman" panose="02020603050405020304" pitchFamily="18" charset="0"/>
              </a:rPr>
              <a:t>NAT IP</a:t>
            </a:r>
            <a:r>
              <a:rPr lang="zh-CN" altLang="en-US" sz="2800" b="1" u="sng" dirty="0">
                <a:latin typeface="Times New Roman" panose="02020603050405020304" pitchFamily="18" charset="0"/>
                <a:cs typeface="Times New Roman" panose="02020603050405020304" pitchFamily="18" charset="0"/>
              </a:rPr>
              <a:t>地址</a:t>
            </a:r>
            <a:r>
              <a:rPr lang="zh-CN" altLang="en-US" sz="2800" u="sng" dirty="0">
                <a:latin typeface="Times New Roman" panose="02020603050405020304" pitchFamily="18" charset="0"/>
                <a:cs typeface="Times New Roman" panose="02020603050405020304" pitchFamily="18" charset="0"/>
              </a:rPr>
              <a:t>和</a:t>
            </a:r>
            <a:r>
              <a:rPr lang="zh-CN" altLang="en-US" sz="2800" b="1" u="sng" dirty="0">
                <a:latin typeface="Times New Roman" panose="02020603050405020304" pitchFamily="18" charset="0"/>
                <a:cs typeface="Times New Roman" panose="02020603050405020304" pitchFamily="18" charset="0"/>
              </a:rPr>
              <a:t>新端口号</a:t>
            </a:r>
            <a:r>
              <a:rPr lang="zh-CN" altLang="en-US" sz="2800" dirty="0">
                <a:latin typeface="Times New Roman" panose="02020603050405020304" pitchFamily="18" charset="0"/>
                <a:cs typeface="Times New Roman" panose="02020603050405020304" pitchFamily="18" charset="0"/>
              </a:rPr>
              <a:t>回应</a:t>
            </a:r>
            <a:endParaRPr kumimoji="0" lang="en-US" altLang="en-US" sz="2800"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indent="-290830">
              <a:lnSpc>
                <a:spcPct val="100000"/>
              </a:lnSpc>
              <a:spcBef>
                <a:spcPts val="1100"/>
              </a:spcBef>
              <a:buFont typeface="Wingdings" panose="05000000000000000000" pitchFamily="2" charset="2"/>
              <a:buChar char="§"/>
              <a:defRPr/>
            </a:pPr>
            <a:r>
              <a:rPr kumimoji="0" lang="zh-CN"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记录</a:t>
            </a:r>
            <a:r>
              <a:rPr kumimoji="0" lang="en-US"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 (NAT translation table </a:t>
            </a: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NAT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转换表</a:t>
            </a:r>
            <a:r>
              <a:rPr kumimoji="0" lang="en-US"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a:t>
            </a:r>
            <a:r>
              <a:rPr kumimoji="0" lang="zh-CN"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每一个</a:t>
            </a:r>
            <a:r>
              <a:rPr lang="zh-CN" altLang="en-US" sz="2800" b="1" u="sng" dirty="0">
                <a:latin typeface="Times New Roman" panose="02020603050405020304" pitchFamily="18" charset="0"/>
                <a:cs typeface="Times New Roman" panose="02020603050405020304" pitchFamily="18" charset="0"/>
              </a:rPr>
              <a:t>源</a:t>
            </a:r>
            <a:r>
              <a:rPr lang="en-US" altLang="zh-CN" sz="2800" b="1" u="sng" dirty="0">
                <a:latin typeface="Times New Roman" panose="02020603050405020304" pitchFamily="18" charset="0"/>
                <a:cs typeface="Times New Roman" panose="02020603050405020304" pitchFamily="18" charset="0"/>
              </a:rPr>
              <a:t>IP</a:t>
            </a:r>
            <a:r>
              <a:rPr lang="zh-CN" altLang="en-US" sz="2800" b="1" u="sng" dirty="0">
                <a:latin typeface="Times New Roman" panose="02020603050405020304" pitchFamily="18" charset="0"/>
                <a:cs typeface="Times New Roman" panose="02020603050405020304" pitchFamily="18" charset="0"/>
              </a:rPr>
              <a:t>地址</a:t>
            </a:r>
            <a:r>
              <a:rPr lang="zh-CN" altLang="en-US" sz="2800" u="sng" dirty="0">
                <a:latin typeface="Times New Roman" panose="02020603050405020304" pitchFamily="18" charset="0"/>
                <a:cs typeface="Times New Roman" panose="02020603050405020304" pitchFamily="18" charset="0"/>
              </a:rPr>
              <a:t>和</a:t>
            </a:r>
            <a:r>
              <a:rPr lang="zh-CN" altLang="en-US" sz="2800" b="1" u="sng" dirty="0">
                <a:latin typeface="Times New Roman" panose="02020603050405020304" pitchFamily="18" charset="0"/>
                <a:cs typeface="Times New Roman" panose="02020603050405020304" pitchFamily="18" charset="0"/>
              </a:rPr>
              <a:t>端口号（内网主机）</a:t>
            </a:r>
            <a:r>
              <a:rPr lang="zh-CN" altLang="en-US" sz="2800" dirty="0">
                <a:latin typeface="Times New Roman" panose="02020603050405020304" pitchFamily="18" charset="0"/>
                <a:cs typeface="Times New Roman" panose="02020603050405020304" pitchFamily="18" charset="0"/>
              </a:rPr>
              <a:t>与</a:t>
            </a:r>
            <a:r>
              <a:rPr lang="en-US" altLang="zh-CN" sz="2800" b="1" u="sng" dirty="0">
                <a:latin typeface="Times New Roman" panose="02020603050405020304" pitchFamily="18" charset="0"/>
                <a:cs typeface="Times New Roman" panose="02020603050405020304" pitchFamily="18" charset="0"/>
              </a:rPr>
              <a:t>NAT IP</a:t>
            </a:r>
            <a:r>
              <a:rPr lang="zh-CN" altLang="en-US" sz="2800" b="1" u="sng" dirty="0">
                <a:latin typeface="Times New Roman" panose="02020603050405020304" pitchFamily="18" charset="0"/>
                <a:cs typeface="Times New Roman" panose="02020603050405020304" pitchFamily="18" charset="0"/>
              </a:rPr>
              <a:t>地址</a:t>
            </a:r>
            <a:r>
              <a:rPr lang="zh-CN" altLang="en-US" sz="2800" u="sng" dirty="0">
                <a:latin typeface="Times New Roman" panose="02020603050405020304" pitchFamily="18" charset="0"/>
                <a:cs typeface="Times New Roman" panose="02020603050405020304" pitchFamily="18" charset="0"/>
              </a:rPr>
              <a:t>和</a:t>
            </a:r>
            <a:r>
              <a:rPr lang="zh-CN" altLang="en-US" sz="2800" b="1" u="sng" dirty="0">
                <a:latin typeface="Times New Roman" panose="02020603050405020304" pitchFamily="18" charset="0"/>
                <a:cs typeface="Times New Roman" panose="02020603050405020304" pitchFamily="18" charset="0"/>
              </a:rPr>
              <a:t>新端口号</a:t>
            </a:r>
            <a:r>
              <a:rPr lang="zh-CN" altLang="en-US" sz="2800" dirty="0">
                <a:solidFill>
                  <a:prstClr val="black"/>
                </a:solidFill>
                <a:latin typeface="Times New Roman" panose="02020603050405020304" pitchFamily="18" charset="0"/>
                <a:cs typeface="Times New Roman" panose="02020603050405020304" pitchFamily="18" charset="0"/>
              </a:rPr>
              <a:t>的转换表</a:t>
            </a:r>
            <a:endParaRPr kumimoji="0" lang="en-US" altLang="en-US" sz="2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indent="-290830">
              <a:lnSpc>
                <a:spcPct val="100000"/>
              </a:lnSpc>
              <a:spcBef>
                <a:spcPts val="1100"/>
              </a:spcBef>
              <a:buFont typeface="Wingdings" panose="05000000000000000000" pitchFamily="2" charset="2"/>
              <a:buChar char="§"/>
              <a:defRPr/>
            </a:pPr>
            <a:r>
              <a:rPr kumimoji="0" lang="zh-CN"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达到报文段：</a:t>
            </a:r>
            <a:r>
              <a:rPr kumimoji="0" lang="en-US" altLang="en-US" sz="2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 </a:t>
            </a:r>
            <a:r>
              <a:rPr kumimoji="0" lang="zh-CN"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根据</a:t>
            </a:r>
            <a:r>
              <a:rPr kumimoji="0" lang="en-US" altLang="zh-CN"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NAT</a:t>
            </a:r>
            <a:r>
              <a:rPr kumimoji="0" lang="zh-CN" altLang="en-US" sz="2800" b="1" i="0" u="sng"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转换表</a:t>
            </a:r>
            <a:r>
              <a:rPr kumimoji="0" lang="zh-CN"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，将</a:t>
            </a:r>
            <a:r>
              <a:rPr lang="en-US" altLang="zh-CN" sz="2800" b="1" u="sng" dirty="0">
                <a:latin typeface="Times New Roman" panose="02020603050405020304" pitchFamily="18" charset="0"/>
                <a:cs typeface="Times New Roman" panose="02020603050405020304" pitchFamily="18" charset="0"/>
              </a:rPr>
              <a:t>NAT IP</a:t>
            </a:r>
            <a:r>
              <a:rPr lang="zh-CN" altLang="en-US" sz="2800" b="1" u="sng" dirty="0">
                <a:latin typeface="Times New Roman" panose="02020603050405020304" pitchFamily="18" charset="0"/>
                <a:cs typeface="Times New Roman" panose="02020603050405020304" pitchFamily="18" charset="0"/>
              </a:rPr>
              <a:t>地址</a:t>
            </a:r>
            <a:r>
              <a:rPr lang="zh-CN" altLang="en-US" sz="2800" u="sng" dirty="0">
                <a:latin typeface="Times New Roman" panose="02020603050405020304" pitchFamily="18" charset="0"/>
                <a:cs typeface="Times New Roman" panose="02020603050405020304" pitchFamily="18" charset="0"/>
              </a:rPr>
              <a:t>和</a:t>
            </a:r>
            <a:r>
              <a:rPr lang="zh-CN" altLang="en-US" sz="2800" b="1" u="sng" dirty="0">
                <a:latin typeface="Times New Roman" panose="02020603050405020304" pitchFamily="18" charset="0"/>
                <a:cs typeface="Times New Roman" panose="02020603050405020304" pitchFamily="18" charset="0"/>
              </a:rPr>
              <a:t>新端口号</a:t>
            </a:r>
            <a:r>
              <a:rPr lang="zh-CN" altLang="en-US" sz="2800" dirty="0">
                <a:latin typeface="Times New Roman" panose="02020603050405020304" pitchFamily="18" charset="0"/>
                <a:cs typeface="Times New Roman" panose="02020603050405020304" pitchFamily="18" charset="0"/>
              </a:rPr>
              <a:t>替换为</a:t>
            </a:r>
            <a:r>
              <a:rPr lang="zh-CN" altLang="en-US" sz="2800" b="1" u="sng" dirty="0">
                <a:latin typeface="Times New Roman" panose="02020603050405020304" pitchFamily="18" charset="0"/>
                <a:cs typeface="Times New Roman" panose="02020603050405020304" pitchFamily="18" charset="0"/>
              </a:rPr>
              <a:t>源</a:t>
            </a:r>
            <a:r>
              <a:rPr lang="en-US" altLang="zh-CN" sz="2800" b="1" u="sng" dirty="0">
                <a:latin typeface="Times New Roman" panose="02020603050405020304" pitchFamily="18" charset="0"/>
                <a:cs typeface="Times New Roman" panose="02020603050405020304" pitchFamily="18" charset="0"/>
              </a:rPr>
              <a:t>IP</a:t>
            </a:r>
            <a:r>
              <a:rPr lang="zh-CN" altLang="en-US" sz="2800" b="1" u="sng" dirty="0">
                <a:latin typeface="Times New Roman" panose="02020603050405020304" pitchFamily="18" charset="0"/>
                <a:cs typeface="Times New Roman" panose="02020603050405020304" pitchFamily="18" charset="0"/>
              </a:rPr>
              <a:t>地址</a:t>
            </a:r>
            <a:r>
              <a:rPr lang="zh-CN" altLang="en-US" sz="2800" u="sng" dirty="0">
                <a:latin typeface="Times New Roman" panose="02020603050405020304" pitchFamily="18" charset="0"/>
                <a:cs typeface="Times New Roman" panose="02020603050405020304" pitchFamily="18" charset="0"/>
              </a:rPr>
              <a:t>和</a:t>
            </a:r>
            <a:r>
              <a:rPr lang="zh-CN" altLang="en-US" sz="2800" b="1" u="sng" dirty="0">
                <a:latin typeface="Times New Roman" panose="02020603050405020304" pitchFamily="18" charset="0"/>
                <a:cs typeface="Times New Roman" panose="02020603050405020304" pitchFamily="18" charset="0"/>
              </a:rPr>
              <a:t>端口号（内网主机）</a:t>
            </a:r>
            <a:endParaRPr kumimoji="0" lang="en-US" altLang="en-US" sz="28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1" name="Title 2"/>
          <p:cNvSpPr>
            <a:spLocks noGrp="1"/>
          </p:cNvSpPr>
          <p:nvPr>
            <p:ph type="title"/>
          </p:nvPr>
        </p:nvSpPr>
        <p:spPr>
          <a:xfrm>
            <a:off x="703288" y="281163"/>
            <a:ext cx="10766662" cy="1067951"/>
          </a:xfrm>
        </p:spPr>
        <p:txBody>
          <a:bodyPr>
            <a:normAutofit fontScale="90000"/>
          </a:bodyPr>
          <a:lstStyle/>
          <a:p>
            <a:r>
              <a:rPr lang="en-US" altLang="zh-CN" sz="4800" dirty="0"/>
              <a:t>NAT: network address translation </a:t>
            </a:r>
            <a:r>
              <a:rPr lang="zh-CN" altLang="en-US" sz="4800" dirty="0"/>
              <a:t>网络地址转换</a:t>
            </a:r>
            <a:endParaRPr lang="en-US" sz="4800" dirty="0"/>
          </a:p>
        </p:txBody>
      </p:sp>
      <p:sp>
        <p:nvSpPr>
          <p:cNvPr id="4"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73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1" end="1"/>
                                            </p:txEl>
                                          </p:spTgt>
                                        </p:tgtEl>
                                        <p:attrNameLst>
                                          <p:attrName>style.visibility</p:attrName>
                                        </p:attrNameLst>
                                      </p:cBhvr>
                                      <p:to>
                                        <p:strVal val="visible"/>
                                      </p:to>
                                    </p:set>
                                    <p:animEffect transition="in" filter="dissolve">
                                      <p:cBhvr>
                                        <p:cTn id="7" dur="500"/>
                                        <p:tgtEl>
                                          <p:spTgt spid="81">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1">
                                            <p:txEl>
                                              <p:pRg st="2" end="2"/>
                                            </p:txEl>
                                          </p:spTgt>
                                        </p:tgtEl>
                                        <p:attrNameLst>
                                          <p:attrName>style.visibility</p:attrName>
                                        </p:attrNameLst>
                                      </p:cBhvr>
                                      <p:to>
                                        <p:strVal val="visible"/>
                                      </p:to>
                                    </p:set>
                                    <p:animEffect transition="in" filter="dissolve">
                                      <p:cBhvr>
                                        <p:cTn id="10" dur="500"/>
                                        <p:tgtEl>
                                          <p:spTgt spid="8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3" end="3"/>
                                            </p:txEl>
                                          </p:spTgt>
                                        </p:tgtEl>
                                        <p:attrNameLst>
                                          <p:attrName>style.visibility</p:attrName>
                                        </p:attrNameLst>
                                      </p:cBhvr>
                                      <p:to>
                                        <p:strVal val="visible"/>
                                      </p:to>
                                    </p:set>
                                    <p:animEffect transition="in" filter="dissolve">
                                      <p:cBhvr>
                                        <p:cTn id="15" dur="500"/>
                                        <p:tgtEl>
                                          <p:spTgt spid="8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1">
                                            <p:txEl>
                                              <p:pRg st="4" end="4"/>
                                            </p:txEl>
                                          </p:spTgt>
                                        </p:tgtEl>
                                        <p:attrNameLst>
                                          <p:attrName>style.visibility</p:attrName>
                                        </p:attrNameLst>
                                      </p:cBhvr>
                                      <p:to>
                                        <p:strVal val="visible"/>
                                      </p:to>
                                    </p:set>
                                    <p:animEffect transition="in" filter="dissolve">
                                      <p:cBhvr>
                                        <p:cTn id="20" dur="500"/>
                                        <p:tgtEl>
                                          <p:spTgt spid="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703288" y="281163"/>
            <a:ext cx="10811050" cy="1067951"/>
          </a:xfrm>
        </p:spPr>
        <p:txBody>
          <a:bodyPr>
            <a:normAutofit fontScale="90000"/>
          </a:bodyPr>
          <a:lstStyle/>
          <a:p>
            <a:r>
              <a:rPr lang="en-US" altLang="zh-CN" sz="4800" dirty="0"/>
              <a:t>NAT: network address translation </a:t>
            </a:r>
            <a:r>
              <a:rPr lang="zh-CN" altLang="en-US" sz="4800" dirty="0"/>
              <a:t>网络地址转换</a:t>
            </a:r>
            <a:endParaRPr lang="en-US" sz="4800" dirty="0"/>
          </a:p>
        </p:txBody>
      </p:sp>
      <p:sp>
        <p:nvSpPr>
          <p:cNvPr id="117" name="Freeform 139"/>
          <p:cNvSpPr/>
          <p:nvPr/>
        </p:nvSpPr>
        <p:spPr bwMode="auto">
          <a:xfrm>
            <a:off x="2061197" y="3850033"/>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18" name="Freeform 29"/>
          <p:cNvSpPr/>
          <p:nvPr/>
        </p:nvSpPr>
        <p:spPr bwMode="auto">
          <a:xfrm>
            <a:off x="6350622" y="3121371"/>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9CE0FA"/>
          </a:solidFill>
          <a:ln>
            <a:noFill/>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25" name="Group 88"/>
          <p:cNvGrpSpPr/>
          <p:nvPr/>
        </p:nvGrpSpPr>
        <p:grpSpPr bwMode="auto">
          <a:xfrm>
            <a:off x="7512672" y="3054696"/>
            <a:ext cx="1871662" cy="1033462"/>
            <a:chOff x="3550" y="2055"/>
            <a:chExt cx="1179" cy="651"/>
          </a:xfrm>
        </p:grpSpPr>
        <p:grpSp>
          <p:nvGrpSpPr>
            <p:cNvPr id="126" name="Group 50"/>
            <p:cNvGrpSpPr/>
            <p:nvPr/>
          </p:nvGrpSpPr>
          <p:grpSpPr bwMode="auto">
            <a:xfrm>
              <a:off x="3550" y="2055"/>
              <a:ext cx="1179" cy="357"/>
              <a:chOff x="4381" y="786"/>
              <a:chExt cx="1108" cy="357"/>
            </a:xfrm>
          </p:grpSpPr>
          <p:sp>
            <p:nvSpPr>
              <p:cNvPr id="131" name="Rectangle 40"/>
              <p:cNvSpPr>
                <a:spLocks noChangeArrowheads="1"/>
              </p:cNvSpPr>
              <p:nvPr/>
            </p:nvSpPr>
            <p:spPr bwMode="auto">
              <a:xfrm>
                <a:off x="4385" y="830"/>
                <a:ext cx="1104" cy="2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2" name="Text Box 39"/>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 </a:t>
                </a:r>
                <a:r>
                  <a:rPr kumimoji="0" lang="en-US" altLang="en-US" sz="1200" b="1" i="0" u="none" strike="noStrike" kern="0" cap="none" spc="0" normalizeH="0" baseline="0" noProof="0" dirty="0">
                    <a:ln>
                      <a:noFill/>
                    </a:ln>
                    <a:solidFill>
                      <a:schemeClr val="accent2">
                        <a:lumMod val="50000"/>
                      </a:schemeClr>
                    </a:solidFill>
                    <a:effectLst/>
                    <a:uLnTx/>
                    <a:uFillTx/>
                    <a:latin typeface="Calibri" panose="020F0502020204030204"/>
                    <a:ea typeface="MS PGothic" panose="020B0600070205080204" pitchFamily="34" charset="-128"/>
                    <a:cs typeface="+mn-cs"/>
                  </a:rPr>
                  <a:t>10.0.0.1, 3345</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D: </a:t>
                </a:r>
                <a:r>
                  <a:rPr kumimoji="0" lang="en-US" altLang="en-US" sz="1200" b="1" i="0" u="none" strike="noStrike" kern="0" cap="none" spc="0" normalizeH="0" baseline="0" noProof="0" dirty="0">
                    <a:ln>
                      <a:noFill/>
                    </a:ln>
                    <a:solidFill>
                      <a:srgbClr val="7030A0"/>
                    </a:solidFill>
                    <a:effectLst/>
                    <a:uLnTx/>
                    <a:uFillTx/>
                    <a:latin typeface="Calibri" panose="020F0502020204030204"/>
                    <a:ea typeface="MS PGothic" panose="020B0600070205080204" pitchFamily="34" charset="-128"/>
                    <a:cs typeface="+mn-cs"/>
                  </a:rPr>
                  <a:t>128.119.40.186, 80</a:t>
                </a:r>
              </a:p>
            </p:txBody>
          </p:sp>
          <p:grpSp>
            <p:nvGrpSpPr>
              <p:cNvPr id="133" name="Group 44"/>
              <p:cNvGrpSpPr/>
              <p:nvPr/>
            </p:nvGrpSpPr>
            <p:grpSpPr bwMode="auto">
              <a:xfrm>
                <a:off x="5394" y="786"/>
                <a:ext cx="48" cy="99"/>
                <a:chOff x="5508" y="1599"/>
                <a:chExt cx="48" cy="99"/>
              </a:xfrm>
            </p:grpSpPr>
            <p:sp>
              <p:nvSpPr>
                <p:cNvPr id="138" name="Freeform 43"/>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9" name="Line 41"/>
                <p:cNvSpPr>
                  <a:spLocks noChangeShapeType="1"/>
                </p:cNvSpPr>
                <p:nvPr/>
              </p:nvSpPr>
              <p:spPr bwMode="auto">
                <a:xfrm flipH="1">
                  <a:off x="5512" y="1608"/>
                  <a:ext cx="22"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40" name="Line 42"/>
                <p:cNvSpPr>
                  <a:spLocks noChangeShapeType="1"/>
                </p:cNvSpPr>
                <p:nvPr/>
              </p:nvSpPr>
              <p:spPr bwMode="auto">
                <a:xfrm flipH="1">
                  <a:off x="5536" y="1620"/>
                  <a:ext cx="2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134" name="Group 45"/>
              <p:cNvGrpSpPr/>
              <p:nvPr/>
            </p:nvGrpSpPr>
            <p:grpSpPr bwMode="auto">
              <a:xfrm>
                <a:off x="5382" y="1044"/>
                <a:ext cx="48" cy="99"/>
                <a:chOff x="5508" y="1599"/>
                <a:chExt cx="48" cy="99"/>
              </a:xfrm>
            </p:grpSpPr>
            <p:sp>
              <p:nvSpPr>
                <p:cNvPr id="135" name="Freeform 46"/>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6" name="Line 47"/>
                <p:cNvSpPr>
                  <a:spLocks noChangeShapeType="1"/>
                </p:cNvSpPr>
                <p:nvPr/>
              </p:nvSpPr>
              <p:spPr bwMode="auto">
                <a:xfrm flipH="1">
                  <a:off x="5512" y="1608"/>
                  <a:ext cx="22"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7" name="Line 48"/>
                <p:cNvSpPr>
                  <a:spLocks noChangeShapeType="1"/>
                </p:cNvSpPr>
                <p:nvPr/>
              </p:nvSpPr>
              <p:spPr bwMode="auto">
                <a:xfrm flipH="1">
                  <a:off x="5536" y="1620"/>
                  <a:ext cx="2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sp>
          <p:nvSpPr>
            <p:cNvPr id="127" name="Freeform 51"/>
            <p:cNvSpPr/>
            <p:nvPr/>
          </p:nvSpPr>
          <p:spPr bwMode="auto">
            <a:xfrm>
              <a:off x="3573" y="2364"/>
              <a:ext cx="564" cy="342"/>
            </a:xfrm>
            <a:custGeom>
              <a:avLst/>
              <a:gdLst>
                <a:gd name="T0" fmla="*/ 0 w 417"/>
                <a:gd name="T1" fmla="*/ 9905 h 264"/>
                <a:gd name="T2" fmla="*/ 28602 w 417"/>
                <a:gd name="T3" fmla="*/ 9905 h 264"/>
                <a:gd name="T4" fmla="*/ 28602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28" name="Group 87"/>
            <p:cNvGrpSpPr/>
            <p:nvPr/>
          </p:nvGrpSpPr>
          <p:grpSpPr bwMode="auto">
            <a:xfrm>
              <a:off x="4032" y="2416"/>
              <a:ext cx="218" cy="231"/>
              <a:chOff x="5140" y="400"/>
              <a:chExt cx="218" cy="231"/>
            </a:xfrm>
          </p:grpSpPr>
          <p:sp>
            <p:nvSpPr>
              <p:cNvPr id="129" name="Oval 86"/>
              <p:cNvSpPr>
                <a:spLocks noChangeArrowheads="1"/>
              </p:cNvSpPr>
              <p:nvPr/>
            </p:nvSpPr>
            <p:spPr bwMode="auto">
              <a:xfrm>
                <a:off x="5140" y="410"/>
                <a:ext cx="218" cy="218"/>
              </a:xfrm>
              <a:prstGeom prst="ellipse">
                <a:avLst/>
              </a:prstGeom>
              <a:solidFill>
                <a:srgbClr val="FFFFFF"/>
              </a:solidFill>
              <a:ln w="9525">
                <a:solidFill>
                  <a:srgbClr val="CC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0" name="Text Box 52"/>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1</a:t>
                </a:r>
              </a:p>
            </p:txBody>
          </p:sp>
        </p:grpSp>
      </p:grpSp>
      <p:sp>
        <p:nvSpPr>
          <p:cNvPr id="141" name="Text Box 54"/>
          <p:cNvSpPr txBox="1">
            <a:spLocks noChangeArrowheads="1"/>
          </p:cNvSpPr>
          <p:nvPr/>
        </p:nvSpPr>
        <p:spPr bwMode="auto">
          <a:xfrm>
            <a:off x="6542534" y="4036280"/>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1" i="0" u="none" strike="noStrike" kern="0" cap="none" spc="0" normalizeH="0" baseline="0" noProof="0" dirty="0">
                <a:ln>
                  <a:noFill/>
                </a:ln>
                <a:solidFill>
                  <a:schemeClr val="accent2">
                    <a:lumMod val="50000"/>
                  </a:schemeClr>
                </a:solidFill>
                <a:effectLst/>
                <a:uLnTx/>
                <a:uFillTx/>
                <a:latin typeface="Calibri" panose="020F0502020204030204"/>
                <a:ea typeface="MS PGothic" panose="020B0600070205080204" pitchFamily="34" charset="-128"/>
                <a:cs typeface="+mn-cs"/>
              </a:rPr>
              <a:t>10.0.0.4</a:t>
            </a:r>
          </a:p>
        </p:txBody>
      </p:sp>
      <p:sp>
        <p:nvSpPr>
          <p:cNvPr id="143" name="Text Box 56"/>
          <p:cNvSpPr txBox="1">
            <a:spLocks noChangeArrowheads="1"/>
          </p:cNvSpPr>
          <p:nvPr/>
        </p:nvSpPr>
        <p:spPr bwMode="auto">
          <a:xfrm>
            <a:off x="4572494" y="4525035"/>
            <a:ext cx="1172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1" i="0" u="none" strike="noStrike" kern="0" cap="none" spc="0" normalizeH="0" baseline="0" noProof="0" dirty="0">
                <a:ln>
                  <a:noFill/>
                </a:ln>
                <a:solidFill>
                  <a:schemeClr val="accent6">
                    <a:lumMod val="50000"/>
                  </a:schemeClr>
                </a:solidFill>
                <a:effectLst/>
                <a:uLnTx/>
                <a:uFillTx/>
                <a:latin typeface="Calibri" panose="020F0502020204030204"/>
                <a:ea typeface="MS PGothic" panose="020B0600070205080204" pitchFamily="34" charset="-128"/>
                <a:cs typeface="+mn-cs"/>
              </a:rPr>
              <a:t>138.76.29.7</a:t>
            </a:r>
          </a:p>
        </p:txBody>
      </p:sp>
      <p:grpSp>
        <p:nvGrpSpPr>
          <p:cNvPr id="145" name="Group 59"/>
          <p:cNvGrpSpPr/>
          <p:nvPr/>
        </p:nvGrpSpPr>
        <p:grpSpPr bwMode="auto">
          <a:xfrm>
            <a:off x="8350874" y="1768821"/>
            <a:ext cx="3351213" cy="1389062"/>
            <a:chOff x="3944" y="989"/>
            <a:chExt cx="2111" cy="875"/>
          </a:xfrm>
        </p:grpSpPr>
        <p:sp>
          <p:nvSpPr>
            <p:cNvPr id="146" name="Text Box 53"/>
            <p:cNvSpPr txBox="1">
              <a:spLocks noChangeArrowheads="1"/>
            </p:cNvSpPr>
            <p:nvPr/>
          </p:nvSpPr>
          <p:spPr bwMode="auto">
            <a:xfrm>
              <a:off x="4121" y="989"/>
              <a:ext cx="1934"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altLang="en-US" sz="2000" b="1" u="none" strike="noStrike" kern="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1:</a:t>
              </a:r>
              <a:r>
                <a:rPr kumimoji="0" lang="en-US" altLang="en-US" sz="2000" b="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lang="zh-CN" altLang="en-US" sz="2000" kern="0" dirty="0">
                  <a:solidFill>
                    <a:srgbClr val="000099"/>
                  </a:solidFill>
                  <a:latin typeface="Times New Roman" panose="02020603050405020304" pitchFamily="18" charset="0"/>
                  <a:ea typeface="+mn-ea"/>
                  <a:cs typeface="Times New Roman" panose="02020603050405020304" pitchFamily="18" charset="0"/>
                </a:rPr>
                <a:t>主机</a:t>
              </a:r>
              <a:r>
                <a:rPr kumimoji="0" lang="en-US"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a:t>
              </a:r>
              <a:r>
                <a:rPr kumimoji="0" lang="en-US" altLang="en-US" sz="2000" b="1" u="none" strike="noStrike" kern="0" cap="none" spc="0" normalizeH="0" baseline="0" noProof="0" dirty="0">
                  <a:ln>
                    <a:noFill/>
                  </a:ln>
                  <a:solidFill>
                    <a:schemeClr val="accent2">
                      <a:lumMod val="50000"/>
                    </a:schemeClr>
                  </a:solidFill>
                  <a:effectLst/>
                  <a:uLnTx/>
                  <a:uFillTx/>
                  <a:latin typeface="Times New Roman" panose="02020603050405020304" pitchFamily="18" charset="0"/>
                  <a:ea typeface="+mn-ea"/>
                  <a:cs typeface="Times New Roman" panose="02020603050405020304" pitchFamily="18" charset="0"/>
                </a:rPr>
                <a:t>10.0.0.1 </a:t>
              </a:r>
              <a:r>
                <a:rPr kumimoji="0" lang="zh-CN"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向</a:t>
              </a:r>
              <a:endParaRPr kumimoji="0" lang="en-US" altLang="zh-CN"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en-US" sz="2000" b="1" u="none" strike="noStrike" kern="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128.119.40.186, 80</a:t>
              </a:r>
              <a:endParaRPr lang="en-US" altLang="zh-CN" sz="2000" b="1" kern="0" dirty="0">
                <a:solidFill>
                  <a:srgbClr val="7030A0"/>
                </a:solidFill>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zh-CN"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发出</a:t>
              </a:r>
              <a:r>
                <a:rPr kumimoji="0" lang="en-US"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a:t>
              </a:r>
              <a:r>
                <a:rPr kumimoji="0" lang="zh-CN"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报文段</a:t>
              </a:r>
              <a:endParaRPr kumimoji="0" lang="en-US"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endParaRPr>
            </a:p>
          </p:txBody>
        </p:sp>
        <p:sp>
          <p:nvSpPr>
            <p:cNvPr id="147" name="Line 58"/>
            <p:cNvSpPr>
              <a:spLocks noChangeShapeType="1"/>
            </p:cNvSpPr>
            <p:nvPr/>
          </p:nvSpPr>
          <p:spPr bwMode="auto">
            <a:xfrm flipH="1">
              <a:off x="3944" y="1105"/>
              <a:ext cx="197" cy="759"/>
            </a:xfrm>
            <a:prstGeom prst="line">
              <a:avLst/>
            </a:prstGeom>
            <a:noFill/>
            <a:ln w="1270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148" name="Freeform 67"/>
          <p:cNvSpPr/>
          <p:nvPr/>
        </p:nvSpPr>
        <p:spPr bwMode="auto">
          <a:xfrm>
            <a:off x="4226547" y="2826096"/>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bg1">
                  <a:lumMod val="75000"/>
                </a:schemeClr>
              </a:gs>
              <a:gs pos="100000">
                <a:srgbClr val="FFFFFF"/>
              </a:gs>
            </a:gsLst>
            <a:lin ang="5400000" scaled="1"/>
          </a:gradFill>
          <a:ln w="3175" cap="flat" cmpd="sng">
            <a:noFill/>
            <a:prstDash val="solid"/>
            <a:round/>
          </a:ln>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49" name="Rectangle 62"/>
          <p:cNvSpPr>
            <a:spLocks noChangeArrowheads="1"/>
          </p:cNvSpPr>
          <p:nvPr/>
        </p:nvSpPr>
        <p:spPr bwMode="auto">
          <a:xfrm>
            <a:off x="4226547" y="1573558"/>
            <a:ext cx="3784600" cy="1354138"/>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0" name="Text Box 60"/>
          <p:cNvSpPr txBox="1">
            <a:spLocks noChangeArrowheads="1"/>
          </p:cNvSpPr>
          <p:nvPr/>
        </p:nvSpPr>
        <p:spPr bwMode="auto">
          <a:xfrm>
            <a:off x="4554279" y="1578252"/>
            <a:ext cx="31037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NAT </a:t>
            </a:r>
            <a:r>
              <a:rPr kumimoji="0" lang="zh-CN"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转换表</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WAN </a:t>
            </a:r>
            <a:r>
              <a:rPr kumimoji="0" lang="zh-CN"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端</a:t>
            </a:r>
            <a:r>
              <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LAN </a:t>
            </a:r>
            <a:r>
              <a:rPr kumimoji="0" lang="zh-CN"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端</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1" name="Line 63"/>
          <p:cNvSpPr>
            <a:spLocks noChangeShapeType="1"/>
          </p:cNvSpPr>
          <p:nvPr/>
        </p:nvSpPr>
        <p:spPr bwMode="auto">
          <a:xfrm flipV="1">
            <a:off x="4226547" y="1946621"/>
            <a:ext cx="3790950" cy="111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2" name="Line 64"/>
          <p:cNvSpPr>
            <a:spLocks noChangeShapeType="1"/>
          </p:cNvSpPr>
          <p:nvPr/>
        </p:nvSpPr>
        <p:spPr bwMode="auto">
          <a:xfrm flipV="1">
            <a:off x="4240834" y="2224433"/>
            <a:ext cx="3749675" cy="111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3" name="Line 65"/>
          <p:cNvSpPr>
            <a:spLocks noChangeShapeType="1"/>
          </p:cNvSpPr>
          <p:nvPr/>
        </p:nvSpPr>
        <p:spPr bwMode="auto">
          <a:xfrm>
            <a:off x="6350622" y="1968846"/>
            <a:ext cx="3175" cy="9556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4" name="Text Box 61"/>
          <p:cNvSpPr txBox="1">
            <a:spLocks noChangeArrowheads="1"/>
          </p:cNvSpPr>
          <p:nvPr/>
        </p:nvSpPr>
        <p:spPr bwMode="auto">
          <a:xfrm>
            <a:off x="4450607" y="2243483"/>
            <a:ext cx="33682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1" i="0" u="none" strike="noStrike" kern="0" cap="none" spc="0" normalizeH="0" baseline="0" noProof="0" dirty="0">
                <a:ln>
                  <a:noFill/>
                </a:ln>
                <a:solidFill>
                  <a:schemeClr val="accent6">
                    <a:lumMod val="50000"/>
                  </a:schemeClr>
                </a:solidFill>
                <a:effectLst/>
                <a:uLnTx/>
                <a:uFillTx/>
                <a:latin typeface="Calibri" panose="020F0502020204030204"/>
                <a:ea typeface="MS PGothic" panose="020B0600070205080204" pitchFamily="34" charset="-128"/>
                <a:cs typeface="+mn-cs"/>
              </a:rPr>
              <a:t>138.76.29.7, 5001</a:t>
            </a:r>
            <a:r>
              <a:rPr kumimoji="0" lang="en-US" altLang="en-US" sz="18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   </a:t>
            </a:r>
            <a:r>
              <a:rPr kumimoji="0" lang="en-US" altLang="en-US" sz="1800" b="1" i="0" u="none" strike="noStrike" kern="0" cap="none" spc="0" normalizeH="0" baseline="0" noProof="0" dirty="0">
                <a:ln>
                  <a:noFill/>
                </a:ln>
                <a:solidFill>
                  <a:schemeClr val="accent2">
                    <a:lumMod val="50000"/>
                  </a:schemeClr>
                </a:solidFill>
                <a:effectLst/>
                <a:uLnTx/>
                <a:uFillTx/>
                <a:latin typeface="Calibri" panose="020F0502020204030204"/>
                <a:ea typeface="MS PGothic" panose="020B0600070205080204" pitchFamily="34" charset="-128"/>
                <a:cs typeface="+mn-cs"/>
              </a:rPr>
              <a:t>10.0.0.1, 3345</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a:t>
            </a:r>
          </a:p>
        </p:txBody>
      </p:sp>
      <p:grpSp>
        <p:nvGrpSpPr>
          <p:cNvPr id="155" name="Group 135"/>
          <p:cNvGrpSpPr/>
          <p:nvPr/>
        </p:nvGrpSpPr>
        <p:grpSpPr bwMode="auto">
          <a:xfrm>
            <a:off x="6647484" y="3634133"/>
            <a:ext cx="2784475" cy="1638300"/>
            <a:chOff x="3002" y="2417"/>
            <a:chExt cx="1754" cy="1032"/>
          </a:xfrm>
        </p:grpSpPr>
        <p:sp>
          <p:nvSpPr>
            <p:cNvPr id="156" name="Rectangle 91"/>
            <p:cNvSpPr>
              <a:spLocks noChangeArrowheads="1"/>
            </p:cNvSpPr>
            <p:nvPr/>
          </p:nvSpPr>
          <p:spPr bwMode="auto">
            <a:xfrm>
              <a:off x="3002" y="3051"/>
              <a:ext cx="1175" cy="2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7" name="Text Box 92"/>
            <p:cNvSpPr txBox="1">
              <a:spLocks noChangeArrowheads="1"/>
            </p:cNvSpPr>
            <p:nvPr/>
          </p:nvSpPr>
          <p:spPr bwMode="auto">
            <a:xfrm>
              <a:off x="3104" y="3042"/>
              <a:ext cx="11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 </a:t>
              </a:r>
              <a:r>
                <a:rPr kumimoji="0" lang="en-US" altLang="en-US" sz="1200" b="1" i="0" u="none" strike="noStrike" kern="0" cap="none" spc="0" normalizeH="0" baseline="0" noProof="0" dirty="0">
                  <a:ln>
                    <a:noFill/>
                  </a:ln>
                  <a:solidFill>
                    <a:srgbClr val="7030A0"/>
                  </a:solidFill>
                  <a:effectLst/>
                  <a:uLnTx/>
                  <a:uFillTx/>
                  <a:latin typeface="Calibri" panose="020F0502020204030204"/>
                  <a:ea typeface="MS PGothic" panose="020B0600070205080204" pitchFamily="34" charset="-128"/>
                  <a:cs typeface="+mn-cs"/>
                </a:rPr>
                <a:t>128.119.40.186, 80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D: </a:t>
              </a:r>
              <a:r>
                <a:rPr kumimoji="0" lang="en-US" altLang="en-US" sz="1200" b="1" i="0" u="none" strike="noStrike" kern="0" cap="none" spc="0" normalizeH="0" baseline="0" noProof="0" dirty="0">
                  <a:ln>
                    <a:noFill/>
                  </a:ln>
                  <a:solidFill>
                    <a:schemeClr val="accent2">
                      <a:lumMod val="50000"/>
                    </a:schemeClr>
                  </a:solidFill>
                  <a:effectLst/>
                  <a:uLnTx/>
                  <a:uFillTx/>
                  <a:latin typeface="Calibri" panose="020F0502020204030204"/>
                  <a:ea typeface="MS PGothic" panose="020B0600070205080204" pitchFamily="34" charset="-128"/>
                  <a:cs typeface="+mn-cs"/>
                </a:rPr>
                <a:t>10.0.0.1, 3345</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58" name="Group 93"/>
            <p:cNvGrpSpPr/>
            <p:nvPr/>
          </p:nvGrpSpPr>
          <p:grpSpPr bwMode="auto">
            <a:xfrm>
              <a:off x="3054" y="3007"/>
              <a:ext cx="51" cy="99"/>
              <a:chOff x="5508" y="1599"/>
              <a:chExt cx="48" cy="99"/>
            </a:xfrm>
          </p:grpSpPr>
          <p:sp>
            <p:nvSpPr>
              <p:cNvPr id="167" name="Freeform 94"/>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68" name="Line 95"/>
              <p:cNvSpPr>
                <a:spLocks noChangeShapeType="1"/>
              </p:cNvSpPr>
              <p:nvPr/>
            </p:nvSpPr>
            <p:spPr bwMode="auto">
              <a:xfrm flipH="1">
                <a:off x="5512" y="1608"/>
                <a:ext cx="22"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69" name="Line 96"/>
              <p:cNvSpPr>
                <a:spLocks noChangeShapeType="1"/>
              </p:cNvSpPr>
              <p:nvPr/>
            </p:nvSpPr>
            <p:spPr bwMode="auto">
              <a:xfrm flipH="1">
                <a:off x="5536" y="1620"/>
                <a:ext cx="2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159" name="Group 97"/>
            <p:cNvGrpSpPr/>
            <p:nvPr/>
          </p:nvGrpSpPr>
          <p:grpSpPr bwMode="auto">
            <a:xfrm>
              <a:off x="3059" y="3248"/>
              <a:ext cx="51" cy="99"/>
              <a:chOff x="5508" y="1599"/>
              <a:chExt cx="48" cy="99"/>
            </a:xfrm>
          </p:grpSpPr>
          <p:sp>
            <p:nvSpPr>
              <p:cNvPr id="164" name="Freeform 98"/>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65" name="Line 99"/>
              <p:cNvSpPr>
                <a:spLocks noChangeShapeType="1"/>
              </p:cNvSpPr>
              <p:nvPr/>
            </p:nvSpPr>
            <p:spPr bwMode="auto">
              <a:xfrm flipH="1">
                <a:off x="5512" y="1608"/>
                <a:ext cx="22"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66" name="Line 100"/>
              <p:cNvSpPr>
                <a:spLocks noChangeShapeType="1"/>
              </p:cNvSpPr>
              <p:nvPr/>
            </p:nvSpPr>
            <p:spPr bwMode="auto">
              <a:xfrm flipH="1">
                <a:off x="5536" y="1620"/>
                <a:ext cx="2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160" name="Freeform 101"/>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61" name="Group 102"/>
            <p:cNvGrpSpPr/>
            <p:nvPr/>
          </p:nvGrpSpPr>
          <p:grpSpPr bwMode="auto">
            <a:xfrm>
              <a:off x="4240" y="3061"/>
              <a:ext cx="218" cy="231"/>
              <a:chOff x="5140" y="400"/>
              <a:chExt cx="218" cy="231"/>
            </a:xfrm>
          </p:grpSpPr>
          <p:sp>
            <p:nvSpPr>
              <p:cNvPr id="162" name="Oval 103"/>
              <p:cNvSpPr>
                <a:spLocks noChangeArrowheads="1"/>
              </p:cNvSpPr>
              <p:nvPr/>
            </p:nvSpPr>
            <p:spPr bwMode="auto">
              <a:xfrm>
                <a:off x="5140" y="410"/>
                <a:ext cx="218" cy="218"/>
              </a:xfrm>
              <a:prstGeom prst="ellipse">
                <a:avLst/>
              </a:prstGeom>
              <a:solidFill>
                <a:srgbClr val="FFFFFF"/>
              </a:solidFill>
              <a:ln w="9525">
                <a:solidFill>
                  <a:srgbClr val="CC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63" name="Text Box 104"/>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4</a:t>
                </a:r>
              </a:p>
            </p:txBody>
          </p:sp>
        </p:grpSp>
      </p:grpSp>
      <p:grpSp>
        <p:nvGrpSpPr>
          <p:cNvPr id="170" name="Group 108"/>
          <p:cNvGrpSpPr/>
          <p:nvPr/>
        </p:nvGrpSpPr>
        <p:grpSpPr bwMode="auto">
          <a:xfrm>
            <a:off x="3413747" y="3851621"/>
            <a:ext cx="2497137" cy="566737"/>
            <a:chOff x="1026" y="3559"/>
            <a:chExt cx="1573" cy="357"/>
          </a:xfrm>
        </p:grpSpPr>
        <p:grpSp>
          <p:nvGrpSpPr>
            <p:cNvPr id="171" name="Group 68"/>
            <p:cNvGrpSpPr/>
            <p:nvPr/>
          </p:nvGrpSpPr>
          <p:grpSpPr bwMode="auto">
            <a:xfrm>
              <a:off x="1412" y="3559"/>
              <a:ext cx="1187" cy="357"/>
              <a:chOff x="4381" y="786"/>
              <a:chExt cx="1108" cy="357"/>
            </a:xfrm>
          </p:grpSpPr>
          <p:sp>
            <p:nvSpPr>
              <p:cNvPr id="176" name="Rectangle 69"/>
              <p:cNvSpPr>
                <a:spLocks noChangeArrowheads="1"/>
              </p:cNvSpPr>
              <p:nvPr/>
            </p:nvSpPr>
            <p:spPr bwMode="auto">
              <a:xfrm>
                <a:off x="4385" y="830"/>
                <a:ext cx="1104" cy="2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77" name="Text Box 70"/>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 </a:t>
                </a:r>
                <a:r>
                  <a:rPr kumimoji="0" lang="en-US" altLang="en-US" sz="1200" b="1" i="0" u="none" strike="noStrike" kern="0" cap="none" spc="0" normalizeH="0" baseline="0" noProof="0" dirty="0">
                    <a:ln>
                      <a:noFill/>
                    </a:ln>
                    <a:solidFill>
                      <a:schemeClr val="accent6">
                        <a:lumMod val="50000"/>
                      </a:schemeClr>
                    </a:solidFill>
                    <a:effectLst/>
                    <a:uLnTx/>
                    <a:uFillTx/>
                    <a:latin typeface="Calibri" panose="020F0502020204030204"/>
                    <a:ea typeface="MS PGothic" panose="020B0600070205080204" pitchFamily="34" charset="-128"/>
                    <a:cs typeface="+mn-cs"/>
                  </a:rPr>
                  <a:t>138.76.29.7, 5001</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D: </a:t>
                </a:r>
                <a:r>
                  <a:rPr kumimoji="0" lang="en-US" altLang="en-US" sz="1200" b="1" i="0" u="none" strike="noStrike" kern="0" cap="none" spc="0" normalizeH="0" baseline="0" noProof="0" dirty="0">
                    <a:ln>
                      <a:noFill/>
                    </a:ln>
                    <a:solidFill>
                      <a:srgbClr val="7030A0"/>
                    </a:solidFill>
                    <a:effectLst/>
                    <a:uLnTx/>
                    <a:uFillTx/>
                    <a:latin typeface="Calibri" panose="020F0502020204030204"/>
                    <a:ea typeface="MS PGothic" panose="020B0600070205080204" pitchFamily="34" charset="-128"/>
                    <a:cs typeface="+mn-cs"/>
                  </a:rPr>
                  <a:t>128.119.40.186, 80</a:t>
                </a:r>
              </a:p>
            </p:txBody>
          </p:sp>
          <p:grpSp>
            <p:nvGrpSpPr>
              <p:cNvPr id="178" name="Group 71"/>
              <p:cNvGrpSpPr/>
              <p:nvPr/>
            </p:nvGrpSpPr>
            <p:grpSpPr bwMode="auto">
              <a:xfrm>
                <a:off x="5394" y="786"/>
                <a:ext cx="48" cy="99"/>
                <a:chOff x="5508" y="1599"/>
                <a:chExt cx="48" cy="99"/>
              </a:xfrm>
            </p:grpSpPr>
            <p:sp>
              <p:nvSpPr>
                <p:cNvPr id="183" name="Freeform 72"/>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84" name="Line 73"/>
                <p:cNvSpPr>
                  <a:spLocks noChangeShapeType="1"/>
                </p:cNvSpPr>
                <p:nvPr/>
              </p:nvSpPr>
              <p:spPr bwMode="auto">
                <a:xfrm flipH="1">
                  <a:off x="5512" y="1608"/>
                  <a:ext cx="21"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85" name="Line 74"/>
                <p:cNvSpPr>
                  <a:spLocks noChangeShapeType="1"/>
                </p:cNvSpPr>
                <p:nvPr/>
              </p:nvSpPr>
              <p:spPr bwMode="auto">
                <a:xfrm flipH="1">
                  <a:off x="5536" y="1620"/>
                  <a:ext cx="21"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179" name="Group 75"/>
              <p:cNvGrpSpPr/>
              <p:nvPr/>
            </p:nvGrpSpPr>
            <p:grpSpPr bwMode="auto">
              <a:xfrm>
                <a:off x="5382" y="1044"/>
                <a:ext cx="48" cy="99"/>
                <a:chOff x="5508" y="1599"/>
                <a:chExt cx="48" cy="99"/>
              </a:xfrm>
            </p:grpSpPr>
            <p:sp>
              <p:nvSpPr>
                <p:cNvPr id="180" name="Freeform 76"/>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81" name="Line 77"/>
                <p:cNvSpPr>
                  <a:spLocks noChangeShapeType="1"/>
                </p:cNvSpPr>
                <p:nvPr/>
              </p:nvSpPr>
              <p:spPr bwMode="auto">
                <a:xfrm flipH="1">
                  <a:off x="5510" y="1608"/>
                  <a:ext cx="21"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82" name="Line 78"/>
                <p:cNvSpPr>
                  <a:spLocks noChangeShapeType="1"/>
                </p:cNvSpPr>
                <p:nvPr/>
              </p:nvSpPr>
              <p:spPr bwMode="auto">
                <a:xfrm flipH="1">
                  <a:off x="5536" y="1620"/>
                  <a:ext cx="21"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sp>
          <p:nvSpPr>
            <p:cNvPr id="172" name="Line 79"/>
            <p:cNvSpPr>
              <a:spLocks noChangeShapeType="1"/>
            </p:cNvSpPr>
            <p:nvPr/>
          </p:nvSpPr>
          <p:spPr bwMode="auto">
            <a:xfrm flipH="1">
              <a:off x="1026" y="3729"/>
              <a:ext cx="376"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73" name="Group 105"/>
            <p:cNvGrpSpPr/>
            <p:nvPr/>
          </p:nvGrpSpPr>
          <p:grpSpPr bwMode="auto">
            <a:xfrm>
              <a:off x="1143" y="3613"/>
              <a:ext cx="218" cy="231"/>
              <a:chOff x="5140" y="400"/>
              <a:chExt cx="218" cy="231"/>
            </a:xfrm>
          </p:grpSpPr>
          <p:sp>
            <p:nvSpPr>
              <p:cNvPr id="174" name="Oval 106"/>
              <p:cNvSpPr>
                <a:spLocks noChangeArrowheads="1"/>
              </p:cNvSpPr>
              <p:nvPr/>
            </p:nvSpPr>
            <p:spPr bwMode="auto">
              <a:xfrm>
                <a:off x="5140" y="410"/>
                <a:ext cx="218" cy="218"/>
              </a:xfrm>
              <a:prstGeom prst="ellipse">
                <a:avLst/>
              </a:prstGeom>
              <a:solidFill>
                <a:srgbClr val="FFFFFF"/>
              </a:solidFill>
              <a:ln w="9525">
                <a:solidFill>
                  <a:srgbClr val="FF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75" name="Text Box 107"/>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2</a:t>
                </a:r>
              </a:p>
            </p:txBody>
          </p:sp>
        </p:grpSp>
      </p:grpSp>
      <p:grpSp>
        <p:nvGrpSpPr>
          <p:cNvPr id="186" name="Group 112"/>
          <p:cNvGrpSpPr/>
          <p:nvPr/>
        </p:nvGrpSpPr>
        <p:grpSpPr bwMode="auto">
          <a:xfrm>
            <a:off x="570534" y="1870421"/>
            <a:ext cx="6465888" cy="2052637"/>
            <a:chOff x="-826" y="1306"/>
            <a:chExt cx="4073" cy="1293"/>
          </a:xfrm>
        </p:grpSpPr>
        <p:sp>
          <p:nvSpPr>
            <p:cNvPr id="187" name="Text Box 82"/>
            <p:cNvSpPr txBox="1">
              <a:spLocks noChangeArrowheads="1"/>
            </p:cNvSpPr>
            <p:nvPr/>
          </p:nvSpPr>
          <p:spPr bwMode="auto">
            <a:xfrm>
              <a:off x="-826" y="1306"/>
              <a:ext cx="1986" cy="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altLang="en-US" sz="2000" b="1" u="none" strike="noStrike" kern="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2:</a:t>
              </a:r>
              <a:r>
                <a:rPr kumimoji="0" lang="en-US" altLang="en-US" sz="2000" b="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NAT </a:t>
              </a:r>
              <a:r>
                <a:rPr kumimoji="0" lang="zh-CN"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路由器改写报文段源地址</a:t>
              </a:r>
              <a:r>
                <a:rPr lang="zh-CN" altLang="en-US" sz="2000" kern="0" dirty="0">
                  <a:solidFill>
                    <a:srgbClr val="000099"/>
                  </a:solidFill>
                  <a:latin typeface="Times New Roman" panose="02020603050405020304" pitchFamily="18" charset="0"/>
                  <a:ea typeface="+mn-ea"/>
                  <a:cs typeface="Times New Roman" panose="02020603050405020304" pitchFamily="18" charset="0"/>
                </a:rPr>
                <a:t>与端口号</a:t>
              </a:r>
              <a:r>
                <a:rPr kumimoji="0" lang="zh-CN"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a:t>
              </a:r>
              <a:r>
                <a:rPr kumimoji="0" lang="en-US"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a:t>
              </a:r>
              <a:r>
                <a:rPr kumimoji="0" lang="en-US" altLang="en-US" sz="2000" b="1" u="none" strike="noStrike" kern="0" cap="none" spc="0" normalizeH="0" baseline="0" noProof="0" dirty="0">
                  <a:ln>
                    <a:noFill/>
                  </a:ln>
                  <a:solidFill>
                    <a:schemeClr val="accent2">
                      <a:lumMod val="50000"/>
                    </a:schemeClr>
                  </a:solidFill>
                  <a:effectLst/>
                  <a:uLnTx/>
                  <a:uFillTx/>
                  <a:latin typeface="Times New Roman" panose="02020603050405020304" pitchFamily="18" charset="0"/>
                  <a:ea typeface="+mn-ea"/>
                  <a:cs typeface="Times New Roman" panose="02020603050405020304" pitchFamily="18" charset="0"/>
                </a:rPr>
                <a:t>10.0.0.1, 3345 </a:t>
              </a:r>
              <a:r>
                <a:rPr kumimoji="0" lang="en-US"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a:t>
              </a:r>
              <a:r>
                <a:rPr kumimoji="0" lang="en-US"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a:t>
              </a:r>
              <a:r>
                <a:rPr kumimoji="0" lang="en-US" altLang="en-US" sz="2000" b="1" u="none" strike="noStrike" kern="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138.76.29.7, 5001</a:t>
              </a:r>
              <a:r>
                <a:rPr kumimoji="0" lang="en-US" altLang="en-US" sz="20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0" fontAlgn="base" latinLnBrk="0" hangingPunct="0">
                <a:lnSpc>
                  <a:spcPct val="85000"/>
                </a:lnSpc>
                <a:spcBef>
                  <a:spcPct val="0"/>
                </a:spcBef>
                <a:spcAft>
                  <a:spcPct val="0"/>
                </a:spcAft>
                <a:buClrTx/>
                <a:buSzTx/>
                <a:buFontTx/>
                <a:buNone/>
                <a:defRPr/>
              </a:pPr>
              <a:r>
                <a:rPr lang="zh-CN" altLang="en-US" sz="2000" kern="0" dirty="0">
                  <a:solidFill>
                    <a:srgbClr val="000099"/>
                  </a:solidFill>
                  <a:latin typeface="Times New Roman" panose="02020603050405020304" pitchFamily="18" charset="0"/>
                  <a:ea typeface="+mn-ea"/>
                  <a:cs typeface="Times New Roman" panose="02020603050405020304" pitchFamily="18" charset="0"/>
                </a:rPr>
                <a:t>更新</a:t>
              </a:r>
              <a:r>
                <a:rPr lang="en-US" altLang="zh-CN" sz="2000" kern="0" dirty="0">
                  <a:solidFill>
                    <a:srgbClr val="000099"/>
                  </a:solidFill>
                  <a:latin typeface="Times New Roman" panose="02020603050405020304" pitchFamily="18" charset="0"/>
                  <a:ea typeface="+mn-ea"/>
                  <a:cs typeface="Times New Roman" panose="02020603050405020304" pitchFamily="18" charset="0"/>
                </a:rPr>
                <a:t>NAT</a:t>
              </a:r>
              <a:r>
                <a:rPr lang="zh-CN" altLang="en-US" sz="2000" kern="0" dirty="0">
                  <a:solidFill>
                    <a:srgbClr val="000099"/>
                  </a:solidFill>
                  <a:latin typeface="Times New Roman" panose="02020603050405020304" pitchFamily="18" charset="0"/>
                  <a:ea typeface="+mn-ea"/>
                  <a:cs typeface="Times New Roman" panose="02020603050405020304" pitchFamily="18" charset="0"/>
                </a:rPr>
                <a:t>转换表</a:t>
              </a:r>
              <a:endParaRPr kumimoji="0" lang="en-US" altLang="en-US" sz="1800" b="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endParaRPr>
            </a:p>
          </p:txBody>
        </p:sp>
        <p:sp>
          <p:nvSpPr>
            <p:cNvPr id="188" name="Line 83"/>
            <p:cNvSpPr>
              <a:spLocks noChangeShapeType="1"/>
            </p:cNvSpPr>
            <p:nvPr/>
          </p:nvSpPr>
          <p:spPr bwMode="auto">
            <a:xfrm>
              <a:off x="1285" y="2243"/>
              <a:ext cx="147" cy="356"/>
            </a:xfrm>
            <a:prstGeom prst="line">
              <a:avLst/>
            </a:prstGeom>
            <a:noFill/>
            <a:ln w="1270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89" name="Line 110"/>
            <p:cNvSpPr>
              <a:spLocks noChangeShapeType="1"/>
            </p:cNvSpPr>
            <p:nvPr/>
          </p:nvSpPr>
          <p:spPr bwMode="auto">
            <a:xfrm flipV="1">
              <a:off x="1275" y="1788"/>
              <a:ext cx="663" cy="455"/>
            </a:xfrm>
            <a:prstGeom prst="line">
              <a:avLst/>
            </a:prstGeom>
            <a:noFill/>
            <a:ln w="1270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90" name="Line 111"/>
            <p:cNvSpPr>
              <a:spLocks noChangeShapeType="1"/>
            </p:cNvSpPr>
            <p:nvPr/>
          </p:nvSpPr>
          <p:spPr bwMode="auto">
            <a:xfrm flipV="1">
              <a:off x="1275" y="1751"/>
              <a:ext cx="1972" cy="491"/>
            </a:xfrm>
            <a:prstGeom prst="line">
              <a:avLst/>
            </a:prstGeom>
            <a:noFill/>
            <a:ln w="12700">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191" name="Group 129"/>
          <p:cNvGrpSpPr/>
          <p:nvPr/>
        </p:nvGrpSpPr>
        <p:grpSpPr bwMode="auto">
          <a:xfrm>
            <a:off x="3242297" y="4880321"/>
            <a:ext cx="2471737" cy="703262"/>
            <a:chOff x="1163" y="3752"/>
            <a:chExt cx="1557" cy="443"/>
          </a:xfrm>
        </p:grpSpPr>
        <p:sp>
          <p:nvSpPr>
            <p:cNvPr id="192" name="Rectangle 115"/>
            <p:cNvSpPr>
              <a:spLocks noChangeArrowheads="1"/>
            </p:cNvSpPr>
            <p:nvPr/>
          </p:nvSpPr>
          <p:spPr bwMode="auto">
            <a:xfrm>
              <a:off x="1163" y="3796"/>
              <a:ext cx="1183" cy="256"/>
            </a:xfrm>
            <a:prstGeom prst="rect">
              <a:avLst/>
            </a:prstGeom>
            <a:solidFill>
              <a:srgbClr val="FFFFFF"/>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93" name="Text Box 116"/>
            <p:cNvSpPr txBox="1">
              <a:spLocks noChangeArrowheads="1"/>
            </p:cNvSpPr>
            <p:nvPr/>
          </p:nvSpPr>
          <p:spPr bwMode="auto">
            <a:xfrm>
              <a:off x="1281" y="3788"/>
              <a:ext cx="112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 </a:t>
              </a:r>
              <a:r>
                <a:rPr kumimoji="0" lang="en-US" altLang="en-US" sz="1200" b="1" i="0" u="none" strike="noStrike" kern="0" cap="none" spc="0" normalizeH="0" baseline="0" noProof="0" dirty="0">
                  <a:ln>
                    <a:noFill/>
                  </a:ln>
                  <a:solidFill>
                    <a:srgbClr val="7030A0"/>
                  </a:solidFill>
                  <a:effectLst/>
                  <a:uLnTx/>
                  <a:uFillTx/>
                  <a:latin typeface="Calibri" panose="020F0502020204030204"/>
                  <a:ea typeface="MS PGothic" panose="020B0600070205080204" pitchFamily="34" charset="-128"/>
                  <a:cs typeface="+mn-cs"/>
                </a:rPr>
                <a:t>128.119.40.186, 80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D: </a:t>
              </a:r>
              <a:r>
                <a:rPr kumimoji="0" lang="en-US" altLang="en-US" sz="1200" b="1" i="0" u="none" strike="noStrike" kern="0" cap="none" spc="0" normalizeH="0" baseline="0" noProof="0" dirty="0">
                  <a:ln>
                    <a:noFill/>
                  </a:ln>
                  <a:solidFill>
                    <a:schemeClr val="accent6">
                      <a:lumMod val="50000"/>
                    </a:schemeClr>
                  </a:solidFill>
                  <a:effectLst/>
                  <a:uLnTx/>
                  <a:uFillTx/>
                  <a:latin typeface="Calibri" panose="020F0502020204030204"/>
                  <a:ea typeface="MS PGothic" panose="020B0600070205080204" pitchFamily="34" charset="-128"/>
                  <a:cs typeface="+mn-cs"/>
                </a:rPr>
                <a:t>138.76.29.7, 5001</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94" name="Group 117"/>
            <p:cNvGrpSpPr/>
            <p:nvPr/>
          </p:nvGrpSpPr>
          <p:grpSpPr bwMode="auto">
            <a:xfrm>
              <a:off x="1214" y="3752"/>
              <a:ext cx="52" cy="99"/>
              <a:chOff x="5508" y="1599"/>
              <a:chExt cx="48" cy="99"/>
            </a:xfrm>
          </p:grpSpPr>
          <p:sp>
            <p:nvSpPr>
              <p:cNvPr id="203" name="Freeform 118"/>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04" name="Line 119"/>
              <p:cNvSpPr>
                <a:spLocks noChangeShapeType="1"/>
              </p:cNvSpPr>
              <p:nvPr/>
            </p:nvSpPr>
            <p:spPr bwMode="auto">
              <a:xfrm flipH="1">
                <a:off x="5512" y="1608"/>
                <a:ext cx="2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05" name="Line 120"/>
              <p:cNvSpPr>
                <a:spLocks noChangeShapeType="1"/>
              </p:cNvSpPr>
              <p:nvPr/>
            </p:nvSpPr>
            <p:spPr bwMode="auto">
              <a:xfrm flipH="1">
                <a:off x="5536" y="1620"/>
                <a:ext cx="2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195" name="Group 121"/>
            <p:cNvGrpSpPr/>
            <p:nvPr/>
          </p:nvGrpSpPr>
          <p:grpSpPr bwMode="auto">
            <a:xfrm>
              <a:off x="1193" y="3984"/>
              <a:ext cx="52" cy="99"/>
              <a:chOff x="5508" y="1599"/>
              <a:chExt cx="48" cy="99"/>
            </a:xfrm>
          </p:grpSpPr>
          <p:sp>
            <p:nvSpPr>
              <p:cNvPr id="200" name="Freeform 122"/>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01" name="Line 123"/>
              <p:cNvSpPr>
                <a:spLocks noChangeShapeType="1"/>
              </p:cNvSpPr>
              <p:nvPr/>
            </p:nvSpPr>
            <p:spPr bwMode="auto">
              <a:xfrm flipH="1">
                <a:off x="5512" y="1608"/>
                <a:ext cx="2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02" name="Line 124"/>
              <p:cNvSpPr>
                <a:spLocks noChangeShapeType="1"/>
              </p:cNvSpPr>
              <p:nvPr/>
            </p:nvSpPr>
            <p:spPr bwMode="auto">
              <a:xfrm flipH="1">
                <a:off x="5536" y="1620"/>
                <a:ext cx="20" cy="6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196" name="Line 125"/>
            <p:cNvSpPr>
              <a:spLocks noChangeShapeType="1"/>
            </p:cNvSpPr>
            <p:nvPr/>
          </p:nvSpPr>
          <p:spPr bwMode="auto">
            <a:xfrm flipH="1">
              <a:off x="2344" y="3931"/>
              <a:ext cx="376" cy="0"/>
            </a:xfrm>
            <a:prstGeom prst="line">
              <a:avLst/>
            </a:prstGeom>
            <a:noFill/>
            <a:ln w="19050">
              <a:solidFill>
                <a:srgbClr val="000000"/>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97" name="Group 126"/>
            <p:cNvGrpSpPr/>
            <p:nvPr/>
          </p:nvGrpSpPr>
          <p:grpSpPr bwMode="auto">
            <a:xfrm>
              <a:off x="2409" y="3815"/>
              <a:ext cx="218" cy="231"/>
              <a:chOff x="5140" y="400"/>
              <a:chExt cx="218" cy="231"/>
            </a:xfrm>
          </p:grpSpPr>
          <p:sp>
            <p:nvSpPr>
              <p:cNvPr id="198" name="Oval 127"/>
              <p:cNvSpPr>
                <a:spLocks noChangeArrowheads="1"/>
              </p:cNvSpPr>
              <p:nvPr/>
            </p:nvSpPr>
            <p:spPr bwMode="auto">
              <a:xfrm>
                <a:off x="5140" y="410"/>
                <a:ext cx="218" cy="218"/>
              </a:xfrm>
              <a:prstGeom prst="ellipse">
                <a:avLst/>
              </a:prstGeom>
              <a:solidFill>
                <a:srgbClr val="FFFFFF"/>
              </a:solidFill>
              <a:ln w="9525">
                <a:solidFill>
                  <a:srgbClr val="CC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99" name="Text Box 128"/>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3</a:t>
                </a:r>
              </a:p>
            </p:txBody>
          </p:sp>
        </p:grpSp>
      </p:grpSp>
      <p:sp>
        <p:nvSpPr>
          <p:cNvPr id="206" name="Text Box 131"/>
          <p:cNvSpPr txBox="1">
            <a:spLocks noChangeArrowheads="1"/>
          </p:cNvSpPr>
          <p:nvPr/>
        </p:nvSpPr>
        <p:spPr bwMode="auto">
          <a:xfrm>
            <a:off x="3146424" y="5435532"/>
            <a:ext cx="35591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altLang="en-US" sz="2000" b="1" i="1" u="none" strike="noStrike" kern="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3:</a:t>
            </a:r>
            <a:r>
              <a:rPr kumimoji="0" lang="en-US"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zh-CN" altLang="en-US" sz="2000" b="0" i="0" u="none" strike="noStrike" kern="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回复到达，目的地址和端口号： </a:t>
            </a:r>
            <a:r>
              <a:rPr kumimoji="0" lang="en-US" altLang="en-US" sz="2000" b="1" i="0" u="none" strike="noStrike" kern="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138.76.29.7, 5001</a:t>
            </a:r>
          </a:p>
        </p:txBody>
      </p:sp>
      <p:sp>
        <p:nvSpPr>
          <p:cNvPr id="227" name="Text Box 12"/>
          <p:cNvSpPr txBox="1">
            <a:spLocks noChangeArrowheads="1"/>
          </p:cNvSpPr>
          <p:nvPr/>
        </p:nvSpPr>
        <p:spPr bwMode="auto">
          <a:xfrm>
            <a:off x="9442128" y="3445831"/>
            <a:ext cx="8595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10.0.0.1</a:t>
            </a:r>
          </a:p>
        </p:txBody>
      </p:sp>
      <p:sp>
        <p:nvSpPr>
          <p:cNvPr id="228" name="Text Box 13"/>
          <p:cNvSpPr txBox="1">
            <a:spLocks noChangeArrowheads="1"/>
          </p:cNvSpPr>
          <p:nvPr/>
        </p:nvSpPr>
        <p:spPr bwMode="auto">
          <a:xfrm>
            <a:off x="9387377" y="4139110"/>
            <a:ext cx="8595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10.0.0.2</a:t>
            </a:r>
          </a:p>
        </p:txBody>
      </p:sp>
      <p:sp>
        <p:nvSpPr>
          <p:cNvPr id="229" name="Text Box 14"/>
          <p:cNvSpPr txBox="1">
            <a:spLocks noChangeArrowheads="1"/>
          </p:cNvSpPr>
          <p:nvPr/>
        </p:nvSpPr>
        <p:spPr bwMode="auto">
          <a:xfrm>
            <a:off x="9361024" y="4861740"/>
            <a:ext cx="8595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10.0.0.3</a:t>
            </a:r>
          </a:p>
        </p:txBody>
      </p:sp>
      <p:grpSp>
        <p:nvGrpSpPr>
          <p:cNvPr id="230" name="Group 107"/>
          <p:cNvGrpSpPr/>
          <p:nvPr/>
        </p:nvGrpSpPr>
        <p:grpSpPr bwMode="auto">
          <a:xfrm flipH="1">
            <a:off x="10194143" y="3285987"/>
            <a:ext cx="641350" cy="558800"/>
            <a:chOff x="-44" y="1473"/>
            <a:chExt cx="981" cy="1105"/>
          </a:xfrm>
        </p:grpSpPr>
        <p:pic>
          <p:nvPicPr>
            <p:cNvPr id="231" name="Picture 10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09"/>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3" name="Group 110"/>
          <p:cNvGrpSpPr/>
          <p:nvPr/>
        </p:nvGrpSpPr>
        <p:grpSpPr bwMode="auto">
          <a:xfrm flipH="1">
            <a:off x="10120943" y="3976903"/>
            <a:ext cx="641350" cy="558800"/>
            <a:chOff x="-44" y="1473"/>
            <a:chExt cx="981" cy="1105"/>
          </a:xfrm>
        </p:grpSpPr>
        <p:pic>
          <p:nvPicPr>
            <p:cNvPr id="234" name="Picture 11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112"/>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36" name="Group 113"/>
          <p:cNvGrpSpPr/>
          <p:nvPr/>
        </p:nvGrpSpPr>
        <p:grpSpPr bwMode="auto">
          <a:xfrm flipH="1">
            <a:off x="10140169" y="4685809"/>
            <a:ext cx="641350" cy="558800"/>
            <a:chOff x="-44" y="1473"/>
            <a:chExt cx="981" cy="1105"/>
          </a:xfrm>
        </p:grpSpPr>
        <p:pic>
          <p:nvPicPr>
            <p:cNvPr id="237"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15"/>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cxnSp>
        <p:nvCxnSpPr>
          <p:cNvPr id="239" name="Straight Connector 238"/>
          <p:cNvCxnSpPr/>
          <p:nvPr/>
        </p:nvCxnSpPr>
        <p:spPr>
          <a:xfrm>
            <a:off x="9963568" y="3732745"/>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9891178" y="4418545"/>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9910228" y="5134825"/>
            <a:ext cx="2935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937552" y="4333461"/>
            <a:ext cx="3034748" cy="304800"/>
            <a:chOff x="2454675" y="2927412"/>
            <a:chExt cx="4705166" cy="431082"/>
          </a:xfrm>
        </p:grpSpPr>
        <p:cxnSp>
          <p:nvCxnSpPr>
            <p:cNvPr id="246" name="Straight Connector 245"/>
            <p:cNvCxnSpPr/>
            <p:nvPr/>
          </p:nvCxnSpPr>
          <p:spPr>
            <a:xfrm>
              <a:off x="2454675" y="3124940"/>
              <a:ext cx="47051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5427861" y="2927412"/>
              <a:ext cx="1040553" cy="431082"/>
              <a:chOff x="7493876" y="2774731"/>
              <a:chExt cx="1481958" cy="894622"/>
            </a:xfrm>
          </p:grpSpPr>
          <p:sp>
            <p:nvSpPr>
              <p:cNvPr id="248" name="Freeform 24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9" name="Oval 24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0" name="Group 249"/>
              <p:cNvGrpSpPr/>
              <p:nvPr/>
            </p:nvGrpSpPr>
            <p:grpSpPr>
              <a:xfrm>
                <a:off x="7713663" y="2848339"/>
                <a:ext cx="1042107" cy="425543"/>
                <a:chOff x="7786941" y="2884917"/>
                <a:chExt cx="897649" cy="353919"/>
              </a:xfrm>
            </p:grpSpPr>
            <p:sp>
              <p:nvSpPr>
                <p:cNvPr id="251" name="Freeform 25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2" name="Freeform 25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3" name="Freeform 25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4" name="Freeform 25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cxnSp>
        <p:nvCxnSpPr>
          <p:cNvPr id="255" name="Straight Arrow Connector 254"/>
          <p:cNvCxnSpPr/>
          <p:nvPr/>
        </p:nvCxnSpPr>
        <p:spPr>
          <a:xfrm flipV="1">
            <a:off x="5701553" y="4503542"/>
            <a:ext cx="0" cy="2738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a:off x="6577649" y="4166958"/>
            <a:ext cx="0" cy="2738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74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right)">
                                      <p:cBhvr>
                                        <p:cTn id="7" dur="1000"/>
                                        <p:tgtEl>
                                          <p:spTgt spid="12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childTnLst>
                                  <p:subTnLst>
                                    <p:set>
                                      <p:cBhvr override="childStyle">
                                        <p:cTn dur="1" fill="hold" display="0" masterRel="nextClick" afterEffect="1"/>
                                        <p:tgtEl>
                                          <p:spTgt spid="1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wipe(right)">
                                      <p:cBhvr>
                                        <p:cTn id="15" dur="1000"/>
                                        <p:tgtEl>
                                          <p:spTgt spid="17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54"/>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86"/>
                                        </p:tgtEl>
                                        <p:attrNameLst>
                                          <p:attrName>style.visibility</p:attrName>
                                        </p:attrNameLst>
                                      </p:cBhvr>
                                      <p:to>
                                        <p:strVal val="visible"/>
                                      </p:to>
                                    </p:set>
                                  </p:childTnLst>
                                  <p:subTnLst>
                                    <p:set>
                                      <p:cBhvr override="childStyle">
                                        <p:cTn dur="1" fill="hold" display="0" masterRel="nextClick" afterEffect="1"/>
                                        <p:tgtEl>
                                          <p:spTgt spid="186"/>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91"/>
                                        </p:tgtEl>
                                        <p:attrNameLst>
                                          <p:attrName>style.visibility</p:attrName>
                                        </p:attrNameLst>
                                      </p:cBhvr>
                                      <p:to>
                                        <p:strVal val="visible"/>
                                      </p:to>
                                    </p:set>
                                    <p:animEffect transition="in" filter="wipe(left)">
                                      <p:cBhvr>
                                        <p:cTn id="26" dur="1000"/>
                                        <p:tgtEl>
                                          <p:spTgt spid="191"/>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06"/>
                                        </p:tgtEl>
                                        <p:attrNameLst>
                                          <p:attrName>style.visibility</p:attrName>
                                        </p:attrNameLst>
                                      </p:cBhvr>
                                      <p:to>
                                        <p:strVal val="visible"/>
                                      </p:to>
                                    </p:set>
                                  </p:childTnLst>
                                  <p:subTnLst>
                                    <p:set>
                                      <p:cBhvr override="childStyle">
                                        <p:cTn dur="1" fill="hold" display="0" masterRel="nextClick" afterEffect="1"/>
                                        <p:tgtEl>
                                          <p:spTgt spid="20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55"/>
                                        </p:tgtEl>
                                        <p:attrNameLst>
                                          <p:attrName>style.visibility</p:attrName>
                                        </p:attrNameLst>
                                      </p:cBhvr>
                                      <p:to>
                                        <p:strVal val="visible"/>
                                      </p:to>
                                    </p:set>
                                    <p:animEffect transition="in" filter="wipe(left)">
                                      <p:cBhvr>
                                        <p:cTn id="34"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20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3"/>
          <p:cNvSpPr txBox="1">
            <a:spLocks noChangeArrowheads="1"/>
          </p:cNvSpPr>
          <p:nvPr/>
        </p:nvSpPr>
        <p:spPr>
          <a:xfrm>
            <a:off x="604425" y="1435933"/>
            <a:ext cx="11097244" cy="519015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805" lvl="0" indent="-341630">
              <a:lnSpc>
                <a:spcPct val="100000"/>
              </a:lnSpc>
              <a:spcBef>
                <a:spcPts val="600"/>
              </a:spcBef>
              <a:defRPr/>
            </a:pP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NAT</a:t>
            </a:r>
            <a:r>
              <a:rPr lang="zh-CN" altLang="en-US" sz="3200" dirty="0">
                <a:solidFill>
                  <a:prstClr val="black"/>
                </a:solidFill>
                <a:latin typeface="Times New Roman" panose="02020603050405020304" pitchFamily="18" charset="0"/>
                <a:cs typeface="Times New Roman" panose="02020603050405020304" pitchFamily="18" charset="0"/>
              </a:rPr>
              <a:t>存在一些争议</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lvl="1">
              <a:lnSpc>
                <a:spcPct val="100000"/>
              </a:lnSpc>
              <a:spcBef>
                <a:spcPts val="600"/>
              </a:spcBef>
              <a:defRPr/>
            </a:pPr>
            <a:r>
              <a:rPr lang="zh-CN" altLang="en-US" sz="2800" dirty="0">
                <a:solidFill>
                  <a:prstClr val="black"/>
                </a:solidFill>
                <a:latin typeface="Times New Roman" panose="02020603050405020304" pitchFamily="18" charset="0"/>
                <a:cs typeface="Times New Roman" panose="02020603050405020304" pitchFamily="18" charset="0"/>
              </a:rPr>
              <a:t>路由器</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zh-CN" altLang="en-US" sz="2800" dirty="0">
                <a:solidFill>
                  <a:prstClr val="black"/>
                </a:solidFill>
                <a:latin typeface="Times New Roman" panose="02020603050405020304" pitchFamily="18" charset="0"/>
                <a:cs typeface="Times New Roman" panose="02020603050405020304" pitchFamily="18" charset="0"/>
              </a:rPr>
              <a:t>应该</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zh-CN" altLang="en-US" sz="2800" noProof="0" dirty="0">
                <a:solidFill>
                  <a:prstClr val="black"/>
                </a:solidFill>
                <a:latin typeface="Times New Roman" panose="02020603050405020304" pitchFamily="18" charset="0"/>
                <a:cs typeface="Times New Roman" panose="02020603050405020304" pitchFamily="18" charset="0"/>
              </a:rPr>
              <a:t>至多</a:t>
            </a:r>
            <a:r>
              <a:rPr lang="zh-CN" altLang="en-US" sz="2800" dirty="0">
                <a:solidFill>
                  <a:prstClr val="black"/>
                </a:solidFill>
                <a:latin typeface="Times New Roman" panose="02020603050405020304" pitchFamily="18" charset="0"/>
                <a:cs typeface="Times New Roman" panose="02020603050405020304" pitchFamily="18" charset="0"/>
              </a:rPr>
              <a:t>处理至层</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zh-CN" altLang="en-US" sz="2800" dirty="0">
                <a:solidFill>
                  <a:prstClr val="black"/>
                </a:solidFill>
                <a:latin typeface="Times New Roman" panose="02020603050405020304" pitchFamily="18" charset="0"/>
                <a:cs typeface="Times New Roman" panose="02020603050405020304" pitchFamily="18" charset="0"/>
              </a:rPr>
              <a:t>端口号由网络层设备操作</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a:lnSpc>
                <a:spcPct val="100000"/>
              </a:lnSpc>
              <a:spcBef>
                <a:spcPts val="600"/>
              </a:spcBef>
              <a:defRPr/>
            </a:pPr>
            <a:r>
              <a:rPr lang="zh-CN" altLang="en-US" sz="2800" dirty="0">
                <a:solidFill>
                  <a:prstClr val="black"/>
                </a:solidFill>
                <a:latin typeface="Times New Roman" panose="02020603050405020304" pitchFamily="18" charset="0"/>
                <a:cs typeface="Times New Roman" panose="02020603050405020304" pitchFamily="18" charset="0"/>
              </a:rPr>
              <a:t>地址</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zh-CN" altLang="en-US" sz="2800" dirty="0">
                <a:solidFill>
                  <a:prstClr val="black"/>
                </a:solidFill>
                <a:latin typeface="Times New Roman" panose="02020603050405020304" pitchFamily="18" charset="0"/>
                <a:cs typeface="Times New Roman" panose="02020603050405020304" pitchFamily="18" charset="0"/>
              </a:rPr>
              <a:t>紧缺</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zh-CN" altLang="en-US" sz="2800" dirty="0">
                <a:solidFill>
                  <a:prstClr val="black"/>
                </a:solidFill>
                <a:latin typeface="Times New Roman" panose="02020603050405020304" pitchFamily="18" charset="0"/>
                <a:cs typeface="Times New Roman" panose="02020603050405020304" pitchFamily="18" charset="0"/>
              </a:rPr>
              <a:t>问题已被</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IPv6</a:t>
            </a:r>
            <a:r>
              <a:rPr lang="zh-CN" altLang="en-US" sz="2800" dirty="0">
                <a:solidFill>
                  <a:prstClr val="black"/>
                </a:solidFill>
                <a:latin typeface="Times New Roman" panose="02020603050405020304" pitchFamily="18" charset="0"/>
                <a:cs typeface="Times New Roman" panose="02020603050405020304" pitchFamily="18" charset="0"/>
              </a:rPr>
              <a:t>解决</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a:lnSpc>
                <a:spcPct val="100000"/>
              </a:lnSpc>
              <a:spcBef>
                <a:spcPts val="600"/>
              </a:spcBef>
              <a:defRPr/>
            </a:pPr>
            <a:r>
              <a:rPr lang="zh-CN" altLang="en-US" sz="2800" dirty="0">
                <a:solidFill>
                  <a:prstClr val="black"/>
                </a:solidFill>
                <a:latin typeface="Times New Roman" panose="02020603050405020304" pitchFamily="18" charset="0"/>
                <a:cs typeface="Times New Roman" panose="02020603050405020304" pitchFamily="18" charset="0"/>
              </a:rPr>
              <a:t>违背了端到端观点</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en-US" altLang="en-US" dirty="0">
                <a:solidFill>
                  <a:prstClr val="black"/>
                </a:solidFill>
                <a:latin typeface="Times New Roman" panose="02020603050405020304" pitchFamily="18" charset="0"/>
                <a:cs typeface="Times New Roman" panose="02020603050405020304" pitchFamily="18" charset="0"/>
              </a:rPr>
              <a:t>(</a:t>
            </a:r>
            <a:r>
              <a:rPr lang="zh-CN" altLang="en-US" dirty="0">
                <a:solidFill>
                  <a:prstClr val="black"/>
                </a:solidFill>
                <a:latin typeface="Times New Roman" panose="02020603050405020304" pitchFamily="18" charset="0"/>
                <a:cs typeface="Times New Roman" panose="02020603050405020304" pitchFamily="18" charset="0"/>
              </a:rPr>
              <a:t>不是用</a:t>
            </a:r>
            <a:r>
              <a:rPr lang="en-US" altLang="zh-CN" dirty="0">
                <a:solidFill>
                  <a:prstClr val="black"/>
                </a:solidFill>
                <a:latin typeface="Times New Roman" panose="02020603050405020304" pitchFamily="18" charset="0"/>
                <a:cs typeface="Times New Roman" panose="02020603050405020304" pitchFamily="18" charset="0"/>
              </a:rPr>
              <a:t>IP</a:t>
            </a:r>
            <a:r>
              <a:rPr lang="zh-CN" altLang="en-US" dirty="0">
                <a:solidFill>
                  <a:prstClr val="black"/>
                </a:solidFill>
                <a:latin typeface="Times New Roman" panose="02020603050405020304" pitchFamily="18" charset="0"/>
                <a:cs typeface="Times New Roman" panose="02020603050405020304" pitchFamily="18" charset="0"/>
              </a:rPr>
              <a:t>地址进行选址，而是由端口号</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a:lnSpc>
                <a:spcPct val="100000"/>
              </a:lnSpc>
              <a:spcBef>
                <a:spcPts val="600"/>
              </a:spcBef>
              <a:defRPr/>
            </a:pP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NAT</a:t>
            </a:r>
            <a:r>
              <a:rPr lang="zh-CN" altLang="en-US" sz="2800" dirty="0">
                <a:solidFill>
                  <a:prstClr val="black"/>
                </a:solidFill>
                <a:latin typeface="Times New Roman" panose="02020603050405020304" pitchFamily="18" charset="0"/>
                <a:cs typeface="Times New Roman" panose="02020603050405020304" pitchFamily="18" charset="0"/>
              </a:rPr>
              <a:t>穿越：如果客户想要连接</a:t>
            </a:r>
            <a:r>
              <a:rPr lang="en-US" altLang="zh-CN" sz="2800" dirty="0">
                <a:solidFill>
                  <a:prstClr val="black"/>
                </a:solidFill>
                <a:latin typeface="Times New Roman" panose="02020603050405020304" pitchFamily="18" charset="0"/>
                <a:cs typeface="Times New Roman" panose="02020603050405020304" pitchFamily="18" charset="0"/>
              </a:rPr>
              <a:t>NAT</a:t>
            </a:r>
            <a:r>
              <a:rPr lang="zh-CN" altLang="en-US" sz="2800" dirty="0">
                <a:solidFill>
                  <a:prstClr val="black"/>
                </a:solidFill>
                <a:latin typeface="Times New Roman" panose="02020603050405020304" pitchFamily="18" charset="0"/>
                <a:cs typeface="Times New Roman" panose="02020603050405020304" pitchFamily="18" charset="0"/>
              </a:rPr>
              <a:t>路由器之后的服务器？</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71805" marR="0" lvl="0" indent="-341630" algn="l" defTabSz="914400" rtl="0" eaLnBrk="1" fontAlgn="auto" latinLnBrk="0" hangingPunct="1">
              <a:lnSpc>
                <a:spcPct val="100000"/>
              </a:lnSpc>
              <a:spcBef>
                <a:spcPts val="600"/>
              </a:spcBef>
              <a:spcAft>
                <a:spcPts val="0"/>
              </a:spcAft>
              <a:buClr>
                <a:srgbClr val="0000A3"/>
              </a:buClr>
              <a:buSzTx/>
              <a:buFont typeface="Wingdings" panose="05000000000000000000" pitchFamily="2" charset="2"/>
              <a:buChar char="§"/>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但是</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NAT</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依然得到广泛应用</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p>
          <a:p>
            <a:pPr lvl="1">
              <a:lnSpc>
                <a:spcPct val="100000"/>
              </a:lnSpc>
              <a:spcBef>
                <a:spcPts val="600"/>
              </a:spcBef>
              <a:defRPr/>
            </a:pPr>
            <a:r>
              <a:rPr lang="zh-CN" altLang="en-US" sz="2800" dirty="0">
                <a:solidFill>
                  <a:prstClr val="black"/>
                </a:solidFill>
                <a:latin typeface="Times New Roman" panose="02020603050405020304" pitchFamily="18" charset="0"/>
                <a:cs typeface="Times New Roman" panose="02020603050405020304" pitchFamily="18" charset="0"/>
              </a:rPr>
              <a:t>大量应用于家庭和机构网络</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4G/5G</a:t>
            </a:r>
            <a:r>
              <a:rPr lang="zh-CN" altLang="en-US" sz="2800" dirty="0">
                <a:solidFill>
                  <a:prstClr val="black"/>
                </a:solidFill>
                <a:latin typeface="Times New Roman" panose="02020603050405020304" pitchFamily="18" charset="0"/>
                <a:cs typeface="Times New Roman" panose="02020603050405020304" pitchFamily="18" charset="0"/>
              </a:rPr>
              <a:t>蜂窝网络</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 name="Title 2"/>
          <p:cNvSpPr>
            <a:spLocks noGrp="1"/>
          </p:cNvSpPr>
          <p:nvPr>
            <p:ph type="title"/>
          </p:nvPr>
        </p:nvSpPr>
        <p:spPr>
          <a:xfrm>
            <a:off x="703287" y="281163"/>
            <a:ext cx="10828805" cy="1067951"/>
          </a:xfrm>
        </p:spPr>
        <p:txBody>
          <a:bodyPr>
            <a:normAutofit fontScale="90000"/>
          </a:bodyPr>
          <a:lstStyle/>
          <a:p>
            <a:r>
              <a:rPr lang="en-US" altLang="zh-CN" sz="4800" dirty="0"/>
              <a:t>NAT: network address translation </a:t>
            </a:r>
            <a:r>
              <a:rPr lang="zh-CN" altLang="en-US" sz="4800" dirty="0"/>
              <a:t>网络地址转换</a:t>
            </a:r>
            <a:endParaRPr lang="en-US" sz="4800" dirty="0"/>
          </a:p>
        </p:txBody>
      </p:sp>
      <p:sp>
        <p:nvSpPr>
          <p:cNvPr id="4"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75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1">
                                            <p:txEl>
                                              <p:pRg st="1" end="1"/>
                                            </p:txEl>
                                          </p:spTgt>
                                        </p:tgtEl>
                                        <p:attrNameLst>
                                          <p:attrName>style.visibility</p:attrName>
                                        </p:attrNameLst>
                                      </p:cBhvr>
                                      <p:to>
                                        <p:strVal val="visible"/>
                                      </p:to>
                                    </p:set>
                                    <p:animEffect transition="in" filter="dissolve">
                                      <p:cBhvr>
                                        <p:cTn id="10" dur="500"/>
                                        <p:tgtEl>
                                          <p:spTgt spid="8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1">
                                            <p:txEl>
                                              <p:pRg st="2" end="2"/>
                                            </p:txEl>
                                          </p:spTgt>
                                        </p:tgtEl>
                                        <p:attrNameLst>
                                          <p:attrName>style.visibility</p:attrName>
                                        </p:attrNameLst>
                                      </p:cBhvr>
                                      <p:to>
                                        <p:strVal val="visible"/>
                                      </p:to>
                                    </p:set>
                                    <p:animEffect transition="in" filter="dissolve">
                                      <p:cBhvr>
                                        <p:cTn id="13" dur="500"/>
                                        <p:tgtEl>
                                          <p:spTgt spid="81">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1">
                                            <p:txEl>
                                              <p:pRg st="3" end="3"/>
                                            </p:txEl>
                                          </p:spTgt>
                                        </p:tgtEl>
                                        <p:attrNameLst>
                                          <p:attrName>style.visibility</p:attrName>
                                        </p:attrNameLst>
                                      </p:cBhvr>
                                      <p:to>
                                        <p:strVal val="visible"/>
                                      </p:to>
                                    </p:set>
                                    <p:animEffect transition="in" filter="dissolve">
                                      <p:cBhvr>
                                        <p:cTn id="16" dur="500"/>
                                        <p:tgtEl>
                                          <p:spTgt spid="81">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1">
                                            <p:txEl>
                                              <p:pRg st="4" end="4"/>
                                            </p:txEl>
                                          </p:spTgt>
                                        </p:tgtEl>
                                        <p:attrNameLst>
                                          <p:attrName>style.visibility</p:attrName>
                                        </p:attrNameLst>
                                      </p:cBhvr>
                                      <p:to>
                                        <p:strVal val="visible"/>
                                      </p:to>
                                    </p:set>
                                    <p:animEffect transition="in" filter="dissolve">
                                      <p:cBhvr>
                                        <p:cTn id="19" dur="500"/>
                                        <p:tgtEl>
                                          <p:spTgt spid="8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1">
                                            <p:txEl>
                                              <p:pRg st="5" end="5"/>
                                            </p:txEl>
                                          </p:spTgt>
                                        </p:tgtEl>
                                        <p:attrNameLst>
                                          <p:attrName>style.visibility</p:attrName>
                                        </p:attrNameLst>
                                      </p:cBhvr>
                                      <p:to>
                                        <p:strVal val="visible"/>
                                      </p:to>
                                    </p:set>
                                    <p:animEffect transition="in" filter="dissolve">
                                      <p:cBhvr>
                                        <p:cTn id="24" dur="500"/>
                                        <p:tgtEl>
                                          <p:spTgt spid="81">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1">
                                            <p:txEl>
                                              <p:pRg st="6" end="6"/>
                                            </p:txEl>
                                          </p:spTgt>
                                        </p:tgtEl>
                                        <p:attrNameLst>
                                          <p:attrName>style.visibility</p:attrName>
                                        </p:attrNameLst>
                                      </p:cBhvr>
                                      <p:to>
                                        <p:strVal val="visible"/>
                                      </p:to>
                                    </p:set>
                                    <p:animEffect transition="in" filter="dissolve">
                                      <p:cBhvr>
                                        <p:cTn id="27" dur="500"/>
                                        <p:tgtEl>
                                          <p:spTgt spid="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p:cNvSpPr>
            <a:spLocks noGrp="1"/>
          </p:cNvSpPr>
          <p:nvPr>
            <p:ph type="title"/>
          </p:nvPr>
        </p:nvSpPr>
        <p:spPr>
          <a:xfrm>
            <a:off x="838200" y="345805"/>
            <a:ext cx="10515600" cy="894622"/>
          </a:xfrm>
        </p:spPr>
        <p:txBody>
          <a:bodyPr>
            <a:normAutofit/>
          </a:bodyPr>
          <a:lstStyle/>
          <a:p>
            <a:r>
              <a:rPr lang="en-US" sz="4800" dirty="0"/>
              <a:t>Middleboxes</a:t>
            </a:r>
          </a:p>
        </p:txBody>
      </p:sp>
      <p:sp>
        <p:nvSpPr>
          <p:cNvPr id="2" name="TextBox 1"/>
          <p:cNvSpPr txBox="1"/>
          <p:nvPr/>
        </p:nvSpPr>
        <p:spPr>
          <a:xfrm>
            <a:off x="2023441" y="2348120"/>
            <a:ext cx="8563597" cy="23391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“any intermediary box performing functions </a:t>
            </a:r>
            <a:r>
              <a:rPr kumimoji="0" lang="en-US" sz="3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apart from</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normal, standard functions of an </a:t>
            </a:r>
            <a:r>
              <a:rPr kumimoji="0" lang="en-US" sz="3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IP router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on the data path between a source host and destination host”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1756329" y="1865864"/>
            <a:ext cx="9187896" cy="29204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2208971" y="1685512"/>
            <a:ext cx="3000437"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Middlebox (RFC  3234)</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Middleboxes everywhere!</a:t>
            </a:r>
            <a:endParaRPr lang="en-US" dirty="0"/>
          </a:p>
        </p:txBody>
      </p:sp>
      <p:sp>
        <p:nvSpPr>
          <p:cNvPr id="6" name="Freeform 5"/>
          <p:cNvSpPr/>
          <p:nvPr/>
        </p:nvSpPr>
        <p:spPr>
          <a:xfrm>
            <a:off x="5738405" y="3238056"/>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17"/>
          <p:cNvSpPr/>
          <p:nvPr/>
        </p:nvSpPr>
        <p:spPr bwMode="auto">
          <a:xfrm>
            <a:off x="4037567" y="2012012"/>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418"/>
          <p:cNvGrpSpPr/>
          <p:nvPr/>
        </p:nvGrpSpPr>
        <p:grpSpPr bwMode="auto">
          <a:xfrm>
            <a:off x="3958567" y="3461529"/>
            <a:ext cx="1458912" cy="933450"/>
            <a:chOff x="2889" y="1631"/>
            <a:chExt cx="980" cy="743"/>
          </a:xfrm>
        </p:grpSpPr>
        <p:sp>
          <p:nvSpPr>
            <p:cNvPr id="9" name="Rectangle 419"/>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 name="AutoShape 420"/>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1" name="Freeform 427"/>
          <p:cNvSpPr/>
          <p:nvPr/>
        </p:nvSpPr>
        <p:spPr bwMode="auto">
          <a:xfrm>
            <a:off x="4465618" y="4855412"/>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Box 580"/>
          <p:cNvSpPr txBox="1">
            <a:spLocks noChangeArrowheads="1"/>
          </p:cNvSpPr>
          <p:nvPr/>
        </p:nvSpPr>
        <p:spPr bwMode="auto">
          <a:xfrm>
            <a:off x="4060125" y="5952053"/>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14" name="Freeform 13"/>
          <p:cNvSpPr/>
          <p:nvPr/>
        </p:nvSpPr>
        <p:spPr>
          <a:xfrm>
            <a:off x="6975363" y="3351818"/>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p:cNvGrpSpPr/>
          <p:nvPr/>
        </p:nvGrpSpPr>
        <p:grpSpPr>
          <a:xfrm>
            <a:off x="7590917" y="4100328"/>
            <a:ext cx="687393" cy="721548"/>
            <a:chOff x="5203089" y="1751190"/>
            <a:chExt cx="858331" cy="662414"/>
          </a:xfrm>
        </p:grpSpPr>
        <p:sp>
          <p:nvSpPr>
            <p:cNvPr id="16" name="Freeform 15"/>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7524388" y="3366449"/>
            <a:ext cx="594613" cy="648336"/>
            <a:chOff x="5203089" y="1751190"/>
            <a:chExt cx="858331" cy="662414"/>
          </a:xfrm>
        </p:grpSpPr>
        <p:sp>
          <p:nvSpPr>
            <p:cNvPr id="25" name="Freeform 24"/>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25"/>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3" name="Freeform 32"/>
          <p:cNvSpPr/>
          <p:nvPr/>
        </p:nvSpPr>
        <p:spPr>
          <a:xfrm>
            <a:off x="6294030" y="1954320"/>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6180418" y="2023473"/>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35" name="Rectangle 34"/>
          <p:cNvSpPr/>
          <p:nvPr/>
        </p:nvSpPr>
        <p:spPr>
          <a:xfrm>
            <a:off x="6032285" y="3850186"/>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7670984" y="4850215"/>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37" name="Straight Connector 36"/>
          <p:cNvCxnSpPr/>
          <p:nvPr/>
        </p:nvCxnSpPr>
        <p:spPr>
          <a:xfrm flipH="1" flipV="1">
            <a:off x="7313137" y="3752403"/>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7414052" y="3812962"/>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90114" y="3805699"/>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7323991" y="3767174"/>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7303837" y="4243920"/>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6648412"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972833"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6030085" y="3679950"/>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86286" y="3679950"/>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890885" y="2926970"/>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6551936" y="2867291"/>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4610470" y="2299603"/>
            <a:ext cx="3283852" cy="3640283"/>
            <a:chOff x="7881336" y="2104198"/>
            <a:chExt cx="3283852" cy="3640283"/>
          </a:xfrm>
        </p:grpSpPr>
        <p:sp>
          <p:nvSpPr>
            <p:cNvPr id="54" name="Line 428"/>
            <p:cNvSpPr>
              <a:spLocks noChangeShapeType="1"/>
            </p:cNvSpPr>
            <p:nvPr/>
          </p:nvSpPr>
          <p:spPr bwMode="auto">
            <a:xfrm rot="16200000" flipV="1">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430"/>
            <p:cNvSpPr>
              <a:spLocks noChangeShapeType="1"/>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431"/>
            <p:cNvSpPr>
              <a:spLocks noChangeShapeType="1"/>
            </p:cNvSpPr>
            <p:nvPr/>
          </p:nvSpPr>
          <p:spPr bwMode="auto">
            <a:xfrm>
              <a:off x="9457042" y="4815390"/>
              <a:ext cx="524483" cy="261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432"/>
            <p:cNvSpPr>
              <a:spLocks noChangeShapeType="1"/>
            </p:cNvSpPr>
            <p:nvPr/>
          </p:nvSpPr>
          <p:spPr bwMode="auto">
            <a:xfrm flipV="1">
              <a:off x="8874149" y="4815390"/>
              <a:ext cx="569255" cy="2462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433"/>
            <p:cNvSpPr>
              <a:spLocks noChangeShapeType="1"/>
            </p:cNvSpPr>
            <p:nvPr/>
          </p:nvSpPr>
          <p:spPr bwMode="auto">
            <a:xfrm flipV="1">
              <a:off x="8845827" y="5085749"/>
              <a:ext cx="103050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435"/>
            <p:cNvSpPr>
              <a:spLocks noChangeShapeType="1"/>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36"/>
            <p:cNvSpPr>
              <a:spLocks noChangeShapeType="1"/>
            </p:cNvSpPr>
            <p:nvPr/>
          </p:nvSpPr>
          <p:spPr bwMode="auto">
            <a:xfrm flipV="1">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39"/>
            <p:cNvSpPr>
              <a:spLocks noChangeShapeType="1"/>
            </p:cNvSpPr>
            <p:nvPr/>
          </p:nvSpPr>
          <p:spPr bwMode="auto">
            <a:xfrm flipH="1">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440"/>
            <p:cNvSpPr>
              <a:spLocks noChangeShapeType="1"/>
            </p:cNvSpPr>
            <p:nvPr/>
          </p:nvSpPr>
          <p:spPr bwMode="auto">
            <a:xfrm flipH="1" flipV="1">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41"/>
            <p:cNvSpPr>
              <a:spLocks noChangeShapeType="1"/>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43"/>
            <p:cNvSpPr>
              <a:spLocks noChangeShapeType="1"/>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49"/>
            <p:cNvSpPr>
              <a:spLocks noChangeShapeType="1"/>
            </p:cNvSpPr>
            <p:nvPr/>
          </p:nvSpPr>
          <p:spPr bwMode="auto">
            <a:xfrm flipV="1">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28"/>
            <p:cNvSpPr>
              <a:spLocks noChangeShapeType="1"/>
            </p:cNvSpPr>
            <p:nvPr/>
          </p:nvSpPr>
          <p:spPr bwMode="auto">
            <a:xfrm rot="16200000" flipV="1">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40"/>
            <p:cNvSpPr>
              <a:spLocks noChangeShapeType="1"/>
            </p:cNvSpPr>
            <p:nvPr/>
          </p:nvSpPr>
          <p:spPr bwMode="auto">
            <a:xfrm flipV="1">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8" name="Straight Connector 67"/>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Line 541"/>
            <p:cNvSpPr>
              <a:spLocks noChangeShapeType="1"/>
            </p:cNvSpPr>
            <p:nvPr/>
          </p:nvSpPr>
          <p:spPr bwMode="auto">
            <a:xfrm flipV="1">
              <a:off x="9402788" y="4090252"/>
              <a:ext cx="429324" cy="7056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424"/>
            <p:cNvSpPr>
              <a:spLocks noChangeShapeType="1"/>
            </p:cNvSpPr>
            <p:nvPr/>
          </p:nvSpPr>
          <p:spPr bwMode="auto">
            <a:xfrm flipV="1">
              <a:off x="8268637" y="4024329"/>
              <a:ext cx="969051"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0" name="Picture 778" descr="antenna_radiation_styliz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5455" y="3986208"/>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81"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290" y="5653216"/>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Line 426"/>
          <p:cNvSpPr>
            <a:spLocks noChangeShapeType="1"/>
          </p:cNvSpPr>
          <p:nvPr/>
        </p:nvSpPr>
        <p:spPr bwMode="auto">
          <a:xfrm>
            <a:off x="5109681" y="2907587"/>
            <a:ext cx="151280" cy="8118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99" y="403417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827" y="569651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 name="Group 96"/>
          <p:cNvGrpSpPr/>
          <p:nvPr/>
        </p:nvGrpSpPr>
        <p:grpSpPr>
          <a:xfrm>
            <a:off x="6602582" y="5511315"/>
            <a:ext cx="309740" cy="190838"/>
            <a:chOff x="3668110" y="2448910"/>
            <a:chExt cx="3794234" cy="2165130"/>
          </a:xfrm>
        </p:grpSpPr>
        <p:sp>
          <p:nvSpPr>
            <p:cNvPr id="98" name="Rectangle 97"/>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98"/>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3941378" y="2603243"/>
              <a:ext cx="3202061" cy="1066110"/>
              <a:chOff x="7939341" y="3037317"/>
              <a:chExt cx="897649" cy="353919"/>
            </a:xfrm>
          </p:grpSpPr>
          <p:sp>
            <p:nvSpPr>
              <p:cNvPr id="101" name="Freeform 100"/>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102"/>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reeform 103"/>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5" name="Group 104"/>
          <p:cNvGrpSpPr/>
          <p:nvPr/>
        </p:nvGrpSpPr>
        <p:grpSpPr>
          <a:xfrm>
            <a:off x="5429836" y="5139698"/>
            <a:ext cx="393760" cy="218578"/>
            <a:chOff x="7493876" y="2774731"/>
            <a:chExt cx="1481958" cy="894622"/>
          </a:xfrm>
        </p:grpSpPr>
        <p:sp>
          <p:nvSpPr>
            <p:cNvPr id="106" name="Freeform 10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p:cNvGrpSpPr/>
            <p:nvPr/>
          </p:nvGrpSpPr>
          <p:grpSpPr>
            <a:xfrm>
              <a:off x="7713663" y="2848339"/>
              <a:ext cx="1042107" cy="425543"/>
              <a:chOff x="7786941" y="2884917"/>
              <a:chExt cx="897649" cy="353919"/>
            </a:xfrm>
          </p:grpSpPr>
          <p:sp>
            <p:nvSpPr>
              <p:cNvPr id="109" name="Freeform 10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p:cNvGrpSpPr/>
          <p:nvPr/>
        </p:nvGrpSpPr>
        <p:grpSpPr>
          <a:xfrm>
            <a:off x="5064737" y="5366711"/>
            <a:ext cx="309740" cy="190838"/>
            <a:chOff x="3668110" y="2448910"/>
            <a:chExt cx="3794234" cy="2165130"/>
          </a:xfrm>
        </p:grpSpPr>
        <p:sp>
          <p:nvSpPr>
            <p:cNvPr id="114" name="Rectangle 113"/>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p:cNvGrpSpPr/>
            <p:nvPr/>
          </p:nvGrpSpPr>
          <p:grpSpPr>
            <a:xfrm>
              <a:off x="3941378" y="2603243"/>
              <a:ext cx="3202061" cy="1066110"/>
              <a:chOff x="7939341" y="3037317"/>
              <a:chExt cx="897649" cy="353919"/>
            </a:xfrm>
          </p:grpSpPr>
          <p:sp>
            <p:nvSpPr>
              <p:cNvPr id="117" name="Freeform 116"/>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p:cNvGrpSpPr/>
          <p:nvPr/>
        </p:nvGrpSpPr>
        <p:grpSpPr>
          <a:xfrm>
            <a:off x="5189619" y="2977737"/>
            <a:ext cx="353678" cy="168275"/>
            <a:chOff x="7493876" y="2774731"/>
            <a:chExt cx="1481958" cy="894622"/>
          </a:xfrm>
        </p:grpSpPr>
        <p:sp>
          <p:nvSpPr>
            <p:cNvPr id="122" name="Freeform 12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p:cNvGrpSpPr/>
            <p:nvPr/>
          </p:nvGrpSpPr>
          <p:grpSpPr>
            <a:xfrm>
              <a:off x="7713663" y="2848339"/>
              <a:ext cx="1042107" cy="425543"/>
              <a:chOff x="7786941" y="2884917"/>
              <a:chExt cx="897649" cy="353919"/>
            </a:xfrm>
          </p:grpSpPr>
          <p:sp>
            <p:nvSpPr>
              <p:cNvPr id="125" name="Freeform 12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p:cNvGrpSpPr/>
          <p:nvPr/>
        </p:nvGrpSpPr>
        <p:grpSpPr>
          <a:xfrm>
            <a:off x="7637302" y="3773643"/>
            <a:ext cx="170989" cy="97052"/>
            <a:chOff x="7493876" y="2774731"/>
            <a:chExt cx="1481958" cy="894622"/>
          </a:xfrm>
        </p:grpSpPr>
        <p:sp>
          <p:nvSpPr>
            <p:cNvPr id="130" name="Freeform 12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1" name="Oval 130"/>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2" name="Group 131"/>
            <p:cNvGrpSpPr/>
            <p:nvPr/>
          </p:nvGrpSpPr>
          <p:grpSpPr>
            <a:xfrm>
              <a:off x="7713663" y="2848339"/>
              <a:ext cx="1042107" cy="425543"/>
              <a:chOff x="7786941" y="2884917"/>
              <a:chExt cx="897649" cy="353919"/>
            </a:xfrm>
          </p:grpSpPr>
          <p:sp>
            <p:nvSpPr>
              <p:cNvPr id="133" name="Freeform 13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p:cNvGrpSpPr/>
          <p:nvPr/>
        </p:nvGrpSpPr>
        <p:grpSpPr>
          <a:xfrm>
            <a:off x="7163826" y="3668416"/>
            <a:ext cx="353678" cy="198344"/>
            <a:chOff x="7493876" y="2774731"/>
            <a:chExt cx="1481958" cy="894622"/>
          </a:xfrm>
        </p:grpSpPr>
        <p:sp>
          <p:nvSpPr>
            <p:cNvPr id="138" name="Freeform 13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p:cNvGrpSpPr/>
            <p:nvPr/>
          </p:nvGrpSpPr>
          <p:grpSpPr>
            <a:xfrm>
              <a:off x="7713663" y="2848339"/>
              <a:ext cx="1042107" cy="425543"/>
              <a:chOff x="7786941" y="2884917"/>
              <a:chExt cx="897649" cy="353919"/>
            </a:xfrm>
          </p:grpSpPr>
          <p:sp>
            <p:nvSpPr>
              <p:cNvPr id="141" name="Freeform 14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p:cNvGrpSpPr/>
          <p:nvPr/>
        </p:nvGrpSpPr>
        <p:grpSpPr>
          <a:xfrm>
            <a:off x="6701941" y="2374570"/>
            <a:ext cx="353678" cy="198344"/>
            <a:chOff x="7493876" y="2774731"/>
            <a:chExt cx="1481958" cy="894622"/>
          </a:xfrm>
        </p:grpSpPr>
        <p:sp>
          <p:nvSpPr>
            <p:cNvPr id="146" name="Freeform 14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p:cNvGrpSpPr/>
            <p:nvPr/>
          </p:nvGrpSpPr>
          <p:grpSpPr>
            <a:xfrm>
              <a:off x="7713663" y="2848339"/>
              <a:ext cx="1042107" cy="425543"/>
              <a:chOff x="7786941" y="2884917"/>
              <a:chExt cx="897649" cy="353919"/>
            </a:xfrm>
          </p:grpSpPr>
          <p:sp>
            <p:nvSpPr>
              <p:cNvPr id="149" name="Freeform 14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p:cNvGrpSpPr/>
          <p:nvPr/>
        </p:nvGrpSpPr>
        <p:grpSpPr>
          <a:xfrm>
            <a:off x="7280431" y="2785645"/>
            <a:ext cx="353678" cy="198344"/>
            <a:chOff x="7493876" y="2774731"/>
            <a:chExt cx="1481958" cy="894622"/>
          </a:xfrm>
        </p:grpSpPr>
        <p:sp>
          <p:nvSpPr>
            <p:cNvPr id="154" name="Freeform 15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p:cNvGrpSpPr/>
            <p:nvPr/>
          </p:nvGrpSpPr>
          <p:grpSpPr>
            <a:xfrm>
              <a:off x="7713663" y="2848339"/>
              <a:ext cx="1042107" cy="425543"/>
              <a:chOff x="7786941" y="2884917"/>
              <a:chExt cx="897649" cy="353919"/>
            </a:xfrm>
          </p:grpSpPr>
          <p:sp>
            <p:nvSpPr>
              <p:cNvPr id="157" name="Freeform 15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p:cNvGrpSpPr/>
          <p:nvPr/>
        </p:nvGrpSpPr>
        <p:grpSpPr>
          <a:xfrm>
            <a:off x="7397042" y="2280241"/>
            <a:ext cx="353678" cy="198344"/>
            <a:chOff x="7493876" y="2774731"/>
            <a:chExt cx="1481958" cy="894622"/>
          </a:xfrm>
        </p:grpSpPr>
        <p:sp>
          <p:nvSpPr>
            <p:cNvPr id="162" name="Freeform 16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p:cNvGrpSpPr/>
            <p:nvPr/>
          </p:nvGrpSpPr>
          <p:grpSpPr>
            <a:xfrm>
              <a:off x="7713663" y="2848339"/>
              <a:ext cx="1042107" cy="425543"/>
              <a:chOff x="7786941" y="2884917"/>
              <a:chExt cx="897649" cy="353919"/>
            </a:xfrm>
          </p:grpSpPr>
          <p:sp>
            <p:nvSpPr>
              <p:cNvPr id="165" name="Freeform 16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p:cNvGrpSpPr/>
          <p:nvPr/>
        </p:nvGrpSpPr>
        <p:grpSpPr>
          <a:xfrm>
            <a:off x="6733343" y="2833843"/>
            <a:ext cx="353678" cy="198344"/>
            <a:chOff x="7493876" y="2774731"/>
            <a:chExt cx="1481958" cy="894622"/>
          </a:xfrm>
        </p:grpSpPr>
        <p:sp>
          <p:nvSpPr>
            <p:cNvPr id="170" name="Freeform 16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p:cNvGrpSpPr/>
            <p:nvPr/>
          </p:nvGrpSpPr>
          <p:grpSpPr>
            <a:xfrm>
              <a:off x="7713663" y="2848339"/>
              <a:ext cx="1042107" cy="425543"/>
              <a:chOff x="7786941" y="2884917"/>
              <a:chExt cx="897649" cy="353919"/>
            </a:xfrm>
          </p:grpSpPr>
          <p:sp>
            <p:nvSpPr>
              <p:cNvPr id="173" name="Freeform 17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p:cNvGrpSpPr/>
          <p:nvPr/>
        </p:nvGrpSpPr>
        <p:grpSpPr>
          <a:xfrm>
            <a:off x="6250355" y="3566310"/>
            <a:ext cx="367224" cy="240304"/>
            <a:chOff x="7493876" y="2774731"/>
            <a:chExt cx="1481958" cy="894622"/>
          </a:xfrm>
        </p:grpSpPr>
        <p:sp>
          <p:nvSpPr>
            <p:cNvPr id="178" name="Freeform 1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p:cNvGrpSpPr/>
            <p:nvPr/>
          </p:nvGrpSpPr>
          <p:grpSpPr>
            <a:xfrm>
              <a:off x="7713663" y="2848339"/>
              <a:ext cx="1042107" cy="425543"/>
              <a:chOff x="7786941" y="2884917"/>
              <a:chExt cx="897649" cy="353919"/>
            </a:xfrm>
          </p:grpSpPr>
          <p:sp>
            <p:nvSpPr>
              <p:cNvPr id="181" name="Freeform 1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p:cNvGrpSpPr/>
          <p:nvPr/>
        </p:nvGrpSpPr>
        <p:grpSpPr>
          <a:xfrm>
            <a:off x="7128476" y="4164603"/>
            <a:ext cx="353678" cy="198344"/>
            <a:chOff x="7493876" y="2774731"/>
            <a:chExt cx="1481958" cy="894622"/>
          </a:xfrm>
        </p:grpSpPr>
        <p:sp>
          <p:nvSpPr>
            <p:cNvPr id="186" name="Freeform 1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p:cNvGrpSpPr/>
            <p:nvPr/>
          </p:nvGrpSpPr>
          <p:grpSpPr>
            <a:xfrm>
              <a:off x="7713663" y="2848339"/>
              <a:ext cx="1042107" cy="425543"/>
              <a:chOff x="7786941" y="2884917"/>
              <a:chExt cx="897649" cy="353919"/>
            </a:xfrm>
          </p:grpSpPr>
          <p:sp>
            <p:nvSpPr>
              <p:cNvPr id="189" name="Freeform 1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p:cNvGrpSpPr/>
          <p:nvPr/>
        </p:nvGrpSpPr>
        <p:grpSpPr>
          <a:xfrm>
            <a:off x="7679199" y="4541403"/>
            <a:ext cx="228295" cy="120400"/>
            <a:chOff x="7493876" y="2774731"/>
            <a:chExt cx="1481958" cy="894622"/>
          </a:xfrm>
        </p:grpSpPr>
        <p:sp>
          <p:nvSpPr>
            <p:cNvPr id="194" name="Freeform 1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p:cNvGrpSpPr/>
            <p:nvPr/>
          </p:nvGrpSpPr>
          <p:grpSpPr>
            <a:xfrm>
              <a:off x="7713663" y="2848339"/>
              <a:ext cx="1042107" cy="425543"/>
              <a:chOff x="7786941" y="2884917"/>
              <a:chExt cx="897649" cy="353919"/>
            </a:xfrm>
          </p:grpSpPr>
          <p:sp>
            <p:nvSpPr>
              <p:cNvPr id="197" name="Freeform 1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p:cNvGrpSpPr/>
          <p:nvPr/>
        </p:nvGrpSpPr>
        <p:grpSpPr>
          <a:xfrm>
            <a:off x="4452729" y="2531165"/>
            <a:ext cx="363739" cy="305055"/>
            <a:chOff x="7432700" y="2327293"/>
            <a:chExt cx="534987" cy="407988"/>
          </a:xfrm>
        </p:grpSpPr>
        <p:pic>
          <p:nvPicPr>
            <p:cNvPr id="202" name="Picture 1017" descr="antenna_styliz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1018"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 name="Picture 1020" descr="scre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2" name="Group 1027"/>
            <p:cNvGrpSpPr/>
            <p:nvPr/>
          </p:nvGrpSpPr>
          <p:grpSpPr bwMode="auto">
            <a:xfrm>
              <a:off x="7594735" y="2642220"/>
              <a:ext cx="98740" cy="36846"/>
              <a:chOff x="1740" y="2642"/>
              <a:chExt cx="752" cy="327"/>
            </a:xfrm>
          </p:grpSpPr>
          <p:sp>
            <p:nvSpPr>
              <p:cNvPr id="219"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3"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1039"/>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8" name="Group 227"/>
          <p:cNvGrpSpPr/>
          <p:nvPr/>
        </p:nvGrpSpPr>
        <p:grpSpPr>
          <a:xfrm>
            <a:off x="4823792" y="2160105"/>
            <a:ext cx="711560" cy="179030"/>
            <a:chOff x="8493165" y="2029804"/>
            <a:chExt cx="849312" cy="226109"/>
          </a:xfrm>
        </p:grpSpPr>
        <p:pic>
          <p:nvPicPr>
            <p:cNvPr id="229" name="Picture 603"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1017" descr="antenna_styliz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 name="Group 230"/>
          <p:cNvGrpSpPr/>
          <p:nvPr/>
        </p:nvGrpSpPr>
        <p:grpSpPr>
          <a:xfrm>
            <a:off x="4246735" y="3497702"/>
            <a:ext cx="857739" cy="583764"/>
            <a:chOff x="7487144" y="3296104"/>
            <a:chExt cx="857739" cy="583764"/>
          </a:xfrm>
        </p:grpSpPr>
        <p:grpSp>
          <p:nvGrpSpPr>
            <p:cNvPr id="232" name="Group 231"/>
            <p:cNvGrpSpPr/>
            <p:nvPr/>
          </p:nvGrpSpPr>
          <p:grpSpPr>
            <a:xfrm>
              <a:off x="7487144" y="3389820"/>
              <a:ext cx="350807" cy="305517"/>
              <a:chOff x="7487144" y="3389820"/>
              <a:chExt cx="350807" cy="305517"/>
            </a:xfrm>
          </p:grpSpPr>
          <p:pic>
            <p:nvPicPr>
              <p:cNvPr id="239" name="Picture 111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1116" descr="laptop_keyboar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2" name="Picture 1118" descr="scree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9" name="Group 1125"/>
              <p:cNvGrpSpPr/>
              <p:nvPr/>
            </p:nvGrpSpPr>
            <p:grpSpPr bwMode="auto">
              <a:xfrm>
                <a:off x="7593395" y="3625649"/>
                <a:ext cx="64747" cy="27592"/>
                <a:chOff x="1740" y="2642"/>
                <a:chExt cx="752" cy="327"/>
              </a:xfrm>
            </p:grpSpPr>
            <p:sp>
              <p:nvSpPr>
                <p:cNvPr id="256"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0"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137"/>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3" name="Group 1139"/>
            <p:cNvGrpSpPr/>
            <p:nvPr/>
          </p:nvGrpSpPr>
          <p:grpSpPr bwMode="auto">
            <a:xfrm flipH="1">
              <a:off x="7985622" y="3537823"/>
              <a:ext cx="359261" cy="342045"/>
              <a:chOff x="2839" y="3501"/>
              <a:chExt cx="755" cy="803"/>
            </a:xfrm>
          </p:grpSpPr>
          <p:pic>
            <p:nvPicPr>
              <p:cNvPr id="237" name="Picture 1140" descr="desktop_computer_stylized_mediu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4" name="Group 233"/>
            <p:cNvGrpSpPr/>
            <p:nvPr/>
          </p:nvGrpSpPr>
          <p:grpSpPr>
            <a:xfrm>
              <a:off x="7797061" y="3296104"/>
              <a:ext cx="347997" cy="396620"/>
              <a:chOff x="7797061" y="3296104"/>
              <a:chExt cx="347997" cy="396620"/>
            </a:xfrm>
          </p:grpSpPr>
          <p:pic>
            <p:nvPicPr>
              <p:cNvPr id="235" name="Picture 571" descr="fridge2.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1115" descr="antenna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62" name="Group 261"/>
          <p:cNvGrpSpPr/>
          <p:nvPr/>
        </p:nvGrpSpPr>
        <p:grpSpPr>
          <a:xfrm>
            <a:off x="7818164" y="3600763"/>
            <a:ext cx="518448" cy="1212242"/>
            <a:chOff x="11058573" y="3399165"/>
            <a:chExt cx="518448" cy="1212242"/>
          </a:xfrm>
        </p:grpSpPr>
        <p:grpSp>
          <p:nvGrpSpPr>
            <p:cNvPr id="263" name="Group 262"/>
            <p:cNvGrpSpPr/>
            <p:nvPr/>
          </p:nvGrpSpPr>
          <p:grpSpPr>
            <a:xfrm>
              <a:off x="11087182" y="4159591"/>
              <a:ext cx="489839" cy="451816"/>
              <a:chOff x="5103720" y="2693365"/>
              <a:chExt cx="611650" cy="414788"/>
            </a:xfrm>
          </p:grpSpPr>
          <p:cxnSp>
            <p:nvCxnSpPr>
              <p:cNvPr id="270" name="Straight Connector 269"/>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1" name="Group 270"/>
              <p:cNvGrpSpPr/>
              <p:nvPr/>
            </p:nvGrpSpPr>
            <p:grpSpPr>
              <a:xfrm>
                <a:off x="5275406" y="2693365"/>
                <a:ext cx="439964" cy="414788"/>
                <a:chOff x="5275406" y="2711455"/>
                <a:chExt cx="452949" cy="405518"/>
              </a:xfrm>
            </p:grpSpPr>
            <p:pic>
              <p:nvPicPr>
                <p:cNvPr id="272" name="Picture 271" descr="server_rac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3" name="Picture 272" descr="server_rac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4" name="Picture 273" descr="server_rac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64" name="Group 263"/>
            <p:cNvGrpSpPr/>
            <p:nvPr/>
          </p:nvGrpSpPr>
          <p:grpSpPr>
            <a:xfrm>
              <a:off x="11058573" y="3399165"/>
              <a:ext cx="423724" cy="405973"/>
              <a:chOff x="5103720" y="2693365"/>
              <a:chExt cx="611650" cy="414788"/>
            </a:xfrm>
          </p:grpSpPr>
          <p:cxnSp>
            <p:nvCxnSpPr>
              <p:cNvPr id="265" name="Straight Connector 264"/>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6" name="Group 265"/>
              <p:cNvGrpSpPr/>
              <p:nvPr/>
            </p:nvGrpSpPr>
            <p:grpSpPr>
              <a:xfrm>
                <a:off x="5275406" y="2693365"/>
                <a:ext cx="439964" cy="414788"/>
                <a:chOff x="5275406" y="2711455"/>
                <a:chExt cx="452949" cy="405518"/>
              </a:xfrm>
            </p:grpSpPr>
            <p:pic>
              <p:nvPicPr>
                <p:cNvPr id="267" name="Picture 266" descr="server_rac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68" name="Picture 267" descr="server_rac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69" name="Picture 268" descr="server_rack.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75" name="Group 590"/>
          <p:cNvGrpSpPr/>
          <p:nvPr/>
        </p:nvGrpSpPr>
        <p:grpSpPr bwMode="auto">
          <a:xfrm flipH="1">
            <a:off x="4734072" y="5072439"/>
            <a:ext cx="345630" cy="320302"/>
            <a:chOff x="2839" y="3501"/>
            <a:chExt cx="755" cy="803"/>
          </a:xfrm>
        </p:grpSpPr>
        <p:pic>
          <p:nvPicPr>
            <p:cNvPr id="276" name="Picture 591"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8" name="Group 1064"/>
          <p:cNvGrpSpPr/>
          <p:nvPr/>
        </p:nvGrpSpPr>
        <p:grpSpPr bwMode="auto">
          <a:xfrm>
            <a:off x="5954898" y="6025087"/>
            <a:ext cx="310186" cy="307808"/>
            <a:chOff x="877" y="1008"/>
            <a:chExt cx="2747" cy="2591"/>
          </a:xfrm>
        </p:grpSpPr>
        <p:pic>
          <p:nvPicPr>
            <p:cNvPr id="279"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2"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9" name="Group 1075"/>
            <p:cNvGrpSpPr/>
            <p:nvPr/>
          </p:nvGrpSpPr>
          <p:grpSpPr bwMode="auto">
            <a:xfrm>
              <a:off x="1709" y="3008"/>
              <a:ext cx="507" cy="234"/>
              <a:chOff x="1740" y="2642"/>
              <a:chExt cx="752" cy="327"/>
            </a:xfrm>
          </p:grpSpPr>
          <p:sp>
            <p:nvSpPr>
              <p:cNvPr id="296"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0"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2" name="Group 590"/>
          <p:cNvGrpSpPr/>
          <p:nvPr/>
        </p:nvGrpSpPr>
        <p:grpSpPr bwMode="auto">
          <a:xfrm flipH="1">
            <a:off x="4907126" y="5676935"/>
            <a:ext cx="345630" cy="320302"/>
            <a:chOff x="2839" y="3501"/>
            <a:chExt cx="755" cy="803"/>
          </a:xfrm>
        </p:grpSpPr>
        <p:pic>
          <p:nvPicPr>
            <p:cNvPr id="303" name="Picture 591"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5" name="Group 590"/>
          <p:cNvGrpSpPr/>
          <p:nvPr/>
        </p:nvGrpSpPr>
        <p:grpSpPr bwMode="auto">
          <a:xfrm flipH="1">
            <a:off x="5305351" y="5698408"/>
            <a:ext cx="345630" cy="320302"/>
            <a:chOff x="2839" y="3501"/>
            <a:chExt cx="755" cy="803"/>
          </a:xfrm>
        </p:grpSpPr>
        <p:pic>
          <p:nvPicPr>
            <p:cNvPr id="306" name="Picture 591"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8" name="Group 1064"/>
          <p:cNvGrpSpPr/>
          <p:nvPr/>
        </p:nvGrpSpPr>
        <p:grpSpPr bwMode="auto">
          <a:xfrm>
            <a:off x="6287963" y="5967416"/>
            <a:ext cx="319264" cy="253379"/>
            <a:chOff x="877" y="1008"/>
            <a:chExt cx="2747" cy="2591"/>
          </a:xfrm>
        </p:grpSpPr>
        <p:pic>
          <p:nvPicPr>
            <p:cNvPr id="309"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2"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9" name="Group 1075"/>
            <p:cNvGrpSpPr/>
            <p:nvPr/>
          </p:nvGrpSpPr>
          <p:grpSpPr bwMode="auto">
            <a:xfrm>
              <a:off x="1709" y="3008"/>
              <a:ext cx="507" cy="234"/>
              <a:chOff x="1740" y="2642"/>
              <a:chExt cx="752" cy="327"/>
            </a:xfrm>
          </p:grpSpPr>
          <p:sp>
            <p:nvSpPr>
              <p:cNvPr id="326"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0"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2" name="Freeform 984"/>
          <p:cNvSpPr/>
          <p:nvPr/>
        </p:nvSpPr>
        <p:spPr bwMode="auto">
          <a:xfrm>
            <a:off x="6906810" y="5809249"/>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986"/>
          <p:cNvSpPr/>
          <p:nvPr/>
        </p:nvSpPr>
        <p:spPr bwMode="auto">
          <a:xfrm>
            <a:off x="6913187" y="5829201"/>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987"/>
          <p:cNvSpPr/>
          <p:nvPr/>
        </p:nvSpPr>
        <p:spPr bwMode="auto">
          <a:xfrm>
            <a:off x="6908735" y="5985031"/>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Rectangle 988"/>
          <p:cNvSpPr>
            <a:spLocks noChangeArrowheads="1"/>
          </p:cNvSpPr>
          <p:nvPr/>
        </p:nvSpPr>
        <p:spPr bwMode="auto">
          <a:xfrm>
            <a:off x="6779516" y="5846677"/>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6" name="Group 989"/>
          <p:cNvGrpSpPr/>
          <p:nvPr/>
        </p:nvGrpSpPr>
        <p:grpSpPr bwMode="auto">
          <a:xfrm>
            <a:off x="6844366" y="5843473"/>
            <a:ext cx="69903" cy="21117"/>
            <a:chOff x="614" y="2568"/>
            <a:chExt cx="725" cy="139"/>
          </a:xfrm>
        </p:grpSpPr>
        <p:sp>
          <p:nvSpPr>
            <p:cNvPr id="337"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9" name="Rectangle 992"/>
          <p:cNvSpPr>
            <a:spLocks noChangeArrowheads="1"/>
          </p:cNvSpPr>
          <p:nvPr/>
        </p:nvSpPr>
        <p:spPr bwMode="auto">
          <a:xfrm>
            <a:off x="6780719" y="5895028"/>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0" name="Group 993"/>
          <p:cNvGrpSpPr/>
          <p:nvPr/>
        </p:nvGrpSpPr>
        <p:grpSpPr bwMode="auto">
          <a:xfrm>
            <a:off x="6844126" y="5890950"/>
            <a:ext cx="69903" cy="19515"/>
            <a:chOff x="614" y="2568"/>
            <a:chExt cx="725" cy="139"/>
          </a:xfrm>
        </p:grpSpPr>
        <p:sp>
          <p:nvSpPr>
            <p:cNvPr id="341"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2"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3" name="Rectangle 996"/>
          <p:cNvSpPr>
            <a:spLocks noChangeArrowheads="1"/>
          </p:cNvSpPr>
          <p:nvPr/>
        </p:nvSpPr>
        <p:spPr bwMode="auto">
          <a:xfrm>
            <a:off x="6780719" y="5943379"/>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Rectangle 997"/>
          <p:cNvSpPr>
            <a:spLocks noChangeArrowheads="1"/>
          </p:cNvSpPr>
          <p:nvPr/>
        </p:nvSpPr>
        <p:spPr bwMode="auto">
          <a:xfrm>
            <a:off x="6781922" y="5987216"/>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5" name="Group 998"/>
          <p:cNvGrpSpPr/>
          <p:nvPr/>
        </p:nvGrpSpPr>
        <p:grpSpPr bwMode="auto">
          <a:xfrm>
            <a:off x="6842682" y="5983138"/>
            <a:ext cx="70024" cy="21991"/>
            <a:chOff x="614" y="2568"/>
            <a:chExt cx="725" cy="139"/>
          </a:xfrm>
        </p:grpSpPr>
        <p:sp>
          <p:nvSpPr>
            <p:cNvPr id="346"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8" name="Freeform 1001"/>
          <p:cNvSpPr/>
          <p:nvPr/>
        </p:nvSpPr>
        <p:spPr bwMode="auto">
          <a:xfrm>
            <a:off x="6909217" y="5943379"/>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9" name="Group 1002"/>
          <p:cNvGrpSpPr/>
          <p:nvPr/>
        </p:nvGrpSpPr>
        <p:grpSpPr bwMode="auto">
          <a:xfrm>
            <a:off x="6843163" y="5939447"/>
            <a:ext cx="70024" cy="20243"/>
            <a:chOff x="614" y="2568"/>
            <a:chExt cx="725" cy="139"/>
          </a:xfrm>
        </p:grpSpPr>
        <p:sp>
          <p:nvSpPr>
            <p:cNvPr id="350"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2" name="Rectangle 1005"/>
          <p:cNvSpPr>
            <a:spLocks noChangeArrowheads="1"/>
          </p:cNvSpPr>
          <p:nvPr/>
        </p:nvSpPr>
        <p:spPr bwMode="auto">
          <a:xfrm>
            <a:off x="6904163" y="5808666"/>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Freeform 1006"/>
          <p:cNvSpPr/>
          <p:nvPr/>
        </p:nvSpPr>
        <p:spPr bwMode="auto">
          <a:xfrm>
            <a:off x="6912104" y="5892844"/>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4" name="Freeform 1007"/>
          <p:cNvSpPr/>
          <p:nvPr/>
        </p:nvSpPr>
        <p:spPr bwMode="auto">
          <a:xfrm>
            <a:off x="6912465" y="5845221"/>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Oval 1008"/>
          <p:cNvSpPr>
            <a:spLocks noChangeArrowheads="1"/>
          </p:cNvSpPr>
          <p:nvPr/>
        </p:nvSpPr>
        <p:spPr bwMode="auto">
          <a:xfrm>
            <a:off x="6936528" y="6126444"/>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6" name="Freeform 1009"/>
          <p:cNvSpPr/>
          <p:nvPr/>
        </p:nvSpPr>
        <p:spPr bwMode="auto">
          <a:xfrm>
            <a:off x="6910901" y="6126881"/>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7" name="AutoShape 1010"/>
          <p:cNvSpPr>
            <a:spLocks noChangeArrowheads="1"/>
          </p:cNvSpPr>
          <p:nvPr/>
        </p:nvSpPr>
        <p:spPr bwMode="auto">
          <a:xfrm>
            <a:off x="6771094" y="6135765"/>
            <a:ext cx="143898"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8" name="AutoShape 1011"/>
          <p:cNvSpPr>
            <a:spLocks noChangeArrowheads="1"/>
          </p:cNvSpPr>
          <p:nvPr/>
        </p:nvSpPr>
        <p:spPr bwMode="auto">
          <a:xfrm>
            <a:off x="6779516" y="6141444"/>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9" name="Oval 1012"/>
          <p:cNvSpPr>
            <a:spLocks noChangeArrowheads="1"/>
          </p:cNvSpPr>
          <p:nvPr/>
        </p:nvSpPr>
        <p:spPr bwMode="auto">
          <a:xfrm>
            <a:off x="6791427"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Oval 1013"/>
          <p:cNvSpPr>
            <a:spLocks noChangeArrowheads="1"/>
          </p:cNvSpPr>
          <p:nvPr/>
        </p:nvSpPr>
        <p:spPr bwMode="auto">
          <a:xfrm>
            <a:off x="6813084" y="6093093"/>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1" name="Oval 1014"/>
          <p:cNvSpPr>
            <a:spLocks noChangeArrowheads="1"/>
          </p:cNvSpPr>
          <p:nvPr/>
        </p:nvSpPr>
        <p:spPr bwMode="auto">
          <a:xfrm>
            <a:off x="6833418"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2" name="Rectangle 1015"/>
          <p:cNvSpPr>
            <a:spLocks noChangeArrowheads="1"/>
          </p:cNvSpPr>
          <p:nvPr/>
        </p:nvSpPr>
        <p:spPr bwMode="auto">
          <a:xfrm>
            <a:off x="6882627" y="6013722"/>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63" name="Group 590"/>
          <p:cNvGrpSpPr/>
          <p:nvPr/>
        </p:nvGrpSpPr>
        <p:grpSpPr bwMode="auto">
          <a:xfrm flipH="1">
            <a:off x="4527198" y="5453338"/>
            <a:ext cx="345630" cy="320302"/>
            <a:chOff x="2839" y="3501"/>
            <a:chExt cx="755" cy="803"/>
          </a:xfrm>
        </p:grpSpPr>
        <p:pic>
          <p:nvPicPr>
            <p:cNvPr id="364" name="Picture 591"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6" name="Group 652"/>
          <p:cNvGrpSpPr/>
          <p:nvPr/>
        </p:nvGrpSpPr>
        <p:grpSpPr bwMode="auto">
          <a:xfrm>
            <a:off x="4712859" y="2375563"/>
            <a:ext cx="397547" cy="306949"/>
            <a:chOff x="2751" y="1851"/>
            <a:chExt cx="462" cy="478"/>
          </a:xfrm>
        </p:grpSpPr>
        <p:pic>
          <p:nvPicPr>
            <p:cNvPr id="367" name="Picture 653" descr="iphone_stylized_small"/>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 name="Picture 654" descr="antenna_radiation_stylize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 name="Group 950"/>
          <p:cNvGrpSpPr/>
          <p:nvPr/>
        </p:nvGrpSpPr>
        <p:grpSpPr bwMode="auto">
          <a:xfrm>
            <a:off x="7007207" y="5446229"/>
            <a:ext cx="177192" cy="330833"/>
            <a:chOff x="4140" y="429"/>
            <a:chExt cx="1425" cy="2396"/>
          </a:xfrm>
        </p:grpSpPr>
        <p:sp>
          <p:nvSpPr>
            <p:cNvPr id="370"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2"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5" name="Group 956"/>
            <p:cNvGrpSpPr/>
            <p:nvPr/>
          </p:nvGrpSpPr>
          <p:grpSpPr bwMode="auto">
            <a:xfrm>
              <a:off x="4749" y="668"/>
              <a:ext cx="581" cy="145"/>
              <a:chOff x="614" y="2568"/>
              <a:chExt cx="725" cy="139"/>
            </a:xfrm>
          </p:grpSpPr>
          <p:sp>
            <p:nvSpPr>
              <p:cNvPr id="400"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1"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6"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7" name="Group 960"/>
            <p:cNvGrpSpPr/>
            <p:nvPr/>
          </p:nvGrpSpPr>
          <p:grpSpPr bwMode="auto">
            <a:xfrm>
              <a:off x="4747" y="994"/>
              <a:ext cx="581" cy="134"/>
              <a:chOff x="614" y="2568"/>
              <a:chExt cx="725" cy="139"/>
            </a:xfrm>
          </p:grpSpPr>
          <p:sp>
            <p:nvSpPr>
              <p:cNvPr id="398"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9"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8"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9"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80" name="Group 965"/>
            <p:cNvGrpSpPr/>
            <p:nvPr/>
          </p:nvGrpSpPr>
          <p:grpSpPr bwMode="auto">
            <a:xfrm>
              <a:off x="4735" y="1627"/>
              <a:ext cx="582" cy="151"/>
              <a:chOff x="614" y="2568"/>
              <a:chExt cx="725" cy="139"/>
            </a:xfrm>
          </p:grpSpPr>
          <p:sp>
            <p:nvSpPr>
              <p:cNvPr id="396"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1"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2" name="Group 969"/>
            <p:cNvGrpSpPr/>
            <p:nvPr/>
          </p:nvGrpSpPr>
          <p:grpSpPr bwMode="auto">
            <a:xfrm>
              <a:off x="4739" y="1327"/>
              <a:ext cx="582" cy="139"/>
              <a:chOff x="614" y="2568"/>
              <a:chExt cx="725" cy="139"/>
            </a:xfrm>
          </p:grpSpPr>
          <p:sp>
            <p:nvSpPr>
              <p:cNvPr id="394"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5"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3"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4"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7"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0"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1"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2"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3"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22" name="Group 950"/>
          <p:cNvGrpSpPr/>
          <p:nvPr/>
        </p:nvGrpSpPr>
        <p:grpSpPr bwMode="auto">
          <a:xfrm>
            <a:off x="6755725" y="5788678"/>
            <a:ext cx="214974" cy="403920"/>
            <a:chOff x="4140" y="429"/>
            <a:chExt cx="1425" cy="2396"/>
          </a:xfrm>
        </p:grpSpPr>
        <p:sp>
          <p:nvSpPr>
            <p:cNvPr id="423"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6"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8" name="Group 956"/>
            <p:cNvGrpSpPr/>
            <p:nvPr/>
          </p:nvGrpSpPr>
          <p:grpSpPr bwMode="auto">
            <a:xfrm>
              <a:off x="4749" y="668"/>
              <a:ext cx="581" cy="145"/>
              <a:chOff x="614" y="2568"/>
              <a:chExt cx="725" cy="139"/>
            </a:xfrm>
          </p:grpSpPr>
          <p:sp>
            <p:nvSpPr>
              <p:cNvPr id="45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0" name="Group 960"/>
            <p:cNvGrpSpPr/>
            <p:nvPr/>
          </p:nvGrpSpPr>
          <p:grpSpPr bwMode="auto">
            <a:xfrm>
              <a:off x="4747" y="994"/>
              <a:ext cx="581" cy="134"/>
              <a:chOff x="614" y="2568"/>
              <a:chExt cx="725" cy="139"/>
            </a:xfrm>
          </p:grpSpPr>
          <p:sp>
            <p:nvSpPr>
              <p:cNvPr id="45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3" name="Group 965"/>
            <p:cNvGrpSpPr/>
            <p:nvPr/>
          </p:nvGrpSpPr>
          <p:grpSpPr bwMode="auto">
            <a:xfrm>
              <a:off x="4735" y="1627"/>
              <a:ext cx="582" cy="151"/>
              <a:chOff x="614" y="2568"/>
              <a:chExt cx="725" cy="139"/>
            </a:xfrm>
          </p:grpSpPr>
          <p:sp>
            <p:nvSpPr>
              <p:cNvPr id="44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4"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5" name="Group 969"/>
            <p:cNvGrpSpPr/>
            <p:nvPr/>
          </p:nvGrpSpPr>
          <p:grpSpPr bwMode="auto">
            <a:xfrm>
              <a:off x="4739" y="1327"/>
              <a:ext cx="582" cy="139"/>
              <a:chOff x="614" y="2568"/>
              <a:chExt cx="725" cy="139"/>
            </a:xfrm>
          </p:grpSpPr>
          <p:sp>
            <p:nvSpPr>
              <p:cNvPr id="44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55" name="Group 454"/>
          <p:cNvGrpSpPr/>
          <p:nvPr/>
        </p:nvGrpSpPr>
        <p:grpSpPr>
          <a:xfrm>
            <a:off x="5852005" y="4128902"/>
            <a:ext cx="367224" cy="240304"/>
            <a:chOff x="7493876" y="2774731"/>
            <a:chExt cx="1481958" cy="894622"/>
          </a:xfrm>
        </p:grpSpPr>
        <p:sp>
          <p:nvSpPr>
            <p:cNvPr id="456" name="Freeform 45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p:cNvGrpSpPr/>
            <p:nvPr/>
          </p:nvGrpSpPr>
          <p:grpSpPr>
            <a:xfrm>
              <a:off x="7713663" y="2848339"/>
              <a:ext cx="1042107" cy="425543"/>
              <a:chOff x="7786941" y="2884917"/>
              <a:chExt cx="897649" cy="353919"/>
            </a:xfrm>
          </p:grpSpPr>
          <p:sp>
            <p:nvSpPr>
              <p:cNvPr id="459" name="Freeform 45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p:cNvGrpSpPr/>
          <p:nvPr/>
        </p:nvGrpSpPr>
        <p:grpSpPr>
          <a:xfrm>
            <a:off x="6354771" y="4172041"/>
            <a:ext cx="367224" cy="240304"/>
            <a:chOff x="7493876" y="2774731"/>
            <a:chExt cx="1481958" cy="894622"/>
          </a:xfrm>
        </p:grpSpPr>
        <p:sp>
          <p:nvSpPr>
            <p:cNvPr id="464" name="Freeform 46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p:cNvGrpSpPr/>
            <p:nvPr/>
          </p:nvGrpSpPr>
          <p:grpSpPr>
            <a:xfrm>
              <a:off x="7713663" y="2848339"/>
              <a:ext cx="1042107" cy="425543"/>
              <a:chOff x="7786941" y="2884917"/>
              <a:chExt cx="897649" cy="353919"/>
            </a:xfrm>
          </p:grpSpPr>
          <p:sp>
            <p:nvSpPr>
              <p:cNvPr id="467" name="Freeform 46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1" name="Group 470"/>
          <p:cNvGrpSpPr/>
          <p:nvPr/>
        </p:nvGrpSpPr>
        <p:grpSpPr>
          <a:xfrm>
            <a:off x="4803287" y="4138272"/>
            <a:ext cx="354986" cy="175668"/>
            <a:chOff x="7493876" y="2774731"/>
            <a:chExt cx="1481958" cy="894622"/>
          </a:xfrm>
        </p:grpSpPr>
        <p:sp>
          <p:nvSpPr>
            <p:cNvPr id="472" name="Freeform 47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p:cNvGrpSpPr/>
            <p:nvPr/>
          </p:nvGrpSpPr>
          <p:grpSpPr>
            <a:xfrm>
              <a:off x="7713663" y="2848339"/>
              <a:ext cx="1042107" cy="425543"/>
              <a:chOff x="7786941" y="2884917"/>
              <a:chExt cx="897649" cy="353919"/>
            </a:xfrm>
          </p:grpSpPr>
          <p:sp>
            <p:nvSpPr>
              <p:cNvPr id="475" name="Freeform 47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p:cNvGrpSpPr/>
          <p:nvPr/>
        </p:nvGrpSpPr>
        <p:grpSpPr>
          <a:xfrm>
            <a:off x="6001110" y="4947964"/>
            <a:ext cx="393760" cy="218578"/>
            <a:chOff x="7493876" y="2774731"/>
            <a:chExt cx="1481958" cy="894622"/>
          </a:xfrm>
        </p:grpSpPr>
        <p:sp>
          <p:nvSpPr>
            <p:cNvPr id="480" name="Freeform 47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p:cNvGrpSpPr/>
            <p:nvPr/>
          </p:nvGrpSpPr>
          <p:grpSpPr>
            <a:xfrm>
              <a:off x="7713663" y="2848339"/>
              <a:ext cx="1042107" cy="425543"/>
              <a:chOff x="7786941" y="2884917"/>
              <a:chExt cx="897649" cy="353919"/>
            </a:xfrm>
          </p:grpSpPr>
          <p:sp>
            <p:nvSpPr>
              <p:cNvPr id="483" name="Freeform 48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8" name="Group 527"/>
          <p:cNvGrpSpPr/>
          <p:nvPr/>
        </p:nvGrpSpPr>
        <p:grpSpPr>
          <a:xfrm>
            <a:off x="6536775" y="5162261"/>
            <a:ext cx="393760" cy="218578"/>
            <a:chOff x="7493876" y="2774731"/>
            <a:chExt cx="1481958" cy="894622"/>
          </a:xfrm>
        </p:grpSpPr>
        <p:sp>
          <p:nvSpPr>
            <p:cNvPr id="529" name="Freeform 52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p:cNvGrpSpPr/>
            <p:nvPr/>
          </p:nvGrpSpPr>
          <p:grpSpPr>
            <a:xfrm>
              <a:off x="7713663" y="2848339"/>
              <a:ext cx="1042107" cy="425543"/>
              <a:chOff x="7786941" y="2884917"/>
              <a:chExt cx="897649" cy="353919"/>
            </a:xfrm>
          </p:grpSpPr>
          <p:sp>
            <p:nvSpPr>
              <p:cNvPr id="532" name="Freeform 53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reeform 53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8" name="Group 577"/>
          <p:cNvGrpSpPr/>
          <p:nvPr/>
        </p:nvGrpSpPr>
        <p:grpSpPr>
          <a:xfrm>
            <a:off x="5534723" y="1952089"/>
            <a:ext cx="271847" cy="453062"/>
            <a:chOff x="5534723" y="1952089"/>
            <a:chExt cx="271847" cy="453062"/>
          </a:xfrm>
        </p:grpSpPr>
        <p:pic>
          <p:nvPicPr>
            <p:cNvPr id="559" name="Picture 799" descr="cell_tower_radiation cop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Oval 800"/>
            <p:cNvSpPr>
              <a:spLocks noChangeArrowheads="1"/>
            </p:cNvSpPr>
            <p:nvPr/>
          </p:nvSpPr>
          <p:spPr bwMode="auto">
            <a:xfrm>
              <a:off x="5640100" y="2023483"/>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61" name="Group 783"/>
            <p:cNvGrpSpPr/>
            <p:nvPr/>
          </p:nvGrpSpPr>
          <p:grpSpPr bwMode="auto">
            <a:xfrm>
              <a:off x="5562338" y="2043663"/>
              <a:ext cx="212313" cy="361488"/>
              <a:chOff x="3130" y="3288"/>
              <a:chExt cx="410" cy="742"/>
            </a:xfrm>
          </p:grpSpPr>
          <p:sp>
            <p:nvSpPr>
              <p:cNvPr id="562" name="Line 270"/>
              <p:cNvSpPr>
                <a:spLocks noChangeShapeType="1"/>
              </p:cNvSpPr>
              <p:nvPr/>
            </p:nvSpPr>
            <p:spPr bwMode="auto">
              <a:xfrm flipH="1">
                <a:off x="3130" y="3288"/>
                <a:ext cx="205" cy="6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Line 271"/>
              <p:cNvSpPr>
                <a:spLocks noChangeShapeType="1"/>
              </p:cNvSpPr>
              <p:nvPr/>
            </p:nvSpPr>
            <p:spPr bwMode="auto">
              <a:xfrm>
                <a:off x="3335" y="3288"/>
                <a:ext cx="205" cy="6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4" name="Line 272"/>
              <p:cNvSpPr>
                <a:spLocks noChangeShapeType="1"/>
              </p:cNvSpPr>
              <p:nvPr/>
            </p:nvSpPr>
            <p:spPr bwMode="auto">
              <a:xfrm>
                <a:off x="3130" y="3957"/>
                <a:ext cx="205" cy="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Line 273"/>
              <p:cNvSpPr>
                <a:spLocks noChangeShapeType="1"/>
              </p:cNvSpPr>
              <p:nvPr/>
            </p:nvSpPr>
            <p:spPr bwMode="auto">
              <a:xfrm flipH="1">
                <a:off x="3335" y="3957"/>
                <a:ext cx="205" cy="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6" name="Line 274"/>
              <p:cNvSpPr>
                <a:spLocks noChangeShapeType="1"/>
              </p:cNvSpPr>
              <p:nvPr/>
            </p:nvSpPr>
            <p:spPr bwMode="auto">
              <a:xfrm>
                <a:off x="3335" y="3303"/>
                <a:ext cx="0" cy="7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7" name="Line 275"/>
              <p:cNvSpPr>
                <a:spLocks noChangeShapeType="1"/>
              </p:cNvSpPr>
              <p:nvPr/>
            </p:nvSpPr>
            <p:spPr bwMode="auto">
              <a:xfrm flipV="1">
                <a:off x="3130" y="3888"/>
                <a:ext cx="205" cy="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 name="Line 276"/>
              <p:cNvSpPr>
                <a:spLocks noChangeShapeType="1"/>
              </p:cNvSpPr>
              <p:nvPr/>
            </p:nvSpPr>
            <p:spPr bwMode="auto">
              <a:xfrm flipH="1" flipV="1">
                <a:off x="3335" y="3888"/>
                <a:ext cx="205"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9" name="Line 277"/>
              <p:cNvSpPr>
                <a:spLocks noChangeShapeType="1"/>
              </p:cNvSpPr>
              <p:nvPr/>
            </p:nvSpPr>
            <p:spPr bwMode="auto">
              <a:xfrm>
                <a:off x="3217" y="3668"/>
                <a:ext cx="118" cy="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0" name="Line 278"/>
              <p:cNvSpPr>
                <a:spLocks noChangeShapeType="1"/>
              </p:cNvSpPr>
              <p:nvPr/>
            </p:nvSpPr>
            <p:spPr bwMode="auto">
              <a:xfrm flipV="1">
                <a:off x="3335" y="3668"/>
                <a:ext cx="124" cy="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Line 279"/>
              <p:cNvSpPr>
                <a:spLocks noChangeShapeType="1"/>
              </p:cNvSpPr>
              <p:nvPr/>
            </p:nvSpPr>
            <p:spPr bwMode="auto">
              <a:xfrm>
                <a:off x="3178" y="3766"/>
                <a:ext cx="152" cy="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 name="Line 280"/>
              <p:cNvSpPr>
                <a:spLocks noChangeShapeType="1"/>
              </p:cNvSpPr>
              <p:nvPr/>
            </p:nvSpPr>
            <p:spPr bwMode="auto">
              <a:xfrm flipV="1">
                <a:off x="3335" y="3781"/>
                <a:ext cx="153" cy="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Line 281"/>
              <p:cNvSpPr>
                <a:spLocks noChangeShapeType="1"/>
              </p:cNvSpPr>
              <p:nvPr/>
            </p:nvSpPr>
            <p:spPr bwMode="auto">
              <a:xfrm flipV="1">
                <a:off x="3335" y="3567"/>
                <a:ext cx="78" cy="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 name="Line 282"/>
              <p:cNvSpPr>
                <a:spLocks noChangeShapeType="1"/>
              </p:cNvSpPr>
              <p:nvPr/>
            </p:nvSpPr>
            <p:spPr bwMode="auto">
              <a:xfrm flipV="1">
                <a:off x="3335" y="3428"/>
                <a:ext cx="49" cy="2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5" name="Line 283"/>
              <p:cNvSpPr>
                <a:spLocks noChangeShapeType="1"/>
              </p:cNvSpPr>
              <p:nvPr/>
            </p:nvSpPr>
            <p:spPr bwMode="auto">
              <a:xfrm>
                <a:off x="3247" y="3558"/>
                <a:ext cx="95" cy="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 name="Line 284"/>
              <p:cNvSpPr>
                <a:spLocks noChangeShapeType="1"/>
              </p:cNvSpPr>
              <p:nvPr/>
            </p:nvSpPr>
            <p:spPr bwMode="auto">
              <a:xfrm>
                <a:off x="3289" y="3422"/>
                <a:ext cx="55" cy="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77" name="Line 426"/>
          <p:cNvSpPr>
            <a:spLocks noChangeShapeType="1"/>
          </p:cNvSpPr>
          <p:nvPr/>
        </p:nvSpPr>
        <p:spPr bwMode="auto">
          <a:xfrm flipH="1">
            <a:off x="5420211" y="2869913"/>
            <a:ext cx="97012" cy="10686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9" name="Group 578"/>
          <p:cNvGrpSpPr/>
          <p:nvPr/>
        </p:nvGrpSpPr>
        <p:grpSpPr>
          <a:xfrm>
            <a:off x="4625461" y="1922978"/>
            <a:ext cx="271847" cy="453062"/>
            <a:chOff x="5534723" y="1952089"/>
            <a:chExt cx="271847" cy="453062"/>
          </a:xfrm>
        </p:grpSpPr>
        <p:pic>
          <p:nvPicPr>
            <p:cNvPr id="580" name="Picture 799" descr="cell_tower_radiation cop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 name="Oval 800"/>
            <p:cNvSpPr>
              <a:spLocks noChangeArrowheads="1"/>
            </p:cNvSpPr>
            <p:nvPr/>
          </p:nvSpPr>
          <p:spPr bwMode="auto">
            <a:xfrm>
              <a:off x="5640100" y="2023483"/>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2" name="Group 783"/>
            <p:cNvGrpSpPr/>
            <p:nvPr/>
          </p:nvGrpSpPr>
          <p:grpSpPr bwMode="auto">
            <a:xfrm>
              <a:off x="5562338" y="2043663"/>
              <a:ext cx="212313" cy="361488"/>
              <a:chOff x="3130" y="3288"/>
              <a:chExt cx="410" cy="742"/>
            </a:xfrm>
          </p:grpSpPr>
          <p:sp>
            <p:nvSpPr>
              <p:cNvPr id="583" name="Line 270"/>
              <p:cNvSpPr>
                <a:spLocks noChangeShapeType="1"/>
              </p:cNvSpPr>
              <p:nvPr/>
            </p:nvSpPr>
            <p:spPr bwMode="auto">
              <a:xfrm flipH="1">
                <a:off x="3130" y="3288"/>
                <a:ext cx="205" cy="6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Line 271"/>
              <p:cNvSpPr>
                <a:spLocks noChangeShapeType="1"/>
              </p:cNvSpPr>
              <p:nvPr/>
            </p:nvSpPr>
            <p:spPr bwMode="auto">
              <a:xfrm>
                <a:off x="3335" y="3288"/>
                <a:ext cx="205" cy="6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Line 272"/>
              <p:cNvSpPr>
                <a:spLocks noChangeShapeType="1"/>
              </p:cNvSpPr>
              <p:nvPr/>
            </p:nvSpPr>
            <p:spPr bwMode="auto">
              <a:xfrm>
                <a:off x="3130" y="3957"/>
                <a:ext cx="205" cy="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6" name="Line 273"/>
              <p:cNvSpPr>
                <a:spLocks noChangeShapeType="1"/>
              </p:cNvSpPr>
              <p:nvPr/>
            </p:nvSpPr>
            <p:spPr bwMode="auto">
              <a:xfrm flipH="1">
                <a:off x="3335" y="3957"/>
                <a:ext cx="205" cy="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Line 274"/>
              <p:cNvSpPr>
                <a:spLocks noChangeShapeType="1"/>
              </p:cNvSpPr>
              <p:nvPr/>
            </p:nvSpPr>
            <p:spPr bwMode="auto">
              <a:xfrm>
                <a:off x="3335" y="3303"/>
                <a:ext cx="0" cy="7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Line 275"/>
              <p:cNvSpPr>
                <a:spLocks noChangeShapeType="1"/>
              </p:cNvSpPr>
              <p:nvPr/>
            </p:nvSpPr>
            <p:spPr bwMode="auto">
              <a:xfrm flipV="1">
                <a:off x="3130" y="3888"/>
                <a:ext cx="205" cy="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Line 276"/>
              <p:cNvSpPr>
                <a:spLocks noChangeShapeType="1"/>
              </p:cNvSpPr>
              <p:nvPr/>
            </p:nvSpPr>
            <p:spPr bwMode="auto">
              <a:xfrm flipH="1" flipV="1">
                <a:off x="3335" y="3888"/>
                <a:ext cx="205"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Line 277"/>
              <p:cNvSpPr>
                <a:spLocks noChangeShapeType="1"/>
              </p:cNvSpPr>
              <p:nvPr/>
            </p:nvSpPr>
            <p:spPr bwMode="auto">
              <a:xfrm>
                <a:off x="3217" y="3668"/>
                <a:ext cx="118" cy="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Line 278"/>
              <p:cNvSpPr>
                <a:spLocks noChangeShapeType="1"/>
              </p:cNvSpPr>
              <p:nvPr/>
            </p:nvSpPr>
            <p:spPr bwMode="auto">
              <a:xfrm flipV="1">
                <a:off x="3335" y="3668"/>
                <a:ext cx="124" cy="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Line 279"/>
              <p:cNvSpPr>
                <a:spLocks noChangeShapeType="1"/>
              </p:cNvSpPr>
              <p:nvPr/>
            </p:nvSpPr>
            <p:spPr bwMode="auto">
              <a:xfrm>
                <a:off x="3178" y="3766"/>
                <a:ext cx="152" cy="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Line 280"/>
              <p:cNvSpPr>
                <a:spLocks noChangeShapeType="1"/>
              </p:cNvSpPr>
              <p:nvPr/>
            </p:nvSpPr>
            <p:spPr bwMode="auto">
              <a:xfrm flipV="1">
                <a:off x="3335" y="3781"/>
                <a:ext cx="153" cy="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Line 281"/>
              <p:cNvSpPr>
                <a:spLocks noChangeShapeType="1"/>
              </p:cNvSpPr>
              <p:nvPr/>
            </p:nvSpPr>
            <p:spPr bwMode="auto">
              <a:xfrm flipV="1">
                <a:off x="3335" y="3567"/>
                <a:ext cx="78" cy="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Line 282"/>
              <p:cNvSpPr>
                <a:spLocks noChangeShapeType="1"/>
              </p:cNvSpPr>
              <p:nvPr/>
            </p:nvSpPr>
            <p:spPr bwMode="auto">
              <a:xfrm flipV="1">
                <a:off x="3335" y="3428"/>
                <a:ext cx="49" cy="2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Line 283"/>
              <p:cNvSpPr>
                <a:spLocks noChangeShapeType="1"/>
              </p:cNvSpPr>
              <p:nvPr/>
            </p:nvSpPr>
            <p:spPr bwMode="auto">
              <a:xfrm>
                <a:off x="3247" y="3558"/>
                <a:ext cx="95" cy="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7" name="Line 284"/>
              <p:cNvSpPr>
                <a:spLocks noChangeShapeType="1"/>
              </p:cNvSpPr>
              <p:nvPr/>
            </p:nvSpPr>
            <p:spPr bwMode="auto">
              <a:xfrm>
                <a:off x="3289" y="3422"/>
                <a:ext cx="55" cy="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98" name="Group 597"/>
          <p:cNvGrpSpPr/>
          <p:nvPr/>
        </p:nvGrpSpPr>
        <p:grpSpPr>
          <a:xfrm>
            <a:off x="4185385" y="2421275"/>
            <a:ext cx="271847" cy="453062"/>
            <a:chOff x="5534723" y="1952089"/>
            <a:chExt cx="271847" cy="453062"/>
          </a:xfrm>
        </p:grpSpPr>
        <p:pic>
          <p:nvPicPr>
            <p:cNvPr id="599" name="Picture 799" descr="cell_tower_radiation cop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Oval 800"/>
            <p:cNvSpPr>
              <a:spLocks noChangeArrowheads="1"/>
            </p:cNvSpPr>
            <p:nvPr/>
          </p:nvSpPr>
          <p:spPr bwMode="auto">
            <a:xfrm>
              <a:off x="5640100" y="2023483"/>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01" name="Group 783"/>
            <p:cNvGrpSpPr/>
            <p:nvPr/>
          </p:nvGrpSpPr>
          <p:grpSpPr bwMode="auto">
            <a:xfrm>
              <a:off x="5562338" y="2043663"/>
              <a:ext cx="212313" cy="361488"/>
              <a:chOff x="3130" y="3288"/>
              <a:chExt cx="410" cy="742"/>
            </a:xfrm>
          </p:grpSpPr>
          <p:sp>
            <p:nvSpPr>
              <p:cNvPr id="602" name="Line 270"/>
              <p:cNvSpPr>
                <a:spLocks noChangeShapeType="1"/>
              </p:cNvSpPr>
              <p:nvPr/>
            </p:nvSpPr>
            <p:spPr bwMode="auto">
              <a:xfrm flipH="1">
                <a:off x="3130" y="3288"/>
                <a:ext cx="205" cy="6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 name="Line 271"/>
              <p:cNvSpPr>
                <a:spLocks noChangeShapeType="1"/>
              </p:cNvSpPr>
              <p:nvPr/>
            </p:nvSpPr>
            <p:spPr bwMode="auto">
              <a:xfrm>
                <a:off x="3335" y="3288"/>
                <a:ext cx="205" cy="6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 name="Line 272"/>
              <p:cNvSpPr>
                <a:spLocks noChangeShapeType="1"/>
              </p:cNvSpPr>
              <p:nvPr/>
            </p:nvSpPr>
            <p:spPr bwMode="auto">
              <a:xfrm>
                <a:off x="3130" y="3957"/>
                <a:ext cx="205" cy="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Line 273"/>
              <p:cNvSpPr>
                <a:spLocks noChangeShapeType="1"/>
              </p:cNvSpPr>
              <p:nvPr/>
            </p:nvSpPr>
            <p:spPr bwMode="auto">
              <a:xfrm flipH="1">
                <a:off x="3335" y="3957"/>
                <a:ext cx="205" cy="7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 name="Line 274"/>
              <p:cNvSpPr>
                <a:spLocks noChangeShapeType="1"/>
              </p:cNvSpPr>
              <p:nvPr/>
            </p:nvSpPr>
            <p:spPr bwMode="auto">
              <a:xfrm>
                <a:off x="3335" y="3303"/>
                <a:ext cx="0" cy="7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Line 275"/>
              <p:cNvSpPr>
                <a:spLocks noChangeShapeType="1"/>
              </p:cNvSpPr>
              <p:nvPr/>
            </p:nvSpPr>
            <p:spPr bwMode="auto">
              <a:xfrm flipV="1">
                <a:off x="3130" y="3888"/>
                <a:ext cx="205" cy="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Line 276"/>
              <p:cNvSpPr>
                <a:spLocks noChangeShapeType="1"/>
              </p:cNvSpPr>
              <p:nvPr/>
            </p:nvSpPr>
            <p:spPr bwMode="auto">
              <a:xfrm flipH="1" flipV="1">
                <a:off x="3335" y="3888"/>
                <a:ext cx="205" cy="6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Line 277"/>
              <p:cNvSpPr>
                <a:spLocks noChangeShapeType="1"/>
              </p:cNvSpPr>
              <p:nvPr/>
            </p:nvSpPr>
            <p:spPr bwMode="auto">
              <a:xfrm>
                <a:off x="3217" y="3668"/>
                <a:ext cx="118" cy="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Line 278"/>
              <p:cNvSpPr>
                <a:spLocks noChangeShapeType="1"/>
              </p:cNvSpPr>
              <p:nvPr/>
            </p:nvSpPr>
            <p:spPr bwMode="auto">
              <a:xfrm flipV="1">
                <a:off x="3335" y="3668"/>
                <a:ext cx="124" cy="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Line 279"/>
              <p:cNvSpPr>
                <a:spLocks noChangeShapeType="1"/>
              </p:cNvSpPr>
              <p:nvPr/>
            </p:nvSpPr>
            <p:spPr bwMode="auto">
              <a:xfrm>
                <a:off x="3178" y="3766"/>
                <a:ext cx="152" cy="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Line 280"/>
              <p:cNvSpPr>
                <a:spLocks noChangeShapeType="1"/>
              </p:cNvSpPr>
              <p:nvPr/>
            </p:nvSpPr>
            <p:spPr bwMode="auto">
              <a:xfrm flipV="1">
                <a:off x="3335" y="3781"/>
                <a:ext cx="153" cy="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Line 281"/>
              <p:cNvSpPr>
                <a:spLocks noChangeShapeType="1"/>
              </p:cNvSpPr>
              <p:nvPr/>
            </p:nvSpPr>
            <p:spPr bwMode="auto">
              <a:xfrm flipV="1">
                <a:off x="3335" y="3567"/>
                <a:ext cx="78" cy="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Line 282"/>
              <p:cNvSpPr>
                <a:spLocks noChangeShapeType="1"/>
              </p:cNvSpPr>
              <p:nvPr/>
            </p:nvSpPr>
            <p:spPr bwMode="auto">
              <a:xfrm flipV="1">
                <a:off x="3335" y="3428"/>
                <a:ext cx="49" cy="2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Line 283"/>
              <p:cNvSpPr>
                <a:spLocks noChangeShapeType="1"/>
              </p:cNvSpPr>
              <p:nvPr/>
            </p:nvSpPr>
            <p:spPr bwMode="auto">
              <a:xfrm>
                <a:off x="3247" y="3558"/>
                <a:ext cx="95" cy="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Line 284"/>
              <p:cNvSpPr>
                <a:spLocks noChangeShapeType="1"/>
              </p:cNvSpPr>
              <p:nvPr/>
            </p:nvSpPr>
            <p:spPr bwMode="auto">
              <a:xfrm>
                <a:off x="3289" y="3422"/>
                <a:ext cx="55" cy="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17" name="Rectangle 616"/>
          <p:cNvSpPr/>
          <p:nvPr/>
        </p:nvSpPr>
        <p:spPr>
          <a:xfrm>
            <a:off x="1119809" y="2216359"/>
            <a:ext cx="2332382" cy="11449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NAT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home, cellular, institutional</a:t>
            </a:r>
          </a:p>
        </p:txBody>
      </p:sp>
      <p:sp>
        <p:nvSpPr>
          <p:cNvPr id="618" name="Rectangle 617"/>
          <p:cNvSpPr/>
          <p:nvPr/>
        </p:nvSpPr>
        <p:spPr>
          <a:xfrm>
            <a:off x="7957932" y="1255577"/>
            <a:ext cx="3995530" cy="11449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Firewalls, IDS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corporate, institutional, service providers, ISPs</a:t>
            </a:r>
          </a:p>
        </p:txBody>
      </p:sp>
      <p:sp>
        <p:nvSpPr>
          <p:cNvPr id="619" name="Rectangle 618"/>
          <p:cNvSpPr/>
          <p:nvPr/>
        </p:nvSpPr>
        <p:spPr>
          <a:xfrm>
            <a:off x="8653671" y="3077751"/>
            <a:ext cx="3193773" cy="1477328"/>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Load balancers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corporate, service provider, data center, mobile nets</a:t>
            </a:r>
          </a:p>
        </p:txBody>
      </p:sp>
      <p:sp>
        <p:nvSpPr>
          <p:cNvPr id="620" name="Rectangle 619"/>
          <p:cNvSpPr/>
          <p:nvPr/>
        </p:nvSpPr>
        <p:spPr>
          <a:xfrm>
            <a:off x="8183219" y="5297489"/>
            <a:ext cx="3193773" cy="81253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Caches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service provider, mobile, CDNs</a:t>
            </a:r>
          </a:p>
        </p:txBody>
      </p:sp>
      <p:sp>
        <p:nvSpPr>
          <p:cNvPr id="621" name="Rectangle 620"/>
          <p:cNvSpPr/>
          <p:nvPr/>
        </p:nvSpPr>
        <p:spPr>
          <a:xfrm>
            <a:off x="1384853" y="4369836"/>
            <a:ext cx="2332382" cy="1865126"/>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Application-specific</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service providers, institutional, CDN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7"/>
                                        </p:tgtEl>
                                        <p:attrNameLst>
                                          <p:attrName>style.visibility</p:attrName>
                                        </p:attrNameLst>
                                      </p:cBhvr>
                                      <p:to>
                                        <p:strVal val="visible"/>
                                      </p:to>
                                    </p:set>
                                    <p:animEffect transition="in" filter="dissolve">
                                      <p:cBhvr>
                                        <p:cTn id="7" dur="500"/>
                                        <p:tgtEl>
                                          <p:spTgt spid="6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8"/>
                                        </p:tgtEl>
                                        <p:attrNameLst>
                                          <p:attrName>style.visibility</p:attrName>
                                        </p:attrNameLst>
                                      </p:cBhvr>
                                      <p:to>
                                        <p:strVal val="visible"/>
                                      </p:to>
                                    </p:set>
                                    <p:animEffect transition="in" filter="dissolve">
                                      <p:cBhvr>
                                        <p:cTn id="12" dur="500"/>
                                        <p:tgtEl>
                                          <p:spTgt spid="6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19"/>
                                        </p:tgtEl>
                                        <p:attrNameLst>
                                          <p:attrName>style.visibility</p:attrName>
                                        </p:attrNameLst>
                                      </p:cBhvr>
                                      <p:to>
                                        <p:strVal val="visible"/>
                                      </p:to>
                                    </p:set>
                                    <p:animEffect transition="in" filter="dissolve">
                                      <p:cBhvr>
                                        <p:cTn id="17" dur="500"/>
                                        <p:tgtEl>
                                          <p:spTgt spid="6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21"/>
                                        </p:tgtEl>
                                        <p:attrNameLst>
                                          <p:attrName>style.visibility</p:attrName>
                                        </p:attrNameLst>
                                      </p:cBhvr>
                                      <p:to>
                                        <p:strVal val="visible"/>
                                      </p:to>
                                    </p:set>
                                    <p:animEffect transition="in" filter="dissolve">
                                      <p:cBhvr>
                                        <p:cTn id="22" dur="500"/>
                                        <p:tgtEl>
                                          <p:spTgt spid="6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20"/>
                                        </p:tgtEl>
                                        <p:attrNameLst>
                                          <p:attrName>style.visibility</p:attrName>
                                        </p:attrNameLst>
                                      </p:cBhvr>
                                      <p:to>
                                        <p:strVal val="visible"/>
                                      </p:to>
                                    </p:set>
                                    <p:animEffect transition="in" filter="dissolve">
                                      <p:cBhvr>
                                        <p:cTn id="27" dur="500"/>
                                        <p:tgtEl>
                                          <p:spTgt spid="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 grpId="0"/>
      <p:bldP spid="618" grpId="0"/>
      <p:bldP spid="619" grpId="0"/>
      <p:bldP spid="620" grpId="0"/>
      <p:bldP spid="62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3"/>
          <p:cNvSpPr txBox="1">
            <a:spLocks noChangeArrowheads="1"/>
          </p:cNvSpPr>
          <p:nvPr/>
        </p:nvSpPr>
        <p:spPr>
          <a:xfrm>
            <a:off x="604425" y="1435933"/>
            <a:ext cx="11097244" cy="519015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805" marR="0" lvl="0" indent="-3416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zh-CN" altLang="en-US" sz="3200" b="0" i="0" u="none" strike="noStrike" kern="1200" cap="none" spc="0" normalizeH="0" baseline="0" noProof="0" dirty="0">
                <a:ln>
                  <a:noFill/>
                </a:ln>
                <a:solidFill>
                  <a:srgbClr val="CC0000"/>
                </a:solidFill>
                <a:effectLst/>
                <a:uLnTx/>
                <a:uFillTx/>
                <a:latin typeface="Times New Roman" panose="02020603050405020304" pitchFamily="18" charset="0"/>
                <a:cs typeface="Times New Roman" panose="02020603050405020304" pitchFamily="18" charset="0"/>
              </a:rPr>
              <a:t>最初动机：</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32</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位的</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IPv4</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地址空间即将用尽</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471805" marR="0" lvl="0" indent="-3416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额外动机：</a:t>
            </a:r>
            <a:endPar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加快处理</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转发：</a:t>
            </a:r>
            <a:r>
              <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altLang="en-US" sz="2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40</a:t>
            </a:r>
            <a:r>
              <a:rPr kumimoji="0" lang="zh-CN" altLang="en-US" sz="28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位</a:t>
            </a:r>
            <a:r>
              <a:rPr lang="zh-CN" altLang="en-US" sz="2800" b="1" dirty="0">
                <a:solidFill>
                  <a:srgbClr val="C00000"/>
                </a:solidFill>
                <a:latin typeface="Times New Roman" panose="02020603050405020304" pitchFamily="18" charset="0"/>
                <a:cs typeface="Times New Roman" panose="02020603050405020304" pitchFamily="18" charset="0"/>
              </a:rPr>
              <a:t>固定长度首部</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加强网络层对“流”的处理</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1" name="Title 2"/>
          <p:cNvSpPr>
            <a:spLocks noGrp="1"/>
          </p:cNvSpPr>
          <p:nvPr>
            <p:ph type="title"/>
          </p:nvPr>
        </p:nvSpPr>
        <p:spPr>
          <a:xfrm>
            <a:off x="703288" y="281163"/>
            <a:ext cx="10515600" cy="1067951"/>
          </a:xfrm>
        </p:spPr>
        <p:txBody>
          <a:bodyPr>
            <a:normAutofit/>
          </a:bodyPr>
          <a:lstStyle/>
          <a:p>
            <a:r>
              <a:rPr lang="en-US" sz="4800" dirty="0"/>
              <a:t>IPv6: </a:t>
            </a:r>
            <a:r>
              <a:rPr lang="zh-CN" altLang="en-US" sz="4800" dirty="0"/>
              <a:t>动机</a:t>
            </a:r>
            <a:endParaRPr lang="en-US" sz="4800" dirty="0"/>
          </a:p>
        </p:txBody>
      </p:sp>
      <p:sp>
        <p:nvSpPr>
          <p:cNvPr id="4"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78</a:t>
            </a:fld>
            <a:endParaRPr lang="en-US" dirty="0"/>
          </a:p>
        </p:txBody>
      </p:sp>
      <p:sp>
        <p:nvSpPr>
          <p:cNvPr id="2" name="文本框 1"/>
          <p:cNvSpPr txBox="1"/>
          <p:nvPr/>
        </p:nvSpPr>
        <p:spPr>
          <a:xfrm>
            <a:off x="1256665" y="4399280"/>
            <a:ext cx="9076055" cy="1815882"/>
          </a:xfrm>
          <a:prstGeom prst="rect">
            <a:avLst/>
          </a:prstGeom>
          <a:noFill/>
          <a:ln>
            <a:solidFill>
              <a:srgbClr val="010F90"/>
            </a:solidFill>
          </a:ln>
        </p:spPr>
        <p:txBody>
          <a:bodyPr wrap="square" rtlCol="0" anchor="t">
            <a:spAutoFit/>
          </a:bodyPr>
          <a:lstStyle/>
          <a:p>
            <a:r>
              <a:rPr lang="zh-CN" altLang="en-US" sz="2800" dirty="0">
                <a:latin typeface="Times New Roman" panose="02020603050405020304" pitchFamily="18" charset="0"/>
                <a:ea typeface="仿宋" panose="02010609060101010101" pitchFamily="49" charset="-122"/>
                <a:cs typeface="Times New Roman" panose="02020603050405020304" pitchFamily="18" charset="0"/>
              </a:rPr>
              <a:t>“给属于</a:t>
            </a:r>
            <a:r>
              <a:rPr lang="zh-CN" altLang="en-US" sz="2800" b="1" dirty="0">
                <a:solidFill>
                  <a:srgbClr val="C00000"/>
                </a:solidFill>
                <a:latin typeface="Times New Roman" panose="02020603050405020304" pitchFamily="18" charset="0"/>
                <a:ea typeface="仿宋" panose="02010609060101010101" pitchFamily="49" charset="-122"/>
                <a:cs typeface="Times New Roman" panose="02020603050405020304" pitchFamily="18" charset="0"/>
              </a:rPr>
              <a:t>特殊流</a:t>
            </a:r>
            <a:r>
              <a:rPr lang="zh-CN" altLang="en-US" sz="2800" dirty="0">
                <a:latin typeface="Times New Roman" panose="02020603050405020304" pitchFamily="18" charset="0"/>
                <a:ea typeface="仿宋" panose="02010609060101010101" pitchFamily="49" charset="-122"/>
                <a:cs typeface="Times New Roman" panose="02020603050405020304" pitchFamily="18" charset="0"/>
              </a:rPr>
              <a:t>的</a:t>
            </a:r>
            <a:r>
              <a:rPr lang="zh-CN" altLang="en-US" sz="2800" b="1" dirty="0">
                <a:solidFill>
                  <a:srgbClr val="C00000"/>
                </a:solidFill>
                <a:latin typeface="Times New Roman" panose="02020603050405020304" pitchFamily="18" charset="0"/>
                <a:ea typeface="仿宋" panose="02010609060101010101" pitchFamily="49" charset="-122"/>
                <a:cs typeface="Times New Roman" panose="02020603050405020304" pitchFamily="18" charset="0"/>
              </a:rPr>
              <a:t>分组</a:t>
            </a:r>
            <a:r>
              <a:rPr lang="zh-CN" altLang="en-US" sz="2800" dirty="0">
                <a:latin typeface="Times New Roman" panose="02020603050405020304" pitchFamily="18" charset="0"/>
                <a:ea typeface="仿宋" panose="02010609060101010101" pitchFamily="49" charset="-122"/>
                <a:cs typeface="Times New Roman" panose="02020603050405020304" pitchFamily="18" charset="0"/>
              </a:rPr>
              <a:t>加上</a:t>
            </a:r>
            <a:r>
              <a:rPr lang="zh-CN" altLang="en-US" sz="2800" b="1" dirty="0">
                <a:solidFill>
                  <a:srgbClr val="C00000"/>
                </a:solidFill>
                <a:latin typeface="Times New Roman" panose="02020603050405020304" pitchFamily="18" charset="0"/>
                <a:ea typeface="仿宋" panose="02010609060101010101" pitchFamily="49" charset="-122"/>
                <a:cs typeface="Times New Roman" panose="02020603050405020304" pitchFamily="18" charset="0"/>
              </a:rPr>
              <a:t>标签</a:t>
            </a:r>
            <a:r>
              <a:rPr lang="zh-CN" altLang="en-US" sz="2800" dirty="0">
                <a:latin typeface="Times New Roman" panose="02020603050405020304" pitchFamily="18" charset="0"/>
                <a:ea typeface="仿宋" panose="02010609060101010101" pitchFamily="49" charset="-122"/>
                <a:cs typeface="Times New Roman" panose="02020603050405020304" pitchFamily="18" charset="0"/>
              </a:rPr>
              <a:t>，这些特殊流是</a:t>
            </a:r>
            <a:r>
              <a:rPr lang="zh-CN" altLang="en-US" sz="2800" b="1" dirty="0">
                <a:latin typeface="Times New Roman" panose="02020603050405020304" pitchFamily="18" charset="0"/>
                <a:ea typeface="仿宋" panose="02010609060101010101" pitchFamily="49" charset="-122"/>
                <a:cs typeface="Times New Roman" panose="02020603050405020304" pitchFamily="18" charset="0"/>
              </a:rPr>
              <a:t>发送方</a:t>
            </a:r>
            <a:r>
              <a:rPr lang="zh-CN" altLang="en-US" sz="2800" dirty="0">
                <a:latin typeface="Times New Roman" panose="02020603050405020304" pitchFamily="18" charset="0"/>
                <a:ea typeface="仿宋" panose="02010609060101010101" pitchFamily="49" charset="-122"/>
                <a:cs typeface="Times New Roman" panose="02020603050405020304" pitchFamily="18" charset="0"/>
              </a:rPr>
              <a:t>要求进行</a:t>
            </a:r>
            <a:r>
              <a:rPr lang="zh-CN" altLang="en-US" sz="2800" b="1" dirty="0">
                <a:solidFill>
                  <a:srgbClr val="C00000"/>
                </a:solidFill>
                <a:latin typeface="Times New Roman" panose="02020603050405020304" pitchFamily="18" charset="0"/>
                <a:ea typeface="仿宋" panose="02010609060101010101" pitchFamily="49" charset="-122"/>
                <a:cs typeface="Times New Roman" panose="02020603050405020304" pitchFamily="18" charset="0"/>
              </a:rPr>
              <a:t>特殊处理</a:t>
            </a:r>
            <a:r>
              <a:rPr lang="zh-CN" altLang="en-US" sz="2800" dirty="0">
                <a:latin typeface="Times New Roman" panose="02020603050405020304" pitchFamily="18" charset="0"/>
                <a:ea typeface="仿宋" panose="02010609060101010101" pitchFamily="49" charset="-122"/>
                <a:cs typeface="Times New Roman" panose="02020603050405020304" pitchFamily="18" charset="0"/>
              </a:rPr>
              <a:t>的</a:t>
            </a:r>
            <a:r>
              <a:rPr lang="zh-CN" altLang="en-US" sz="2800" b="1" dirty="0">
                <a:solidFill>
                  <a:srgbClr val="C00000"/>
                </a:solidFill>
                <a:latin typeface="Times New Roman" panose="02020603050405020304" pitchFamily="18" charset="0"/>
                <a:ea typeface="仿宋" panose="02010609060101010101" pitchFamily="49" charset="-122"/>
                <a:cs typeface="Times New Roman" panose="02020603050405020304" pitchFamily="18" charset="0"/>
              </a:rPr>
              <a:t>流</a:t>
            </a:r>
            <a:r>
              <a:rPr lang="zh-CN" altLang="en-US" sz="2800" dirty="0">
                <a:latin typeface="Times New Roman" panose="02020603050405020304" pitchFamily="18" charset="0"/>
                <a:ea typeface="仿宋" panose="02010609060101010101" pitchFamily="49" charset="-122"/>
                <a:cs typeface="Times New Roman" panose="02020603050405020304" pitchFamily="18" charset="0"/>
              </a:rPr>
              <a:t>，如一种</a:t>
            </a:r>
            <a:r>
              <a:rPr lang="zh-CN" altLang="en-US" sz="2800" b="1" u="sng" dirty="0">
                <a:latin typeface="Times New Roman" panose="02020603050405020304" pitchFamily="18" charset="0"/>
                <a:ea typeface="仿宋" panose="02010609060101010101" pitchFamily="49" charset="-122"/>
                <a:cs typeface="Times New Roman" panose="02020603050405020304" pitchFamily="18" charset="0"/>
              </a:rPr>
              <a:t>非默认服务质量</a:t>
            </a:r>
            <a:r>
              <a:rPr lang="zh-CN" altLang="en-US" sz="2800" dirty="0">
                <a:latin typeface="Times New Roman" panose="02020603050405020304" pitchFamily="18" charset="0"/>
                <a:ea typeface="仿宋" panose="02010609060101010101" pitchFamily="49" charset="-122"/>
                <a:cs typeface="Times New Roman" panose="02020603050405020304" pitchFamily="18" charset="0"/>
              </a:rPr>
              <a:t>或</a:t>
            </a:r>
            <a:r>
              <a:rPr lang="zh-CN" altLang="en-US" sz="2800" b="1" u="sng" dirty="0">
                <a:latin typeface="Times New Roman" panose="02020603050405020304" pitchFamily="18" charset="0"/>
                <a:ea typeface="仿宋" panose="02010609060101010101" pitchFamily="49" charset="-122"/>
                <a:cs typeface="Times New Roman" panose="02020603050405020304" pitchFamily="18" charset="0"/>
              </a:rPr>
              <a:t>需要实时服务</a:t>
            </a:r>
            <a:r>
              <a:rPr lang="zh-CN" altLang="en-US" sz="2800" dirty="0">
                <a:latin typeface="Times New Roman" panose="02020603050405020304" pitchFamily="18" charset="0"/>
                <a:ea typeface="仿宋" panose="02010609060101010101" pitchFamily="49" charset="-122"/>
                <a:cs typeface="Times New Roman" panose="02020603050405020304" pitchFamily="18" charset="0"/>
              </a:rPr>
              <a:t>的流。”</a:t>
            </a:r>
            <a:endParaRPr lang="en-US" altLang="zh-CN" sz="2800" dirty="0">
              <a:latin typeface="Times New Roman" panose="02020603050405020304" pitchFamily="18" charset="0"/>
              <a:ea typeface="仿宋" panose="02010609060101010101" pitchFamily="49" charset="-122"/>
              <a:cs typeface="Times New Roman" panose="02020603050405020304" pitchFamily="18" charset="0"/>
            </a:endParaRPr>
          </a:p>
          <a:p>
            <a:r>
              <a:rPr lang="en-US" altLang="zh-CN" sz="2800" dirty="0">
                <a:latin typeface="Times New Roman" panose="02020603050405020304" pitchFamily="18" charset="0"/>
                <a:ea typeface="仿宋" panose="02010609060101010101" pitchFamily="49" charset="-122"/>
                <a:cs typeface="Times New Roman" panose="02020603050405020304" pitchFamily="18" charset="0"/>
              </a:rPr>
              <a:t>[RFC 2460]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
                                            <p:txEl>
                                              <p:pRg st="1" end="1"/>
                                            </p:txEl>
                                          </p:spTgt>
                                        </p:tgtEl>
                                        <p:attrNameLst>
                                          <p:attrName>style.visibility</p:attrName>
                                        </p:attrNameLst>
                                      </p:cBhvr>
                                      <p:to>
                                        <p:strVal val="visible"/>
                                      </p:to>
                                    </p:set>
                                    <p:animEffect transition="in" filter="dissolve">
                                      <p:cBhvr>
                                        <p:cTn id="12" dur="500"/>
                                        <p:tgtEl>
                                          <p:spTgt spid="81">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1">
                                            <p:txEl>
                                              <p:pRg st="2" end="2"/>
                                            </p:txEl>
                                          </p:spTgt>
                                        </p:tgtEl>
                                        <p:attrNameLst>
                                          <p:attrName>style.visibility</p:attrName>
                                        </p:attrNameLst>
                                      </p:cBhvr>
                                      <p:to>
                                        <p:strVal val="visible"/>
                                      </p:to>
                                    </p:set>
                                    <p:animEffect transition="in" filter="dissolve">
                                      <p:cBhvr>
                                        <p:cTn id="15" dur="500"/>
                                        <p:tgtEl>
                                          <p:spTgt spid="8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1">
                                            <p:txEl>
                                              <p:pRg st="3" end="3"/>
                                            </p:txEl>
                                          </p:spTgt>
                                        </p:tgtEl>
                                        <p:attrNameLst>
                                          <p:attrName>style.visibility</p:attrName>
                                        </p:attrNameLst>
                                      </p:cBhvr>
                                      <p:to>
                                        <p:strVal val="visible"/>
                                      </p:to>
                                    </p:set>
                                    <p:animEffect transition="in" filter="dissolve">
                                      <p:cBhvr>
                                        <p:cTn id="20" dur="500"/>
                                        <p:tgtEl>
                                          <p:spTgt spid="8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uiExpand="1" build="p"/>
      <p:bldP spid="2" grpId="0" animBg="1"/>
      <p:bldP spid="2"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703288" y="281163"/>
            <a:ext cx="10515600" cy="1067951"/>
          </a:xfrm>
        </p:spPr>
        <p:txBody>
          <a:bodyPr>
            <a:normAutofit/>
          </a:bodyPr>
          <a:lstStyle/>
          <a:p>
            <a:r>
              <a:rPr lang="en-US" sz="4800" dirty="0"/>
              <a:t>IPv6 </a:t>
            </a:r>
            <a:r>
              <a:rPr lang="zh-CN" altLang="en-US" sz="4800" dirty="0"/>
              <a:t>数据报格式</a:t>
            </a:r>
            <a:endParaRPr lang="en-US" sz="4800" dirty="0"/>
          </a:p>
        </p:txBody>
      </p:sp>
      <p:sp>
        <p:nvSpPr>
          <p:cNvPr id="7" name="Rectangle 56"/>
          <p:cNvSpPr>
            <a:spLocks noChangeArrowheads="1"/>
          </p:cNvSpPr>
          <p:nvPr/>
        </p:nvSpPr>
        <p:spPr bwMode="auto">
          <a:xfrm>
            <a:off x="3731801" y="2152167"/>
            <a:ext cx="4748212" cy="2817812"/>
          </a:xfrm>
          <a:prstGeom prst="rect">
            <a:avLst/>
          </a:prstGeom>
          <a:solidFill>
            <a:schemeClr val="bg1"/>
          </a:solidFill>
          <a:ln w="19050">
            <a:solidFill>
              <a:schemeClr val="tx1"/>
            </a:solidFill>
            <a:miter lim="800000"/>
          </a:ln>
          <a:effectLst>
            <a:outerShdw blurRad="50800" dist="38100" dir="18900000" algn="bl" rotWithShape="0">
              <a:srgbClr val="0000A3">
                <a:alpha val="40000"/>
              </a:srgb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Line 60"/>
          <p:cNvSpPr>
            <a:spLocks noChangeShapeType="1"/>
          </p:cNvSpPr>
          <p:nvPr/>
        </p:nvSpPr>
        <p:spPr bwMode="auto">
          <a:xfrm>
            <a:off x="3733388" y="2461729"/>
            <a:ext cx="4727575"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9" name="Line 61"/>
          <p:cNvSpPr>
            <a:spLocks noChangeShapeType="1"/>
          </p:cNvSpPr>
          <p:nvPr/>
        </p:nvSpPr>
        <p:spPr bwMode="auto">
          <a:xfrm>
            <a:off x="4384263" y="2161692"/>
            <a:ext cx="0" cy="29368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0" name="Line 63"/>
          <p:cNvSpPr>
            <a:spLocks noChangeShapeType="1"/>
          </p:cNvSpPr>
          <p:nvPr/>
        </p:nvSpPr>
        <p:spPr bwMode="auto">
          <a:xfrm>
            <a:off x="5666645" y="2158517"/>
            <a:ext cx="0" cy="29368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 name="Line 64"/>
          <p:cNvSpPr>
            <a:spLocks noChangeShapeType="1"/>
          </p:cNvSpPr>
          <p:nvPr/>
        </p:nvSpPr>
        <p:spPr bwMode="auto">
          <a:xfrm>
            <a:off x="6000338" y="2456967"/>
            <a:ext cx="0" cy="29368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3" name="Line 65"/>
          <p:cNvSpPr>
            <a:spLocks noChangeShapeType="1"/>
          </p:cNvSpPr>
          <p:nvPr/>
        </p:nvSpPr>
        <p:spPr bwMode="auto">
          <a:xfrm>
            <a:off x="7146513" y="2460142"/>
            <a:ext cx="0" cy="29368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 name="Line 66"/>
          <p:cNvSpPr>
            <a:spLocks noChangeShapeType="1"/>
          </p:cNvSpPr>
          <p:nvPr/>
        </p:nvSpPr>
        <p:spPr bwMode="auto">
          <a:xfrm>
            <a:off x="3720688" y="3982554"/>
            <a:ext cx="476091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5" name="Line 67"/>
          <p:cNvSpPr>
            <a:spLocks noChangeShapeType="1"/>
          </p:cNvSpPr>
          <p:nvPr/>
        </p:nvSpPr>
        <p:spPr bwMode="auto">
          <a:xfrm>
            <a:off x="3738151" y="3342792"/>
            <a:ext cx="476091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6" name="Line 68"/>
          <p:cNvSpPr>
            <a:spLocks noChangeShapeType="1"/>
          </p:cNvSpPr>
          <p:nvPr/>
        </p:nvSpPr>
        <p:spPr bwMode="auto">
          <a:xfrm>
            <a:off x="3723863" y="2760179"/>
            <a:ext cx="4760913"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7" name="Text Box 69"/>
          <p:cNvSpPr txBox="1">
            <a:spLocks noChangeArrowheads="1"/>
          </p:cNvSpPr>
          <p:nvPr/>
        </p:nvSpPr>
        <p:spPr bwMode="auto">
          <a:xfrm>
            <a:off x="5677172" y="426091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prstClr val="black"/>
                </a:solidFill>
                <a:latin typeface="Times New Roman" panose="02020603050405020304" pitchFamily="18" charset="0"/>
                <a:ea typeface="+mn-ea"/>
                <a:cs typeface="Times New Roman" panose="02020603050405020304" pitchFamily="18" charset="0"/>
              </a:rPr>
              <a:t>数据</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 name="Text Box 70"/>
          <p:cNvSpPr txBox="1">
            <a:spLocks noChangeArrowheads="1"/>
          </p:cNvSpPr>
          <p:nvPr/>
        </p:nvSpPr>
        <p:spPr bwMode="auto">
          <a:xfrm>
            <a:off x="5477903" y="3385654"/>
            <a:ext cx="1146469"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目的地址</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(128 bits)</a:t>
            </a:r>
          </a:p>
        </p:txBody>
      </p:sp>
      <p:sp>
        <p:nvSpPr>
          <p:cNvPr id="19" name="Text Box 71"/>
          <p:cNvSpPr txBox="1">
            <a:spLocks noChangeArrowheads="1"/>
          </p:cNvSpPr>
          <p:nvPr/>
        </p:nvSpPr>
        <p:spPr bwMode="auto">
          <a:xfrm>
            <a:off x="5468719" y="2779229"/>
            <a:ext cx="1075936"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源地址</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(128 bits)</a:t>
            </a:r>
          </a:p>
        </p:txBody>
      </p:sp>
      <p:sp>
        <p:nvSpPr>
          <p:cNvPr id="20" name="Text Box 72"/>
          <p:cNvSpPr txBox="1">
            <a:spLocks noChangeArrowheads="1"/>
          </p:cNvSpPr>
          <p:nvPr/>
        </p:nvSpPr>
        <p:spPr bwMode="auto">
          <a:xfrm>
            <a:off x="4217576" y="2426804"/>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有效载荷长度</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 name="Text Box 73"/>
          <p:cNvSpPr txBox="1">
            <a:spLocks noChangeArrowheads="1"/>
          </p:cNvSpPr>
          <p:nvPr/>
        </p:nvSpPr>
        <p:spPr bwMode="auto">
          <a:xfrm>
            <a:off x="5896585" y="2434742"/>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下一个首部</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Text Box 74"/>
          <p:cNvSpPr txBox="1">
            <a:spLocks noChangeArrowheads="1"/>
          </p:cNvSpPr>
          <p:nvPr/>
        </p:nvSpPr>
        <p:spPr bwMode="auto">
          <a:xfrm>
            <a:off x="7339166" y="2420454"/>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prstClr val="black"/>
                </a:solidFill>
                <a:latin typeface="Times New Roman" panose="02020603050405020304" pitchFamily="18" charset="0"/>
                <a:ea typeface="+mn-ea"/>
                <a:cs typeface="Times New Roman" panose="02020603050405020304" pitchFamily="18" charset="0"/>
              </a:rPr>
              <a:t>跳限制</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3" name="Text Box 75"/>
          <p:cNvSpPr txBox="1">
            <a:spLocks noChangeArrowheads="1"/>
          </p:cNvSpPr>
          <p:nvPr/>
        </p:nvSpPr>
        <p:spPr bwMode="auto">
          <a:xfrm>
            <a:off x="6124163" y="2126767"/>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prstClr val="black"/>
                </a:solidFill>
                <a:latin typeface="Times New Roman" panose="02020603050405020304" pitchFamily="18" charset="0"/>
                <a:ea typeface="+mn-ea"/>
                <a:cs typeface="Times New Roman" panose="02020603050405020304" pitchFamily="18" charset="0"/>
              </a:rPr>
              <a:t>流标签</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 name="Text Box 76"/>
          <p:cNvSpPr txBox="1">
            <a:spLocks noChangeArrowheads="1"/>
          </p:cNvSpPr>
          <p:nvPr/>
        </p:nvSpPr>
        <p:spPr bwMode="auto">
          <a:xfrm>
            <a:off x="4503326" y="212069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流量类型</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5" name="Text Box 77"/>
          <p:cNvSpPr txBox="1">
            <a:spLocks noChangeArrowheads="1"/>
          </p:cNvSpPr>
          <p:nvPr/>
        </p:nvSpPr>
        <p:spPr bwMode="auto">
          <a:xfrm>
            <a:off x="3796888" y="2120417"/>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版本</a:t>
            </a: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6" name="Line 79"/>
          <p:cNvSpPr>
            <a:spLocks noChangeShapeType="1"/>
          </p:cNvSpPr>
          <p:nvPr/>
        </p:nvSpPr>
        <p:spPr bwMode="auto">
          <a:xfrm>
            <a:off x="3696324" y="1921565"/>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p:txBody>
      </p:sp>
      <p:sp>
        <p:nvSpPr>
          <p:cNvPr id="27" name="Text Box 78"/>
          <p:cNvSpPr txBox="1">
            <a:spLocks noChangeArrowheads="1"/>
          </p:cNvSpPr>
          <p:nvPr/>
        </p:nvSpPr>
        <p:spPr bwMode="auto">
          <a:xfrm>
            <a:off x="5555286" y="1731065"/>
            <a:ext cx="806631"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32 bits</a:t>
            </a:r>
          </a:p>
        </p:txBody>
      </p:sp>
      <p:grpSp>
        <p:nvGrpSpPr>
          <p:cNvPr id="38" name="Group 37"/>
          <p:cNvGrpSpPr/>
          <p:nvPr/>
        </p:nvGrpSpPr>
        <p:grpSpPr>
          <a:xfrm>
            <a:off x="-76817" y="1501078"/>
            <a:ext cx="4635565" cy="1089529"/>
            <a:chOff x="-76817" y="1501078"/>
            <a:chExt cx="4635565" cy="1089529"/>
          </a:xfrm>
        </p:grpSpPr>
        <p:sp>
          <p:nvSpPr>
            <p:cNvPr id="30" name="Rectangle 4"/>
            <p:cNvSpPr>
              <a:spLocks noChangeArrowheads="1"/>
            </p:cNvSpPr>
            <p:nvPr/>
          </p:nvSpPr>
          <p:spPr bwMode="auto">
            <a:xfrm>
              <a:off x="-76817" y="1501078"/>
              <a:ext cx="3207991"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defRPr/>
              </a:pPr>
              <a:r>
                <a:rPr kumimoji="0" lang="zh-CN" altLang="en-US" sz="2400" b="1" i="0" u="sng"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流量类型</a:t>
              </a:r>
              <a:endParaRPr kumimoji="0" lang="en-US" altLang="en-US" sz="2400" b="1" i="0" u="sng"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0" indent="0" algn="r" defTabSz="914400" rtl="0" eaLnBrk="1" fontAlgn="auto" latinLnBrk="0" hangingPunct="1">
                <a:lnSpc>
                  <a:spcPct val="9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priority:  </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IPv4</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中的服务类型（</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TOS</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）类似</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32" name="Straight Connector 31"/>
            <p:cNvCxnSpPr/>
            <p:nvPr/>
          </p:nvCxnSpPr>
          <p:spPr>
            <a:xfrm>
              <a:off x="3299791" y="2398643"/>
              <a:ext cx="12589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7480852" y="1426988"/>
            <a:ext cx="4499112" cy="1089529"/>
            <a:chOff x="7480852" y="1426988"/>
            <a:chExt cx="4499112" cy="1089529"/>
          </a:xfrm>
        </p:grpSpPr>
        <p:sp>
          <p:nvSpPr>
            <p:cNvPr id="29" name="Rectangle 4"/>
            <p:cNvSpPr>
              <a:spLocks noChangeArrowheads="1"/>
            </p:cNvSpPr>
            <p:nvPr/>
          </p:nvSpPr>
          <p:spPr bwMode="auto">
            <a:xfrm>
              <a:off x="8742156" y="1426988"/>
              <a:ext cx="323780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lang="zh-CN" altLang="en-US" b="1" u="sng" dirty="0">
                  <a:solidFill>
                    <a:srgbClr val="C00000"/>
                  </a:solidFill>
                  <a:latin typeface="Times New Roman" panose="02020603050405020304" pitchFamily="18" charset="0"/>
                  <a:ea typeface="+mn-ea"/>
                  <a:cs typeface="Times New Roman" panose="02020603050405020304" pitchFamily="18" charset="0"/>
                </a:rPr>
                <a:t>流标签</a:t>
              </a:r>
              <a:endParaRPr kumimoji="0" lang="en-US" altLang="en-US" sz="2400" b="1" i="0" u="sng"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flow label: </a:t>
              </a:r>
              <a:r>
                <a:rPr kumimoji="0" lang="zh-CN" altLang="en-US" sz="24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区分不同数据报的流</a:t>
              </a:r>
              <a:endParaRPr kumimoji="0" lang="en-US" altLang="ja-JP" sz="24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p:txBody>
        </p:sp>
        <p:cxnSp>
          <p:nvCxnSpPr>
            <p:cNvPr id="34" name="Straight Connector 33"/>
            <p:cNvCxnSpPr/>
            <p:nvPr/>
          </p:nvCxnSpPr>
          <p:spPr>
            <a:xfrm>
              <a:off x="7480852" y="2325756"/>
              <a:ext cx="12589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0" y="2970865"/>
            <a:ext cx="4028661" cy="757130"/>
            <a:chOff x="0" y="2970865"/>
            <a:chExt cx="4028661" cy="757130"/>
          </a:xfrm>
        </p:grpSpPr>
        <p:sp>
          <p:nvSpPr>
            <p:cNvPr id="31" name="Rectangle 4"/>
            <p:cNvSpPr>
              <a:spLocks noChangeArrowheads="1"/>
            </p:cNvSpPr>
            <p:nvPr/>
          </p:nvSpPr>
          <p:spPr bwMode="auto">
            <a:xfrm>
              <a:off x="0" y="2970865"/>
              <a:ext cx="3237808"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defRPr/>
              </a:pPr>
              <a:r>
                <a:rPr kumimoji="0" lang="en-US" altLang="en-US" sz="2400" b="1" i="0" u="sng"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128-bit </a:t>
              </a:r>
            </a:p>
            <a:p>
              <a:pPr marL="0" marR="0" lvl="0" indent="0" algn="r" defTabSz="914400" rtl="0" eaLnBrk="1" fontAlgn="auto" latinLnBrk="0" hangingPunct="1">
                <a:lnSpc>
                  <a:spcPct val="90000"/>
                </a:lnSpc>
                <a:spcBef>
                  <a:spcPts val="0"/>
                </a:spcBef>
                <a:spcAft>
                  <a:spcPts val="0"/>
                </a:spcAft>
                <a:buClrTx/>
                <a:buSzTx/>
                <a:buFontTx/>
                <a:buNone/>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IPv6 </a:t>
              </a:r>
              <a:r>
                <a:rPr lang="zh-CN" altLang="en-US" dirty="0">
                  <a:solidFill>
                    <a:prstClr val="black"/>
                  </a:solidFill>
                  <a:latin typeface="+mn-ea"/>
                  <a:ea typeface="+mn-ea"/>
                  <a:cs typeface="Times New Roman" panose="02020603050405020304" pitchFamily="18" charset="0"/>
                </a:rPr>
                <a:t>地址</a:t>
              </a:r>
              <a:endParaRPr kumimoji="0" lang="en-US" altLang="ja-JP" sz="2400" b="0" i="0" u="none" strike="noStrike" kern="1200" cap="none" spc="0" normalizeH="0" baseline="0" noProof="0" dirty="0">
                <a:ln>
                  <a:noFill/>
                </a:ln>
                <a:solidFill>
                  <a:prstClr val="black"/>
                </a:solidFill>
                <a:effectLst/>
                <a:uLnTx/>
                <a:uFillTx/>
                <a:latin typeface="+mn-ea"/>
                <a:ea typeface="+mn-ea"/>
                <a:cs typeface="Times New Roman" panose="02020603050405020304" pitchFamily="18" charset="0"/>
              </a:endParaRPr>
            </a:p>
          </p:txBody>
        </p:sp>
        <p:cxnSp>
          <p:nvCxnSpPr>
            <p:cNvPr id="37" name="Straight Connector 36"/>
            <p:cNvCxnSpPr/>
            <p:nvPr/>
          </p:nvCxnSpPr>
          <p:spPr>
            <a:xfrm>
              <a:off x="3124200" y="3380098"/>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124200" y="3055420"/>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411784" y="5022574"/>
            <a:ext cx="1156817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IPv4</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相比</a:t>
            </a:r>
            <a:r>
              <a:rPr kumimoji="0" lang="zh-CN" altLang="en-US" sz="2400" b="1" i="0" u="sng" strike="noStrike" kern="1200" cap="none" spc="0" normalizeH="0" baseline="0" noProof="0" dirty="0">
                <a:ln>
                  <a:noFill/>
                </a:ln>
                <a:solidFill>
                  <a:srgbClr val="010F90"/>
                </a:solidFill>
                <a:effectLst/>
                <a:uLnTx/>
                <a:uFillTx/>
                <a:latin typeface="Times New Roman" panose="02020603050405020304" pitchFamily="18" charset="0"/>
                <a:cs typeface="Times New Roman" panose="02020603050405020304" pitchFamily="18" charset="0"/>
              </a:rPr>
              <a:t>不包括</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的内容：</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0000A3"/>
              </a:buClr>
              <a:buSzTx/>
              <a:buFont typeface="Wingdings" panose="05000000000000000000" pitchFamily="2" charset="2"/>
              <a:buChar char="§"/>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没有</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首部检验和</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，加快</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分组处理（因特网中运输层与链路层都有检验操作）</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A3"/>
              </a:buClr>
              <a:buSzTx/>
              <a:buFont typeface="Wingdings" panose="05000000000000000000" pitchFamily="2" charset="2"/>
              <a:buChar char="§"/>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没有</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分片</a:t>
            </a:r>
            <a:r>
              <a:rPr kumimoji="0" lang="en-US" altLang="zh-CN" sz="24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重新组装</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路由器发回“分组太大”的</a:t>
            </a:r>
            <a:r>
              <a:rPr lang="en-US" altLang="zh-CN" sz="2400" dirty="0">
                <a:solidFill>
                  <a:prstClr val="black"/>
                </a:solidFill>
                <a:latin typeface="Times New Roman" panose="02020603050405020304" pitchFamily="18" charset="0"/>
                <a:cs typeface="Times New Roman" panose="02020603050405020304" pitchFamily="18" charset="0"/>
              </a:rPr>
              <a:t>ICMP</a:t>
            </a:r>
            <a:r>
              <a:rPr lang="zh-CN" altLang="en-US" sz="2400" dirty="0">
                <a:solidFill>
                  <a:prstClr val="black"/>
                </a:solidFill>
                <a:latin typeface="Times New Roman" panose="02020603050405020304" pitchFamily="18" charset="0"/>
                <a:cs typeface="Times New Roman" panose="02020603050405020304" pitchFamily="18" charset="0"/>
              </a:rPr>
              <a:t>差错报文，并丢掉分组</a:t>
            </a:r>
            <a:r>
              <a:rPr kumimoji="0" lang="zh-CN" altLang="en-US" sz="2400" b="0" i="0" u="none" strike="noStrike" kern="1200" cap="none" spc="0" normalizeH="0" noProof="0" dirty="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0000A3"/>
              </a:buClr>
              <a:buSzTx/>
              <a:buFont typeface="Wingdings" panose="05000000000000000000" pitchFamily="2" charset="2"/>
              <a:buChar char="§"/>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没有</a:t>
            </a:r>
            <a:r>
              <a:rPr kumimoji="0" lang="zh-CN" altLang="en-US" sz="24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选项</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（可能在“下一个首部”指出的位置）</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5"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79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ssolv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dissolv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9543"/>
            <a:ext cx="10515600" cy="894622"/>
          </a:xfrm>
        </p:spPr>
        <p:txBody>
          <a:bodyPr>
            <a:normAutofit/>
          </a:bodyPr>
          <a:lstStyle/>
          <a:p>
            <a:r>
              <a:rPr lang="en-US" sz="4800" dirty="0"/>
              <a:t>Per-router control plane</a:t>
            </a:r>
            <a:r>
              <a:rPr lang="zh-CN" altLang="en-US" sz="4800" dirty="0"/>
              <a:t>（传统路由算法）</a:t>
            </a:r>
            <a:endParaRPr lang="en-US" sz="4800" dirty="0"/>
          </a:p>
        </p:txBody>
      </p:sp>
      <p:sp>
        <p:nvSpPr>
          <p:cNvPr id="4" name="TextBox 257"/>
          <p:cNvSpPr txBox="1">
            <a:spLocks noChangeArrowheads="1"/>
          </p:cNvSpPr>
          <p:nvPr/>
        </p:nvSpPr>
        <p:spPr bwMode="auto">
          <a:xfrm>
            <a:off x="780773" y="1101105"/>
            <a:ext cx="1098715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3200" b="1" i="0" u="none" strike="noStrike" kern="1200" cap="none" spc="0" normalizeH="0" baseline="0" noProof="0" dirty="0">
                <a:ln>
                  <a:noFill/>
                </a:ln>
                <a:solidFill>
                  <a:srgbClr val="C00000"/>
                </a:solidFill>
                <a:effectLst/>
                <a:uLnTx/>
                <a:uFillTx/>
                <a:latin typeface="+mn-ea"/>
                <a:ea typeface="+mn-ea"/>
              </a:rPr>
              <a:t>路由选择算法</a:t>
            </a:r>
            <a:r>
              <a:rPr kumimoji="0" lang="zh-CN" altLang="en-US" sz="3200" b="0" i="0" u="none" strike="noStrike" kern="1200" cap="none" spc="0" normalizeH="0" baseline="0" noProof="0" dirty="0">
                <a:ln>
                  <a:noFill/>
                </a:ln>
                <a:solidFill>
                  <a:prstClr val="black"/>
                </a:solidFill>
                <a:effectLst/>
                <a:uLnTx/>
                <a:uFillTx/>
                <a:latin typeface="+mn-ea"/>
                <a:ea typeface="+mn-ea"/>
              </a:rPr>
              <a:t>运行在</a:t>
            </a:r>
            <a:r>
              <a:rPr kumimoji="0" lang="zh-CN" altLang="en-US" sz="3200" b="1" i="0" u="none" strike="noStrike" kern="1200" cap="none" spc="0" normalizeH="0" baseline="0" noProof="0" dirty="0">
                <a:ln>
                  <a:noFill/>
                </a:ln>
                <a:solidFill>
                  <a:srgbClr val="C00000"/>
                </a:solidFill>
                <a:effectLst/>
                <a:uLnTx/>
                <a:uFillTx/>
                <a:latin typeface="+mn-ea"/>
                <a:ea typeface="+mn-ea"/>
              </a:rPr>
              <a:t>每台</a:t>
            </a:r>
            <a:r>
              <a:rPr kumimoji="0" lang="zh-CN" altLang="en-US" sz="3200" b="0" i="0" u="none" strike="noStrike" kern="1200" cap="none" spc="0" normalizeH="0" baseline="0" noProof="0" dirty="0">
                <a:ln>
                  <a:noFill/>
                </a:ln>
                <a:solidFill>
                  <a:prstClr val="black"/>
                </a:solidFill>
                <a:effectLst/>
                <a:uLnTx/>
                <a:uFillTx/>
                <a:latin typeface="+mn-ea"/>
                <a:ea typeface="+mn-ea"/>
              </a:rPr>
              <a:t>路由器中；</a:t>
            </a:r>
            <a:endParaRPr kumimoji="0" lang="en-US" altLang="zh-CN" sz="3200" b="0" i="0" u="none" strike="noStrike" kern="1200" cap="none" spc="0" normalizeH="0" baseline="0" noProof="0" dirty="0">
              <a:ln>
                <a:noFill/>
              </a:ln>
              <a:solidFill>
                <a:prstClr val="black"/>
              </a:solidFill>
              <a:effectLst/>
              <a:uLnTx/>
              <a:uFillTx/>
              <a:latin typeface="+mn-ea"/>
              <a:ea typeface="+mn-ea"/>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3200" dirty="0">
                <a:solidFill>
                  <a:prstClr val="black"/>
                </a:solidFill>
                <a:latin typeface="+mn-ea"/>
                <a:ea typeface="+mn-ea"/>
              </a:rPr>
              <a:t>路由器的路由选择算法之间</a:t>
            </a:r>
            <a:r>
              <a:rPr lang="zh-CN" altLang="en-US" sz="3200" b="1" dirty="0">
                <a:solidFill>
                  <a:srgbClr val="C00000"/>
                </a:solidFill>
                <a:latin typeface="+mn-ea"/>
                <a:ea typeface="+mn-ea"/>
              </a:rPr>
              <a:t>通信</a:t>
            </a:r>
            <a:r>
              <a:rPr lang="zh-CN" altLang="en-US" sz="3200" dirty="0">
                <a:solidFill>
                  <a:prstClr val="black"/>
                </a:solidFill>
                <a:latin typeface="+mn-ea"/>
                <a:ea typeface="+mn-ea"/>
              </a:rPr>
              <a:t>，以计算</a:t>
            </a:r>
            <a:r>
              <a:rPr lang="zh-CN" altLang="en-US" sz="3200" b="1" dirty="0">
                <a:solidFill>
                  <a:srgbClr val="C00000"/>
                </a:solidFill>
                <a:latin typeface="+mn-ea"/>
                <a:ea typeface="+mn-ea"/>
              </a:rPr>
              <a:t>转发表</a:t>
            </a:r>
            <a:r>
              <a:rPr lang="zh-CN" altLang="en-US" sz="3200" dirty="0">
                <a:solidFill>
                  <a:prstClr val="black"/>
                </a:solidFill>
                <a:latin typeface="+mn-ea"/>
                <a:ea typeface="+mn-ea"/>
              </a:rPr>
              <a:t>的</a:t>
            </a:r>
            <a:r>
              <a:rPr lang="zh-CN" altLang="en-US" sz="3200" b="1" dirty="0">
                <a:solidFill>
                  <a:srgbClr val="C00000"/>
                </a:solidFill>
                <a:latin typeface="+mn-ea"/>
                <a:ea typeface="+mn-ea"/>
              </a:rPr>
              <a:t>值</a:t>
            </a:r>
            <a:r>
              <a:rPr lang="zh-CN" altLang="en-US" sz="3200" dirty="0">
                <a:solidFill>
                  <a:prstClr val="black"/>
                </a:solidFill>
                <a:latin typeface="+mn-ea"/>
                <a:ea typeface="+mn-ea"/>
              </a:rPr>
              <a:t>。</a:t>
            </a:r>
            <a:endParaRPr kumimoji="0" lang="en-US" altLang="en-US" sz="3200" b="0" i="0" u="none" strike="noStrike" kern="1200" cap="none" spc="0" normalizeH="0" baseline="0" noProof="0" dirty="0">
              <a:ln>
                <a:noFill/>
              </a:ln>
              <a:solidFill>
                <a:prstClr val="black"/>
              </a:solidFill>
              <a:effectLst/>
              <a:uLnTx/>
              <a:uFillTx/>
              <a:latin typeface="+mn-ea"/>
              <a:ea typeface="+mn-ea"/>
            </a:endParaRPr>
          </a:p>
        </p:txBody>
      </p:sp>
      <p:sp>
        <p:nvSpPr>
          <p:cNvPr id="238" name="Freeform 2"/>
          <p:cNvSpPr/>
          <p:nvPr/>
        </p:nvSpPr>
        <p:spPr bwMode="auto">
          <a:xfrm>
            <a:off x="4182648" y="547694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39" name="Straight Connector 238"/>
          <p:cNvCxnSpPr/>
          <p:nvPr/>
        </p:nvCxnSpPr>
        <p:spPr>
          <a:xfrm flipV="1">
            <a:off x="4812885" y="5629345"/>
            <a:ext cx="1316038" cy="131762"/>
          </a:xfrm>
          <a:prstGeom prst="line">
            <a:avLst/>
          </a:prstGeom>
          <a:noFill/>
          <a:ln w="12700" cap="flat" cmpd="sng" algn="ctr">
            <a:solidFill>
              <a:srgbClr val="000000"/>
            </a:solidFill>
            <a:prstDash val="solid"/>
          </a:ln>
          <a:effectLst/>
        </p:spPr>
      </p:cxnSp>
      <p:cxnSp>
        <p:nvCxnSpPr>
          <p:cNvPr id="240" name="Straight Connector 239"/>
          <p:cNvCxnSpPr/>
          <p:nvPr/>
        </p:nvCxnSpPr>
        <p:spPr>
          <a:xfrm>
            <a:off x="4701760" y="5815082"/>
            <a:ext cx="2259013" cy="300038"/>
          </a:xfrm>
          <a:prstGeom prst="line">
            <a:avLst/>
          </a:prstGeom>
          <a:noFill/>
          <a:ln w="12700" cap="flat" cmpd="sng" algn="ctr">
            <a:solidFill>
              <a:srgbClr val="000000"/>
            </a:solidFill>
            <a:prstDash val="solid"/>
          </a:ln>
          <a:effectLst/>
        </p:spPr>
      </p:cxnSp>
      <p:cxnSp>
        <p:nvCxnSpPr>
          <p:cNvPr id="241" name="Straight Connector 240"/>
          <p:cNvCxnSpPr/>
          <p:nvPr/>
        </p:nvCxnSpPr>
        <p:spPr>
          <a:xfrm>
            <a:off x="4714460" y="5921445"/>
            <a:ext cx="714375" cy="274637"/>
          </a:xfrm>
          <a:prstGeom prst="line">
            <a:avLst/>
          </a:prstGeom>
          <a:noFill/>
          <a:ln w="12700" cap="flat" cmpd="sng" algn="ctr">
            <a:solidFill>
              <a:srgbClr val="000000"/>
            </a:solidFill>
            <a:prstDash val="solid"/>
          </a:ln>
          <a:effectLst/>
        </p:spPr>
      </p:cxnSp>
      <p:cxnSp>
        <p:nvCxnSpPr>
          <p:cNvPr id="242" name="Straight Connector 241"/>
          <p:cNvCxnSpPr/>
          <p:nvPr/>
        </p:nvCxnSpPr>
        <p:spPr>
          <a:xfrm flipV="1">
            <a:off x="5732048" y="6115120"/>
            <a:ext cx="1247775" cy="80962"/>
          </a:xfrm>
          <a:prstGeom prst="line">
            <a:avLst/>
          </a:prstGeom>
          <a:noFill/>
          <a:ln w="12700" cap="flat" cmpd="sng" algn="ctr">
            <a:solidFill>
              <a:srgbClr val="000000"/>
            </a:solidFill>
            <a:prstDash val="solid"/>
          </a:ln>
          <a:effectLst/>
        </p:spPr>
      </p:cxnSp>
      <p:cxnSp>
        <p:nvCxnSpPr>
          <p:cNvPr id="243" name="Straight Connector 242"/>
          <p:cNvCxnSpPr/>
          <p:nvPr/>
        </p:nvCxnSpPr>
        <p:spPr>
          <a:xfrm>
            <a:off x="6392448" y="5661095"/>
            <a:ext cx="1057275" cy="123825"/>
          </a:xfrm>
          <a:prstGeom prst="line">
            <a:avLst/>
          </a:prstGeom>
          <a:noFill/>
          <a:ln w="12700" cap="flat" cmpd="sng" algn="ctr">
            <a:solidFill>
              <a:srgbClr val="000000"/>
            </a:solidFill>
            <a:prstDash val="solid"/>
          </a:ln>
          <a:effectLst/>
        </p:spPr>
      </p:cxnSp>
      <p:cxnSp>
        <p:nvCxnSpPr>
          <p:cNvPr id="244" name="Straight Connector 243"/>
          <p:cNvCxnSpPr/>
          <p:nvPr/>
        </p:nvCxnSpPr>
        <p:spPr>
          <a:xfrm flipV="1">
            <a:off x="5676485" y="5815082"/>
            <a:ext cx="1790700" cy="300038"/>
          </a:xfrm>
          <a:prstGeom prst="line">
            <a:avLst/>
          </a:prstGeom>
          <a:noFill/>
          <a:ln w="12700" cap="flat" cmpd="sng" algn="ctr">
            <a:solidFill>
              <a:srgbClr val="000000"/>
            </a:solidFill>
            <a:prstDash val="solid"/>
          </a:ln>
          <a:effectLst/>
        </p:spPr>
      </p:cxnSp>
      <p:cxnSp>
        <p:nvCxnSpPr>
          <p:cNvPr id="245" name="Straight Connector 244"/>
          <p:cNvCxnSpPr/>
          <p:nvPr/>
        </p:nvCxnSpPr>
        <p:spPr>
          <a:xfrm flipV="1">
            <a:off x="7003635" y="5843657"/>
            <a:ext cx="588963" cy="271463"/>
          </a:xfrm>
          <a:prstGeom prst="line">
            <a:avLst/>
          </a:prstGeom>
          <a:noFill/>
          <a:ln w="12700" cap="flat" cmpd="sng" algn="ctr">
            <a:solidFill>
              <a:srgbClr val="000000"/>
            </a:solidFill>
            <a:prstDash val="solid"/>
          </a:ln>
          <a:effectLst/>
        </p:spPr>
      </p:cxnSp>
      <p:cxnSp>
        <p:nvCxnSpPr>
          <p:cNvPr id="246" name="Straight Connector 245"/>
          <p:cNvCxnSpPr/>
          <p:nvPr/>
        </p:nvCxnSpPr>
        <p:spPr>
          <a:xfrm>
            <a:off x="6146385" y="5629345"/>
            <a:ext cx="814388" cy="400050"/>
          </a:xfrm>
          <a:prstGeom prst="line">
            <a:avLst/>
          </a:prstGeom>
          <a:noFill/>
          <a:ln w="12700" cap="flat" cmpd="sng" algn="ctr">
            <a:solidFill>
              <a:srgbClr val="000000"/>
            </a:solidFill>
            <a:prstDash val="solid"/>
          </a:ln>
          <a:effectLst/>
        </p:spPr>
      </p:cxnSp>
      <p:grpSp>
        <p:nvGrpSpPr>
          <p:cNvPr id="247" name="Group 7"/>
          <p:cNvGrpSpPr/>
          <p:nvPr/>
        </p:nvGrpSpPr>
        <p:grpSpPr bwMode="auto">
          <a:xfrm>
            <a:off x="5271673" y="6054795"/>
            <a:ext cx="563562" cy="293687"/>
            <a:chOff x="1871277" y="1576300"/>
            <a:chExt cx="1128371" cy="437861"/>
          </a:xfrm>
        </p:grpSpPr>
        <p:sp>
          <p:nvSpPr>
            <p:cNvPr id="248" name="Oval 24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249" name="Rectangle 248"/>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50" name="Oval 249"/>
            <p:cNvSpPr>
              <a:spLocks noChangeArrowheads="1"/>
            </p:cNvSpPr>
            <p:nvPr/>
          </p:nvSpPr>
          <p:spPr bwMode="auto">
            <a:xfrm flipV="1">
              <a:off x="1871277" y="1576300"/>
              <a:ext cx="1125193" cy="319520"/>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251" name="Freeform 250"/>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52" name="Freeform 251"/>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53" name="Freeform 252"/>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54" name="Freeform 253"/>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55" name="Straight Connector 254"/>
            <p:cNvCxnSpPr>
              <a:cxnSpLocks noChangeShapeType="1"/>
              <a:endCxn id="250" idx="2"/>
            </p:cNvCxnSpPr>
            <p:nvPr/>
          </p:nvCxnSpPr>
          <p:spPr bwMode="auto">
            <a:xfrm flipH="1" flipV="1">
              <a:off x="1871277" y="1737244"/>
              <a:ext cx="3178"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6" name="Straight Connector 255"/>
            <p:cNvCxnSpPr>
              <a:cxnSpLocks noChangeShapeType="1"/>
            </p:cNvCxnSpPr>
            <p:nvPr/>
          </p:nvCxnSpPr>
          <p:spPr bwMode="auto">
            <a:xfrm flipH="1" flipV="1">
              <a:off x="2996470" y="1734876"/>
              <a:ext cx="3178"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 name="Group 327"/>
          <p:cNvGrpSpPr/>
          <p:nvPr/>
        </p:nvGrpSpPr>
        <p:grpSpPr bwMode="auto">
          <a:xfrm>
            <a:off x="5966998" y="5513457"/>
            <a:ext cx="565150" cy="292100"/>
            <a:chOff x="1871277" y="1576300"/>
            <a:chExt cx="1128371" cy="437861"/>
          </a:xfrm>
        </p:grpSpPr>
        <p:sp>
          <p:nvSpPr>
            <p:cNvPr id="258" name="Oval 257"/>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259" name="Rectangle 258"/>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60" name="Oval 259"/>
            <p:cNvSpPr>
              <a:spLocks noChangeArrowheads="1"/>
            </p:cNvSpPr>
            <p:nvPr/>
          </p:nvSpPr>
          <p:spPr bwMode="auto">
            <a:xfrm flipV="1">
              <a:off x="1871277" y="1576300"/>
              <a:ext cx="1125200" cy="32125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261" name="Freeform 260"/>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62" name="Freeform 261"/>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63" name="Freeform 262"/>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64" name="Freeform 263"/>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65" name="Straight Connector 264"/>
            <p:cNvCxnSpPr>
              <a:cxnSpLocks noChangeShapeType="1"/>
              <a:endCxn id="260" idx="2"/>
            </p:cNvCxnSpPr>
            <p:nvPr/>
          </p:nvCxnSpPr>
          <p:spPr bwMode="auto">
            <a:xfrm flipH="1" flipV="1">
              <a:off x="1871277" y="1735739"/>
              <a:ext cx="3169" cy="12374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6" name="Straight Connector 265"/>
            <p:cNvCxnSpPr>
              <a:cxnSpLocks noChangeShapeType="1"/>
            </p:cNvCxnSpPr>
            <p:nvPr/>
          </p:nvCxnSpPr>
          <p:spPr bwMode="auto">
            <a:xfrm flipH="1" flipV="1">
              <a:off x="2996477" y="1733359"/>
              <a:ext cx="3171" cy="12374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7" name="Group 337"/>
          <p:cNvGrpSpPr/>
          <p:nvPr/>
        </p:nvGrpSpPr>
        <p:grpSpPr bwMode="auto">
          <a:xfrm>
            <a:off x="6609935" y="5967482"/>
            <a:ext cx="563563" cy="293688"/>
            <a:chOff x="1871277" y="1576300"/>
            <a:chExt cx="1128371" cy="437861"/>
          </a:xfrm>
        </p:grpSpPr>
        <p:sp>
          <p:nvSpPr>
            <p:cNvPr id="268" name="Oval 267"/>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269" name="Rectangle 268"/>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70" name="Oval 269"/>
            <p:cNvSpPr>
              <a:spLocks noChangeArrowheads="1"/>
            </p:cNvSpPr>
            <p:nvPr/>
          </p:nvSpPr>
          <p:spPr bwMode="auto">
            <a:xfrm flipV="1">
              <a:off x="1871277" y="1576300"/>
              <a:ext cx="1125191" cy="319520"/>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271" name="Freeform 270"/>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72" name="Freeform 271"/>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3" name="Freeform 272"/>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4" name="Freeform 273"/>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75" name="Straight Connector 274"/>
            <p:cNvCxnSpPr>
              <a:cxnSpLocks noChangeShapeType="1"/>
              <a:endCxn id="270" idx="2"/>
            </p:cNvCxnSpPr>
            <p:nvPr/>
          </p:nvCxnSpPr>
          <p:spPr bwMode="auto">
            <a:xfrm flipH="1" flipV="1">
              <a:off x="1871277" y="1737243"/>
              <a:ext cx="3180" cy="123074"/>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6" name="Straight Connector 275"/>
            <p:cNvCxnSpPr>
              <a:cxnSpLocks noChangeShapeType="1"/>
            </p:cNvCxnSpPr>
            <p:nvPr/>
          </p:nvCxnSpPr>
          <p:spPr bwMode="auto">
            <a:xfrm flipH="1" flipV="1">
              <a:off x="2996468" y="1734877"/>
              <a:ext cx="3180" cy="123074"/>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 name="Group 347"/>
          <p:cNvGrpSpPr/>
          <p:nvPr/>
        </p:nvGrpSpPr>
        <p:grpSpPr bwMode="auto">
          <a:xfrm>
            <a:off x="7332248" y="5653157"/>
            <a:ext cx="565150" cy="293688"/>
            <a:chOff x="1871277" y="1576300"/>
            <a:chExt cx="1128371" cy="437861"/>
          </a:xfrm>
        </p:grpSpPr>
        <p:sp>
          <p:nvSpPr>
            <p:cNvPr id="278" name="Oval 27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279" name="Rectangle 278"/>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80" name="Oval 279"/>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281" name="Freeform 28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82" name="Freeform 281"/>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3" name="Freeform 282"/>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4" name="Freeform 283"/>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85" name="Straight Connector 284"/>
            <p:cNvCxnSpPr>
              <a:cxnSpLocks noChangeShapeType="1"/>
              <a:endCxn id="280" idx="2"/>
            </p:cNvCxnSpPr>
            <p:nvPr/>
          </p:nvCxnSpPr>
          <p:spPr bwMode="auto">
            <a:xfrm flipH="1" flipV="1">
              <a:off x="1871277" y="1737243"/>
              <a:ext cx="3169" cy="123074"/>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6" name="Straight Connector 285"/>
            <p:cNvCxnSpPr>
              <a:cxnSpLocks noChangeShapeType="1"/>
            </p:cNvCxnSpPr>
            <p:nvPr/>
          </p:nvCxnSpPr>
          <p:spPr bwMode="auto">
            <a:xfrm flipH="1" flipV="1">
              <a:off x="2996477" y="1734877"/>
              <a:ext cx="3171" cy="123074"/>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7" name="Group 286"/>
          <p:cNvGrpSpPr/>
          <p:nvPr/>
        </p:nvGrpSpPr>
        <p:grpSpPr bwMode="auto">
          <a:xfrm>
            <a:off x="3347623" y="2370207"/>
            <a:ext cx="5270500" cy="3805238"/>
            <a:chOff x="1757805" y="2331054"/>
            <a:chExt cx="5270058" cy="3804634"/>
          </a:xfrm>
        </p:grpSpPr>
        <p:sp>
          <p:nvSpPr>
            <p:cNvPr id="288" name="Freeform 28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1040633"/>
                <a:gd name="connsiteY0-162" fmla="*/ 1160935 h 1160935"/>
                <a:gd name="connsiteX1-163" fmla="*/ 0 w 1040633"/>
                <a:gd name="connsiteY1-164" fmla="*/ 0 h 1160935"/>
                <a:gd name="connsiteX2-165" fmla="*/ 1040633 w 1040633"/>
                <a:gd name="connsiteY2-166" fmla="*/ 16785 h 1160935"/>
                <a:gd name="connsiteX3-167" fmla="*/ 569478 w 1040633"/>
                <a:gd name="connsiteY3-168" fmla="*/ 1158121 h 1160935"/>
                <a:gd name="connsiteX4-169" fmla="*/ 363082 w 1040633"/>
                <a:gd name="connsiteY4-170" fmla="*/ 1160935 h 1160935"/>
                <a:gd name="connsiteX0-171" fmla="*/ 363082 w 1040633"/>
                <a:gd name="connsiteY0-172" fmla="*/ 1160935 h 1160935"/>
                <a:gd name="connsiteX1-173" fmla="*/ 0 w 1040633"/>
                <a:gd name="connsiteY1-174" fmla="*/ 0 h 1160935"/>
                <a:gd name="connsiteX2-175" fmla="*/ 1040633 w 1040633"/>
                <a:gd name="connsiteY2-176" fmla="*/ 16785 h 1160935"/>
                <a:gd name="connsiteX3-177" fmla="*/ 569478 w 1040633"/>
                <a:gd name="connsiteY3-178" fmla="*/ 1158121 h 1160935"/>
                <a:gd name="connsiteX4-179" fmla="*/ 363082 w 1040633"/>
                <a:gd name="connsiteY4-180" fmla="*/ 1160935 h 1160935"/>
                <a:gd name="connsiteX0-181" fmla="*/ 448507 w 1040633"/>
                <a:gd name="connsiteY0-182" fmla="*/ 1160935 h 1160935"/>
                <a:gd name="connsiteX1-183" fmla="*/ 0 w 1040633"/>
                <a:gd name="connsiteY1-184" fmla="*/ 0 h 1160935"/>
                <a:gd name="connsiteX2-185" fmla="*/ 1040633 w 1040633"/>
                <a:gd name="connsiteY2-186" fmla="*/ 16785 h 1160935"/>
                <a:gd name="connsiteX3-187" fmla="*/ 569478 w 1040633"/>
                <a:gd name="connsiteY3-188" fmla="*/ 1158121 h 1160935"/>
                <a:gd name="connsiteX4-189" fmla="*/ 448507 w 1040633"/>
                <a:gd name="connsiteY4-190" fmla="*/ 1160935 h 1160935"/>
                <a:gd name="connsiteX0-191" fmla="*/ 448507 w 1040633"/>
                <a:gd name="connsiteY0-192" fmla="*/ 1160935 h 1160935"/>
                <a:gd name="connsiteX1-193" fmla="*/ 0 w 1040633"/>
                <a:gd name="connsiteY1-194" fmla="*/ 0 h 1160935"/>
                <a:gd name="connsiteX2-195" fmla="*/ 1040633 w 1040633"/>
                <a:gd name="connsiteY2-196" fmla="*/ 16785 h 1160935"/>
                <a:gd name="connsiteX3-197" fmla="*/ 569478 w 1040633"/>
                <a:gd name="connsiteY3-198" fmla="*/ 1158121 h 1160935"/>
                <a:gd name="connsiteX4-199" fmla="*/ 448507 w 1040633"/>
                <a:gd name="connsiteY4-200" fmla="*/ 1160935 h 1160935"/>
                <a:gd name="connsiteX0-201" fmla="*/ 448507 w 1040633"/>
                <a:gd name="connsiteY0-202" fmla="*/ 1160935 h 1160935"/>
                <a:gd name="connsiteX1-203" fmla="*/ 0 w 1040633"/>
                <a:gd name="connsiteY1-204" fmla="*/ 0 h 1160935"/>
                <a:gd name="connsiteX2-205" fmla="*/ 1040633 w 1040633"/>
                <a:gd name="connsiteY2-206" fmla="*/ 16785 h 1160935"/>
                <a:gd name="connsiteX3-207" fmla="*/ 569478 w 1040633"/>
                <a:gd name="connsiteY3-208" fmla="*/ 1158121 h 1160935"/>
                <a:gd name="connsiteX4-209" fmla="*/ 448507 w 1040633"/>
                <a:gd name="connsiteY4-210" fmla="*/ 1160935 h 1160935"/>
                <a:gd name="connsiteX0-211" fmla="*/ 448507 w 1325315"/>
                <a:gd name="connsiteY0-212" fmla="*/ 1160935 h 1160935"/>
                <a:gd name="connsiteX1-213" fmla="*/ 0 w 1325315"/>
                <a:gd name="connsiteY1-214" fmla="*/ 0 h 1160935"/>
                <a:gd name="connsiteX2-215" fmla="*/ 1040633 w 1325315"/>
                <a:gd name="connsiteY2-216" fmla="*/ 16785 h 1160935"/>
                <a:gd name="connsiteX3-217" fmla="*/ 1214315 w 1325315"/>
                <a:gd name="connsiteY3-218" fmla="*/ 1064597 h 1160935"/>
                <a:gd name="connsiteX4-219" fmla="*/ 448507 w 1325315"/>
                <a:gd name="connsiteY4-220" fmla="*/ 1160935 h 1160935"/>
                <a:gd name="connsiteX0-221" fmla="*/ 448507 w 1214315"/>
                <a:gd name="connsiteY0-222" fmla="*/ 1160935 h 1160935"/>
                <a:gd name="connsiteX1-223" fmla="*/ 0 w 1214315"/>
                <a:gd name="connsiteY1-224" fmla="*/ 0 h 1160935"/>
                <a:gd name="connsiteX2-225" fmla="*/ 1040633 w 1214315"/>
                <a:gd name="connsiteY2-226" fmla="*/ 16785 h 1160935"/>
                <a:gd name="connsiteX3-227" fmla="*/ 1214315 w 1214315"/>
                <a:gd name="connsiteY3-228" fmla="*/ 1064597 h 1160935"/>
                <a:gd name="connsiteX4-229" fmla="*/ 448507 w 1214315"/>
                <a:gd name="connsiteY4-230" fmla="*/ 1160935 h 1160935"/>
                <a:gd name="connsiteX0-231" fmla="*/ 448507 w 1214315"/>
                <a:gd name="connsiteY0-232" fmla="*/ 1160935 h 1160935"/>
                <a:gd name="connsiteX1-233" fmla="*/ 0 w 1214315"/>
                <a:gd name="connsiteY1-234" fmla="*/ 0 h 1160935"/>
                <a:gd name="connsiteX2-235" fmla="*/ 1040633 w 1214315"/>
                <a:gd name="connsiteY2-236" fmla="*/ 16785 h 1160935"/>
                <a:gd name="connsiteX3-237" fmla="*/ 1214315 w 1214315"/>
                <a:gd name="connsiteY3-238" fmla="*/ 1064597 h 1160935"/>
                <a:gd name="connsiteX4-239" fmla="*/ 448507 w 1214315"/>
                <a:gd name="connsiteY4-240" fmla="*/ 1160935 h 1160935"/>
                <a:gd name="connsiteX0-241" fmla="*/ 1053964 w 1214315"/>
                <a:gd name="connsiteY0-242" fmla="*/ 1136323 h 1136323"/>
                <a:gd name="connsiteX1-243" fmla="*/ 0 w 1214315"/>
                <a:gd name="connsiteY1-244" fmla="*/ 0 h 1136323"/>
                <a:gd name="connsiteX2-245" fmla="*/ 1040633 w 1214315"/>
                <a:gd name="connsiteY2-246" fmla="*/ 16785 h 1136323"/>
                <a:gd name="connsiteX3-247" fmla="*/ 1214315 w 1214315"/>
                <a:gd name="connsiteY3-248" fmla="*/ 1064597 h 1136323"/>
                <a:gd name="connsiteX4-249" fmla="*/ 1053964 w 1214315"/>
                <a:gd name="connsiteY4-250" fmla="*/ 1136323 h 1136323"/>
                <a:gd name="connsiteX0-251" fmla="*/ 1053964 w 1214315"/>
                <a:gd name="connsiteY0-252" fmla="*/ 1136323 h 1136323"/>
                <a:gd name="connsiteX1-253" fmla="*/ 0 w 1214315"/>
                <a:gd name="connsiteY1-254" fmla="*/ 0 h 1136323"/>
                <a:gd name="connsiteX2-255" fmla="*/ 1040633 w 1214315"/>
                <a:gd name="connsiteY2-256" fmla="*/ 16785 h 1136323"/>
                <a:gd name="connsiteX3-257" fmla="*/ 1214315 w 1214315"/>
                <a:gd name="connsiteY3-258" fmla="*/ 1064597 h 1136323"/>
                <a:gd name="connsiteX4-259" fmla="*/ 1053964 w 1214315"/>
                <a:gd name="connsiteY4-260" fmla="*/ 1136323 h 1136323"/>
                <a:gd name="connsiteX0-261" fmla="*/ 1053964 w 1214315"/>
                <a:gd name="connsiteY0-262" fmla="*/ 1136323 h 1136323"/>
                <a:gd name="connsiteX1-263" fmla="*/ 0 w 1214315"/>
                <a:gd name="connsiteY1-264" fmla="*/ 0 h 1136323"/>
                <a:gd name="connsiteX2-265" fmla="*/ 1040633 w 1214315"/>
                <a:gd name="connsiteY2-266" fmla="*/ 16785 h 1136323"/>
                <a:gd name="connsiteX3-267" fmla="*/ 1214315 w 1214315"/>
                <a:gd name="connsiteY3-268" fmla="*/ 1064597 h 1136323"/>
                <a:gd name="connsiteX4-269" fmla="*/ 1053964 w 1214315"/>
                <a:gd name="connsiteY4-270" fmla="*/ 1136323 h 1136323"/>
                <a:gd name="connsiteX0-271" fmla="*/ 1060159 w 1220510"/>
                <a:gd name="connsiteY0-272" fmla="*/ 1119627 h 1119627"/>
                <a:gd name="connsiteX1-273" fmla="*/ 0 w 1220510"/>
                <a:gd name="connsiteY1-274" fmla="*/ 249694 h 1119627"/>
                <a:gd name="connsiteX2-275" fmla="*/ 1046828 w 1220510"/>
                <a:gd name="connsiteY2-276" fmla="*/ 89 h 1119627"/>
                <a:gd name="connsiteX3-277" fmla="*/ 1220510 w 1220510"/>
                <a:gd name="connsiteY3-278" fmla="*/ 1047901 h 1119627"/>
                <a:gd name="connsiteX4-279" fmla="*/ 1060159 w 1220510"/>
                <a:gd name="connsiteY4-280" fmla="*/ 1119627 h 1119627"/>
                <a:gd name="connsiteX0-281" fmla="*/ 1060159 w 1220510"/>
                <a:gd name="connsiteY0-282" fmla="*/ 1119627 h 1119627"/>
                <a:gd name="connsiteX1-283" fmla="*/ 0 w 1220510"/>
                <a:gd name="connsiteY1-284" fmla="*/ 249694 h 1119627"/>
                <a:gd name="connsiteX2-285" fmla="*/ 1046828 w 1220510"/>
                <a:gd name="connsiteY2-286" fmla="*/ 89 h 1119627"/>
                <a:gd name="connsiteX3-287" fmla="*/ 1220510 w 1220510"/>
                <a:gd name="connsiteY3-288" fmla="*/ 1047901 h 1119627"/>
                <a:gd name="connsiteX4-289" fmla="*/ 1060159 w 1220510"/>
                <a:gd name="connsiteY4-290" fmla="*/ 1119627 h 1119627"/>
                <a:gd name="connsiteX0-291" fmla="*/ 1060159 w 1220510"/>
                <a:gd name="connsiteY0-292" fmla="*/ 1119627 h 1119627"/>
                <a:gd name="connsiteX1-293" fmla="*/ 0 w 1220510"/>
                <a:gd name="connsiteY1-294" fmla="*/ 249694 h 1119627"/>
                <a:gd name="connsiteX2-295" fmla="*/ 1046828 w 1220510"/>
                <a:gd name="connsiteY2-296" fmla="*/ 89 h 1119627"/>
                <a:gd name="connsiteX3-297" fmla="*/ 1220510 w 1220510"/>
                <a:gd name="connsiteY3-298" fmla="*/ 1047901 h 1119627"/>
                <a:gd name="connsiteX4-299" fmla="*/ 1060159 w 1220510"/>
                <a:gd name="connsiteY4-300" fmla="*/ 1119627 h 1119627"/>
                <a:gd name="connsiteX0-301" fmla="*/ 1060159 w 1220510"/>
                <a:gd name="connsiteY0-302" fmla="*/ 921649 h 921649"/>
                <a:gd name="connsiteX1-303" fmla="*/ 0 w 1220510"/>
                <a:gd name="connsiteY1-304" fmla="*/ 51716 h 921649"/>
                <a:gd name="connsiteX2-305" fmla="*/ 1059218 w 1220510"/>
                <a:gd name="connsiteY2-306" fmla="*/ 355 h 921649"/>
                <a:gd name="connsiteX3-307" fmla="*/ 1220510 w 1220510"/>
                <a:gd name="connsiteY3-308" fmla="*/ 849923 h 921649"/>
                <a:gd name="connsiteX4-309" fmla="*/ 1060159 w 1220510"/>
                <a:gd name="connsiteY4-310" fmla="*/ 921649 h 921649"/>
                <a:gd name="connsiteX0-311" fmla="*/ 1060159 w 1220510"/>
                <a:gd name="connsiteY0-312" fmla="*/ 921649 h 921649"/>
                <a:gd name="connsiteX1-313" fmla="*/ 0 w 1220510"/>
                <a:gd name="connsiteY1-314" fmla="*/ 51716 h 921649"/>
                <a:gd name="connsiteX2-315" fmla="*/ 1059218 w 1220510"/>
                <a:gd name="connsiteY2-316" fmla="*/ 355 h 921649"/>
                <a:gd name="connsiteX3-317" fmla="*/ 1220510 w 1220510"/>
                <a:gd name="connsiteY3-318" fmla="*/ 849923 h 921649"/>
                <a:gd name="connsiteX4-319" fmla="*/ 1060159 w 1220510"/>
                <a:gd name="connsiteY4-320" fmla="*/ 921649 h 921649"/>
                <a:gd name="connsiteX0-321" fmla="*/ 1060159 w 1220510"/>
                <a:gd name="connsiteY0-322" fmla="*/ 921649 h 921649"/>
                <a:gd name="connsiteX1-323" fmla="*/ 0 w 1220510"/>
                <a:gd name="connsiteY1-324" fmla="*/ 51716 h 921649"/>
                <a:gd name="connsiteX2-325" fmla="*/ 1059218 w 1220510"/>
                <a:gd name="connsiteY2-326" fmla="*/ 355 h 921649"/>
                <a:gd name="connsiteX3-327" fmla="*/ 1220510 w 1220510"/>
                <a:gd name="connsiteY3-328" fmla="*/ 849923 h 921649"/>
                <a:gd name="connsiteX4-329" fmla="*/ 1060159 w 1220510"/>
                <a:gd name="connsiteY4-330" fmla="*/ 921649 h 9216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89" name="Freeform 288"/>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3004 w 954755"/>
                <a:gd name="connsiteY0-372" fmla="*/ 943771 h 976186"/>
                <a:gd name="connsiteX1-373" fmla="*/ 455145 w 954755"/>
                <a:gd name="connsiteY1-374" fmla="*/ 11688 h 976186"/>
                <a:gd name="connsiteX2-375" fmla="*/ 954755 w 954755"/>
                <a:gd name="connsiteY2-376" fmla="*/ 0 h 976186"/>
                <a:gd name="connsiteX3-377" fmla="*/ 728484 w 954755"/>
                <a:gd name="connsiteY3-378" fmla="*/ 976186 h 976186"/>
                <a:gd name="connsiteX4-379" fmla="*/ 23004 w 954755"/>
                <a:gd name="connsiteY4-380" fmla="*/ 943771 h 976186"/>
                <a:gd name="connsiteX0-381" fmla="*/ 0 w 931751"/>
                <a:gd name="connsiteY0-382" fmla="*/ 943771 h 976186"/>
                <a:gd name="connsiteX1-383" fmla="*/ 432141 w 931751"/>
                <a:gd name="connsiteY1-384" fmla="*/ 11688 h 976186"/>
                <a:gd name="connsiteX2-385" fmla="*/ 931751 w 931751"/>
                <a:gd name="connsiteY2-386" fmla="*/ 0 h 976186"/>
                <a:gd name="connsiteX3-387" fmla="*/ 705480 w 931751"/>
                <a:gd name="connsiteY3-388" fmla="*/ 976186 h 976186"/>
                <a:gd name="connsiteX4-389" fmla="*/ 0 w 931751"/>
                <a:gd name="connsiteY4-390" fmla="*/ 943771 h 976186"/>
                <a:gd name="connsiteX0-391" fmla="*/ 0 w 931751"/>
                <a:gd name="connsiteY0-392" fmla="*/ 943771 h 976186"/>
                <a:gd name="connsiteX1-393" fmla="*/ 432141 w 931751"/>
                <a:gd name="connsiteY1-394" fmla="*/ 11688 h 976186"/>
                <a:gd name="connsiteX2-395" fmla="*/ 931751 w 931751"/>
                <a:gd name="connsiteY2-396" fmla="*/ 0 h 976186"/>
                <a:gd name="connsiteX3-397" fmla="*/ 705480 w 931751"/>
                <a:gd name="connsiteY3-398" fmla="*/ 976186 h 976186"/>
                <a:gd name="connsiteX4-399" fmla="*/ 0 w 931751"/>
                <a:gd name="connsiteY4-400" fmla="*/ 943771 h 976186"/>
                <a:gd name="connsiteX0-401" fmla="*/ 0 w 931751"/>
                <a:gd name="connsiteY0-402" fmla="*/ 943771 h 976186"/>
                <a:gd name="connsiteX1-403" fmla="*/ 432141 w 931751"/>
                <a:gd name="connsiteY1-404" fmla="*/ 11688 h 976186"/>
                <a:gd name="connsiteX2-405" fmla="*/ 931751 w 931751"/>
                <a:gd name="connsiteY2-406" fmla="*/ 0 h 976186"/>
                <a:gd name="connsiteX3-407" fmla="*/ 705480 w 931751"/>
                <a:gd name="connsiteY3-408" fmla="*/ 976186 h 976186"/>
                <a:gd name="connsiteX4-409" fmla="*/ 0 w 931751"/>
                <a:gd name="connsiteY4-410" fmla="*/ 943771 h 976186"/>
                <a:gd name="connsiteX0-411" fmla="*/ 0 w 931751"/>
                <a:gd name="connsiteY0-412" fmla="*/ 943771 h 966342"/>
                <a:gd name="connsiteX1-413" fmla="*/ 432141 w 931751"/>
                <a:gd name="connsiteY1-414" fmla="*/ 11688 h 966342"/>
                <a:gd name="connsiteX2-415" fmla="*/ 931751 w 931751"/>
                <a:gd name="connsiteY2-416" fmla="*/ 0 h 966342"/>
                <a:gd name="connsiteX3-417" fmla="*/ 183705 w 931751"/>
                <a:gd name="connsiteY3-418" fmla="*/ 966342 h 966342"/>
                <a:gd name="connsiteX4-419" fmla="*/ 0 w 931751"/>
                <a:gd name="connsiteY4-420" fmla="*/ 943771 h 966342"/>
                <a:gd name="connsiteX0-421" fmla="*/ 0 w 931751"/>
                <a:gd name="connsiteY0-422" fmla="*/ 943771 h 966342"/>
                <a:gd name="connsiteX1-423" fmla="*/ 432141 w 931751"/>
                <a:gd name="connsiteY1-424" fmla="*/ 11688 h 966342"/>
                <a:gd name="connsiteX2-425" fmla="*/ 931751 w 931751"/>
                <a:gd name="connsiteY2-426" fmla="*/ 0 h 966342"/>
                <a:gd name="connsiteX3-427" fmla="*/ 183705 w 931751"/>
                <a:gd name="connsiteY3-428" fmla="*/ 966342 h 966342"/>
                <a:gd name="connsiteX4-429" fmla="*/ 0 w 931751"/>
                <a:gd name="connsiteY4-430" fmla="*/ 943771 h 966342"/>
                <a:gd name="connsiteX0-431" fmla="*/ 0 w 931751"/>
                <a:gd name="connsiteY0-432" fmla="*/ 943771 h 966342"/>
                <a:gd name="connsiteX1-433" fmla="*/ 432141 w 931751"/>
                <a:gd name="connsiteY1-434" fmla="*/ 11688 h 966342"/>
                <a:gd name="connsiteX2-435" fmla="*/ 931751 w 931751"/>
                <a:gd name="connsiteY2-436" fmla="*/ 0 h 966342"/>
                <a:gd name="connsiteX3-437" fmla="*/ 183705 w 931751"/>
                <a:gd name="connsiteY3-438" fmla="*/ 966342 h 966342"/>
                <a:gd name="connsiteX4-439" fmla="*/ 0 w 931751"/>
                <a:gd name="connsiteY4-440" fmla="*/ 943771 h 966342"/>
                <a:gd name="connsiteX0-441" fmla="*/ 0 w 956363"/>
                <a:gd name="connsiteY0-442" fmla="*/ 932083 h 954654"/>
                <a:gd name="connsiteX1-443" fmla="*/ 432141 w 956363"/>
                <a:gd name="connsiteY1-444" fmla="*/ 0 h 954654"/>
                <a:gd name="connsiteX2-445" fmla="*/ 956363 w 956363"/>
                <a:gd name="connsiteY2-446" fmla="*/ 12924 h 954654"/>
                <a:gd name="connsiteX3-447" fmla="*/ 183705 w 956363"/>
                <a:gd name="connsiteY3-448" fmla="*/ 954654 h 954654"/>
                <a:gd name="connsiteX4-449" fmla="*/ 0 w 956363"/>
                <a:gd name="connsiteY4-450" fmla="*/ 932083 h 954654"/>
                <a:gd name="connsiteX0-451" fmla="*/ 0 w 956363"/>
                <a:gd name="connsiteY0-452" fmla="*/ 919226 h 941797"/>
                <a:gd name="connsiteX1-453" fmla="*/ 405840 w 956363"/>
                <a:gd name="connsiteY1-454" fmla="*/ 197551 h 941797"/>
                <a:gd name="connsiteX2-455" fmla="*/ 956363 w 956363"/>
                <a:gd name="connsiteY2-456" fmla="*/ 67 h 941797"/>
                <a:gd name="connsiteX3-457" fmla="*/ 183705 w 956363"/>
                <a:gd name="connsiteY3-458" fmla="*/ 941797 h 941797"/>
                <a:gd name="connsiteX4-459" fmla="*/ 0 w 956363"/>
                <a:gd name="connsiteY4-460" fmla="*/ 919226 h 941797"/>
                <a:gd name="connsiteX0-461" fmla="*/ 0 w 956363"/>
                <a:gd name="connsiteY0-462" fmla="*/ 919226 h 941797"/>
                <a:gd name="connsiteX1-463" fmla="*/ 405840 w 956363"/>
                <a:gd name="connsiteY1-464" fmla="*/ 197551 h 941797"/>
                <a:gd name="connsiteX2-465" fmla="*/ 956363 w 956363"/>
                <a:gd name="connsiteY2-466" fmla="*/ 67 h 941797"/>
                <a:gd name="connsiteX3-467" fmla="*/ 183705 w 956363"/>
                <a:gd name="connsiteY3-468" fmla="*/ 941797 h 941797"/>
                <a:gd name="connsiteX4-469" fmla="*/ 0 w 956363"/>
                <a:gd name="connsiteY4-470" fmla="*/ 919226 h 941797"/>
                <a:gd name="connsiteX0-471" fmla="*/ 0 w 956363"/>
                <a:gd name="connsiteY0-472" fmla="*/ 919226 h 941797"/>
                <a:gd name="connsiteX1-473" fmla="*/ 405840 w 956363"/>
                <a:gd name="connsiteY1-474" fmla="*/ 197551 h 941797"/>
                <a:gd name="connsiteX2-475" fmla="*/ 956363 w 956363"/>
                <a:gd name="connsiteY2-476" fmla="*/ 67 h 941797"/>
                <a:gd name="connsiteX3-477" fmla="*/ 183705 w 956363"/>
                <a:gd name="connsiteY3-478" fmla="*/ 941797 h 941797"/>
                <a:gd name="connsiteX4-479" fmla="*/ 0 w 956363"/>
                <a:gd name="connsiteY4-480" fmla="*/ 919226 h 941797"/>
                <a:gd name="connsiteX0-481" fmla="*/ 0 w 926304"/>
                <a:gd name="connsiteY0-482" fmla="*/ 735614 h 758185"/>
                <a:gd name="connsiteX1-483" fmla="*/ 405840 w 926304"/>
                <a:gd name="connsiteY1-484" fmla="*/ 13939 h 758185"/>
                <a:gd name="connsiteX2-485" fmla="*/ 926304 w 926304"/>
                <a:gd name="connsiteY2-486" fmla="*/ 563 h 758185"/>
                <a:gd name="connsiteX3-487" fmla="*/ 183705 w 926304"/>
                <a:gd name="connsiteY3-488" fmla="*/ 758185 h 758185"/>
                <a:gd name="connsiteX4-489" fmla="*/ 0 w 926304"/>
                <a:gd name="connsiteY4-490" fmla="*/ 735614 h 758185"/>
                <a:gd name="connsiteX0-491" fmla="*/ 0 w 926304"/>
                <a:gd name="connsiteY0-492" fmla="*/ 735614 h 758185"/>
                <a:gd name="connsiteX1-493" fmla="*/ 405840 w 926304"/>
                <a:gd name="connsiteY1-494" fmla="*/ 13939 h 758185"/>
                <a:gd name="connsiteX2-495" fmla="*/ 926304 w 926304"/>
                <a:gd name="connsiteY2-496" fmla="*/ 563 h 758185"/>
                <a:gd name="connsiteX3-497" fmla="*/ 183705 w 926304"/>
                <a:gd name="connsiteY3-498" fmla="*/ 758185 h 758185"/>
                <a:gd name="connsiteX4-499" fmla="*/ 0 w 926304"/>
                <a:gd name="connsiteY4-500" fmla="*/ 735614 h 758185"/>
                <a:gd name="connsiteX0-501" fmla="*/ 0 w 926304"/>
                <a:gd name="connsiteY0-502" fmla="*/ 735614 h 758185"/>
                <a:gd name="connsiteX1-503" fmla="*/ 405840 w 926304"/>
                <a:gd name="connsiteY1-504" fmla="*/ 13939 h 758185"/>
                <a:gd name="connsiteX2-505" fmla="*/ 926304 w 926304"/>
                <a:gd name="connsiteY2-506" fmla="*/ 563 h 758185"/>
                <a:gd name="connsiteX3-507" fmla="*/ 183705 w 926304"/>
                <a:gd name="connsiteY3-508" fmla="*/ 758185 h 758185"/>
                <a:gd name="connsiteX4-509" fmla="*/ 0 w 926304"/>
                <a:gd name="connsiteY4-510" fmla="*/ 735614 h 758185"/>
                <a:gd name="connsiteX0-511" fmla="*/ 0 w 926304"/>
                <a:gd name="connsiteY0-512" fmla="*/ 735614 h 758185"/>
                <a:gd name="connsiteX1-513" fmla="*/ 405840 w 926304"/>
                <a:gd name="connsiteY1-514" fmla="*/ 13939 h 758185"/>
                <a:gd name="connsiteX2-515" fmla="*/ 926304 w 926304"/>
                <a:gd name="connsiteY2-516" fmla="*/ 563 h 758185"/>
                <a:gd name="connsiteX3-517" fmla="*/ 183705 w 926304"/>
                <a:gd name="connsiteY3-518" fmla="*/ 758185 h 758185"/>
                <a:gd name="connsiteX4-519" fmla="*/ 0 w 926304"/>
                <a:gd name="connsiteY4-520" fmla="*/ 735614 h 75818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90" name="Freeform 289"/>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7977 w 802211"/>
                <a:gd name="connsiteY0-372" fmla="*/ 815791 h 976186"/>
                <a:gd name="connsiteX1-373" fmla="*/ 302601 w 802211"/>
                <a:gd name="connsiteY1-374" fmla="*/ 11688 h 976186"/>
                <a:gd name="connsiteX2-375" fmla="*/ 802211 w 802211"/>
                <a:gd name="connsiteY2-376" fmla="*/ 0 h 976186"/>
                <a:gd name="connsiteX3-377" fmla="*/ 575940 w 802211"/>
                <a:gd name="connsiteY3-378" fmla="*/ 976186 h 976186"/>
                <a:gd name="connsiteX4-379" fmla="*/ 27977 w 802211"/>
                <a:gd name="connsiteY4-380" fmla="*/ 815791 h 976186"/>
                <a:gd name="connsiteX0-381" fmla="*/ 27977 w 802211"/>
                <a:gd name="connsiteY0-382" fmla="*/ 815791 h 815791"/>
                <a:gd name="connsiteX1-383" fmla="*/ 302601 w 802211"/>
                <a:gd name="connsiteY1-384" fmla="*/ 11688 h 815791"/>
                <a:gd name="connsiteX2-385" fmla="*/ 802211 w 802211"/>
                <a:gd name="connsiteY2-386" fmla="*/ 0 h 815791"/>
                <a:gd name="connsiteX3-387" fmla="*/ 236294 w 802211"/>
                <a:gd name="connsiteY3-388" fmla="*/ 808828 h 815791"/>
                <a:gd name="connsiteX4-389" fmla="*/ 27977 w 802211"/>
                <a:gd name="connsiteY4-390" fmla="*/ 815791 h 815791"/>
                <a:gd name="connsiteX0-391" fmla="*/ 27977 w 802211"/>
                <a:gd name="connsiteY0-392" fmla="*/ 815791 h 815791"/>
                <a:gd name="connsiteX1-393" fmla="*/ 302601 w 802211"/>
                <a:gd name="connsiteY1-394" fmla="*/ 11688 h 815791"/>
                <a:gd name="connsiteX2-395" fmla="*/ 802211 w 802211"/>
                <a:gd name="connsiteY2-396" fmla="*/ 0 h 815791"/>
                <a:gd name="connsiteX3-397" fmla="*/ 236294 w 802211"/>
                <a:gd name="connsiteY3-398" fmla="*/ 808828 h 815791"/>
                <a:gd name="connsiteX4-399" fmla="*/ 27977 w 802211"/>
                <a:gd name="connsiteY4-400" fmla="*/ 815791 h 815791"/>
                <a:gd name="connsiteX0-401" fmla="*/ 27977 w 802211"/>
                <a:gd name="connsiteY0-402" fmla="*/ 815791 h 815791"/>
                <a:gd name="connsiteX1-403" fmla="*/ 302601 w 802211"/>
                <a:gd name="connsiteY1-404" fmla="*/ 11688 h 815791"/>
                <a:gd name="connsiteX2-405" fmla="*/ 802211 w 802211"/>
                <a:gd name="connsiteY2-406" fmla="*/ 0 h 815791"/>
                <a:gd name="connsiteX3-407" fmla="*/ 236294 w 802211"/>
                <a:gd name="connsiteY3-408" fmla="*/ 808828 h 815791"/>
                <a:gd name="connsiteX4-409" fmla="*/ 27977 w 802211"/>
                <a:gd name="connsiteY4-410" fmla="*/ 815791 h 815791"/>
                <a:gd name="connsiteX0-411" fmla="*/ 27977 w 802211"/>
                <a:gd name="connsiteY0-412" fmla="*/ 828714 h 828714"/>
                <a:gd name="connsiteX1-413" fmla="*/ 302601 w 802211"/>
                <a:gd name="connsiteY1-414" fmla="*/ 0 h 828714"/>
                <a:gd name="connsiteX2-415" fmla="*/ 802211 w 802211"/>
                <a:gd name="connsiteY2-416" fmla="*/ 12923 h 828714"/>
                <a:gd name="connsiteX3-417" fmla="*/ 236294 w 802211"/>
                <a:gd name="connsiteY3-418" fmla="*/ 821751 h 828714"/>
                <a:gd name="connsiteX4-419" fmla="*/ 27977 w 802211"/>
                <a:gd name="connsiteY4-420" fmla="*/ 828714 h 828714"/>
                <a:gd name="connsiteX0-421" fmla="*/ 56213 w 830447"/>
                <a:gd name="connsiteY0-422" fmla="*/ 828714 h 828714"/>
                <a:gd name="connsiteX1-423" fmla="*/ 330837 w 830447"/>
                <a:gd name="connsiteY1-424" fmla="*/ 0 h 828714"/>
                <a:gd name="connsiteX2-425" fmla="*/ 830447 w 830447"/>
                <a:gd name="connsiteY2-426" fmla="*/ 12923 h 828714"/>
                <a:gd name="connsiteX3-427" fmla="*/ 264530 w 830447"/>
                <a:gd name="connsiteY3-428" fmla="*/ 821751 h 828714"/>
                <a:gd name="connsiteX4-429" fmla="*/ 56213 w 830447"/>
                <a:gd name="connsiteY4-430" fmla="*/ 828714 h 828714"/>
                <a:gd name="connsiteX0-431" fmla="*/ 64130 w 789139"/>
                <a:gd name="connsiteY0-432" fmla="*/ 794258 h 821751"/>
                <a:gd name="connsiteX1-433" fmla="*/ 289529 w 789139"/>
                <a:gd name="connsiteY1-434" fmla="*/ 0 h 821751"/>
                <a:gd name="connsiteX2-435" fmla="*/ 789139 w 789139"/>
                <a:gd name="connsiteY2-436" fmla="*/ 12923 h 821751"/>
                <a:gd name="connsiteX3-437" fmla="*/ 223222 w 789139"/>
                <a:gd name="connsiteY3-438" fmla="*/ 821751 h 821751"/>
                <a:gd name="connsiteX4-439" fmla="*/ 64130 w 789139"/>
                <a:gd name="connsiteY4-440" fmla="*/ 794258 h 821751"/>
                <a:gd name="connsiteX0-441" fmla="*/ 0 w 725009"/>
                <a:gd name="connsiteY0-442" fmla="*/ 794258 h 821751"/>
                <a:gd name="connsiteX1-443" fmla="*/ 225399 w 725009"/>
                <a:gd name="connsiteY1-444" fmla="*/ 0 h 821751"/>
                <a:gd name="connsiteX2-445" fmla="*/ 725009 w 725009"/>
                <a:gd name="connsiteY2-446" fmla="*/ 12923 h 821751"/>
                <a:gd name="connsiteX3-447" fmla="*/ 159092 w 725009"/>
                <a:gd name="connsiteY3-448" fmla="*/ 821751 h 821751"/>
                <a:gd name="connsiteX4-449" fmla="*/ 0 w 725009"/>
                <a:gd name="connsiteY4-450" fmla="*/ 794258 h 821751"/>
                <a:gd name="connsiteX0-451" fmla="*/ 0 w 725009"/>
                <a:gd name="connsiteY0-452" fmla="*/ 1203768 h 1231261"/>
                <a:gd name="connsiteX1-453" fmla="*/ 225399 w 725009"/>
                <a:gd name="connsiteY1-454" fmla="*/ 0 h 1231261"/>
                <a:gd name="connsiteX2-455" fmla="*/ 725009 w 725009"/>
                <a:gd name="connsiteY2-456" fmla="*/ 422433 h 1231261"/>
                <a:gd name="connsiteX3-457" fmla="*/ 159092 w 725009"/>
                <a:gd name="connsiteY3-458" fmla="*/ 1231261 h 1231261"/>
                <a:gd name="connsiteX4-459" fmla="*/ 0 w 725009"/>
                <a:gd name="connsiteY4-460" fmla="*/ 1203768 h 1231261"/>
                <a:gd name="connsiteX0-461" fmla="*/ 0 w 725009"/>
                <a:gd name="connsiteY0-462" fmla="*/ 1217334 h 1244827"/>
                <a:gd name="connsiteX1-463" fmla="*/ 225399 w 725009"/>
                <a:gd name="connsiteY1-464" fmla="*/ 13566 h 1244827"/>
                <a:gd name="connsiteX2-465" fmla="*/ 725009 w 725009"/>
                <a:gd name="connsiteY2-466" fmla="*/ 571 h 1244827"/>
                <a:gd name="connsiteX3-467" fmla="*/ 159092 w 725009"/>
                <a:gd name="connsiteY3-468" fmla="*/ 1244827 h 1244827"/>
                <a:gd name="connsiteX4-469" fmla="*/ 0 w 725009"/>
                <a:gd name="connsiteY4-470" fmla="*/ 1217334 h 1244827"/>
                <a:gd name="connsiteX0-471" fmla="*/ 0 w 725009"/>
                <a:gd name="connsiteY0-472" fmla="*/ 1217334 h 1244827"/>
                <a:gd name="connsiteX1-473" fmla="*/ 225399 w 725009"/>
                <a:gd name="connsiteY1-474" fmla="*/ 13566 h 1244827"/>
                <a:gd name="connsiteX2-475" fmla="*/ 725009 w 725009"/>
                <a:gd name="connsiteY2-476" fmla="*/ 571 h 1244827"/>
                <a:gd name="connsiteX3-477" fmla="*/ 159092 w 725009"/>
                <a:gd name="connsiteY3-478" fmla="*/ 1244827 h 1244827"/>
                <a:gd name="connsiteX4-479" fmla="*/ 0 w 725009"/>
                <a:gd name="connsiteY4-480" fmla="*/ 1217334 h 1244827"/>
                <a:gd name="connsiteX0-481" fmla="*/ 0 w 725009"/>
                <a:gd name="connsiteY0-482" fmla="*/ 1217334 h 1244827"/>
                <a:gd name="connsiteX1-483" fmla="*/ 225399 w 725009"/>
                <a:gd name="connsiteY1-484" fmla="*/ 13566 h 1244827"/>
                <a:gd name="connsiteX2-485" fmla="*/ 725009 w 725009"/>
                <a:gd name="connsiteY2-486" fmla="*/ 571 h 1244827"/>
                <a:gd name="connsiteX3-487" fmla="*/ 159092 w 725009"/>
                <a:gd name="connsiteY3-488" fmla="*/ 1244827 h 1244827"/>
                <a:gd name="connsiteX4-489" fmla="*/ 0 w 725009"/>
                <a:gd name="connsiteY4-490" fmla="*/ 1217334 h 1244827"/>
                <a:gd name="connsiteX0-491" fmla="*/ 0 w 725009"/>
                <a:gd name="connsiteY0-492" fmla="*/ 1217334 h 1244827"/>
                <a:gd name="connsiteX1-493" fmla="*/ 225399 w 725009"/>
                <a:gd name="connsiteY1-494" fmla="*/ 13566 h 1244827"/>
                <a:gd name="connsiteX2-495" fmla="*/ 725009 w 725009"/>
                <a:gd name="connsiteY2-496" fmla="*/ 571 h 1244827"/>
                <a:gd name="connsiteX3-497" fmla="*/ 159092 w 725009"/>
                <a:gd name="connsiteY3-498" fmla="*/ 1244827 h 1244827"/>
                <a:gd name="connsiteX4-499" fmla="*/ 0 w 725009"/>
                <a:gd name="connsiteY4-500" fmla="*/ 1217334 h 1244827"/>
                <a:gd name="connsiteX0-501" fmla="*/ 0 w 725009"/>
                <a:gd name="connsiteY0-502" fmla="*/ 1217334 h 1244827"/>
                <a:gd name="connsiteX1-503" fmla="*/ 225399 w 725009"/>
                <a:gd name="connsiteY1-504" fmla="*/ 13566 h 1244827"/>
                <a:gd name="connsiteX2-505" fmla="*/ 725009 w 725009"/>
                <a:gd name="connsiteY2-506" fmla="*/ 571 h 1244827"/>
                <a:gd name="connsiteX3-507" fmla="*/ 159092 w 725009"/>
                <a:gd name="connsiteY3-508" fmla="*/ 1244827 h 1244827"/>
                <a:gd name="connsiteX4-509" fmla="*/ 0 w 725009"/>
                <a:gd name="connsiteY4-510" fmla="*/ 1217334 h 1244827"/>
                <a:gd name="connsiteX0-511" fmla="*/ 0 w 725009"/>
                <a:gd name="connsiteY0-512" fmla="*/ 1217334 h 1244827"/>
                <a:gd name="connsiteX1-513" fmla="*/ 225399 w 725009"/>
                <a:gd name="connsiteY1-514" fmla="*/ 13566 h 1244827"/>
                <a:gd name="connsiteX2-515" fmla="*/ 725009 w 725009"/>
                <a:gd name="connsiteY2-516" fmla="*/ 571 h 1244827"/>
                <a:gd name="connsiteX3-517" fmla="*/ 159092 w 725009"/>
                <a:gd name="connsiteY3-518" fmla="*/ 1244827 h 1244827"/>
                <a:gd name="connsiteX4-519" fmla="*/ 0 w 725009"/>
                <a:gd name="connsiteY4-520" fmla="*/ 1217334 h 1244827"/>
                <a:gd name="connsiteX0-521" fmla="*/ 0 w 725009"/>
                <a:gd name="connsiteY0-522" fmla="*/ 1203768 h 1231261"/>
                <a:gd name="connsiteX1-523" fmla="*/ 225399 w 725009"/>
                <a:gd name="connsiteY1-524" fmla="*/ 0 h 1231261"/>
                <a:gd name="connsiteX2-525" fmla="*/ 725009 w 725009"/>
                <a:gd name="connsiteY2-526" fmla="*/ 129782 h 1231261"/>
                <a:gd name="connsiteX3-527" fmla="*/ 159092 w 725009"/>
                <a:gd name="connsiteY3-528" fmla="*/ 1231261 h 1231261"/>
                <a:gd name="connsiteX4-529" fmla="*/ 0 w 725009"/>
                <a:gd name="connsiteY4-530" fmla="*/ 1203768 h 1231261"/>
                <a:gd name="connsiteX0-531" fmla="*/ 0 w 725009"/>
                <a:gd name="connsiteY0-532" fmla="*/ 1203768 h 1231261"/>
                <a:gd name="connsiteX1-533" fmla="*/ 225399 w 725009"/>
                <a:gd name="connsiteY1-534" fmla="*/ 0 h 1231261"/>
                <a:gd name="connsiteX2-535" fmla="*/ 725009 w 725009"/>
                <a:gd name="connsiteY2-536" fmla="*/ 129782 h 1231261"/>
                <a:gd name="connsiteX3-537" fmla="*/ 159092 w 725009"/>
                <a:gd name="connsiteY3-538" fmla="*/ 1231261 h 1231261"/>
                <a:gd name="connsiteX4-539" fmla="*/ 0 w 725009"/>
                <a:gd name="connsiteY4-540" fmla="*/ 1203768 h 1231261"/>
                <a:gd name="connsiteX0-541" fmla="*/ 0 w 725009"/>
                <a:gd name="connsiteY0-542" fmla="*/ 1203768 h 1231261"/>
                <a:gd name="connsiteX1-543" fmla="*/ 225399 w 725009"/>
                <a:gd name="connsiteY1-544" fmla="*/ 0 h 1231261"/>
                <a:gd name="connsiteX2-545" fmla="*/ 725009 w 725009"/>
                <a:gd name="connsiteY2-546" fmla="*/ 129782 h 1231261"/>
                <a:gd name="connsiteX3-547" fmla="*/ 159092 w 725009"/>
                <a:gd name="connsiteY3-548" fmla="*/ 1231261 h 1231261"/>
                <a:gd name="connsiteX4-549" fmla="*/ 0 w 725009"/>
                <a:gd name="connsiteY4-550" fmla="*/ 1203768 h 1231261"/>
                <a:gd name="connsiteX0-551" fmla="*/ 0 w 725497"/>
                <a:gd name="connsiteY0-552" fmla="*/ 1279028 h 1306521"/>
                <a:gd name="connsiteX1-553" fmla="*/ 225399 w 725497"/>
                <a:gd name="connsiteY1-554" fmla="*/ 75260 h 1306521"/>
                <a:gd name="connsiteX2-555" fmla="*/ 396193 w 725497"/>
                <a:gd name="connsiteY2-556" fmla="*/ 156799 h 1306521"/>
                <a:gd name="connsiteX3-557" fmla="*/ 725009 w 725497"/>
                <a:gd name="connsiteY3-558" fmla="*/ 205042 h 1306521"/>
                <a:gd name="connsiteX4-559" fmla="*/ 159092 w 725497"/>
                <a:gd name="connsiteY4-560" fmla="*/ 1306521 h 1306521"/>
                <a:gd name="connsiteX5-561" fmla="*/ 0 w 725497"/>
                <a:gd name="connsiteY5-562" fmla="*/ 1279028 h 1306521"/>
                <a:gd name="connsiteX0-563" fmla="*/ 0 w 725239"/>
                <a:gd name="connsiteY0-564" fmla="*/ 1295668 h 1323161"/>
                <a:gd name="connsiteX1-565" fmla="*/ 225399 w 725239"/>
                <a:gd name="connsiteY1-566" fmla="*/ 91900 h 1323161"/>
                <a:gd name="connsiteX2-567" fmla="*/ 725009 w 725239"/>
                <a:gd name="connsiteY2-568" fmla="*/ 221682 h 1323161"/>
                <a:gd name="connsiteX3-569" fmla="*/ 159092 w 725239"/>
                <a:gd name="connsiteY3-570" fmla="*/ 1323161 h 1323161"/>
                <a:gd name="connsiteX4-571" fmla="*/ 0 w 725239"/>
                <a:gd name="connsiteY4-572" fmla="*/ 1295668 h 1323161"/>
                <a:gd name="connsiteX0-573" fmla="*/ 0 w 725221"/>
                <a:gd name="connsiteY0-574" fmla="*/ 1210552 h 1238045"/>
                <a:gd name="connsiteX1-575" fmla="*/ 191583 w 725221"/>
                <a:gd name="connsiteY1-576" fmla="*/ 153319 h 1238045"/>
                <a:gd name="connsiteX2-577" fmla="*/ 725009 w 725221"/>
                <a:gd name="connsiteY2-578" fmla="*/ 136566 h 1238045"/>
                <a:gd name="connsiteX3-579" fmla="*/ 159092 w 725221"/>
                <a:gd name="connsiteY3-580" fmla="*/ 1238045 h 1238045"/>
                <a:gd name="connsiteX4-581" fmla="*/ 0 w 725221"/>
                <a:gd name="connsiteY4-582" fmla="*/ 1210552 h 1238045"/>
                <a:gd name="connsiteX0-583" fmla="*/ 0 w 725305"/>
                <a:gd name="connsiteY0-584" fmla="*/ 1158512 h 1186005"/>
                <a:gd name="connsiteX1-585" fmla="*/ 191583 w 725305"/>
                <a:gd name="connsiteY1-586" fmla="*/ 101279 h 1186005"/>
                <a:gd name="connsiteX2-587" fmla="*/ 725009 w 725305"/>
                <a:gd name="connsiteY2-588" fmla="*/ 84526 h 1186005"/>
                <a:gd name="connsiteX3-589" fmla="*/ 159092 w 725305"/>
                <a:gd name="connsiteY3-590" fmla="*/ 1186005 h 1186005"/>
                <a:gd name="connsiteX4-591" fmla="*/ 0 w 725305"/>
                <a:gd name="connsiteY4-592" fmla="*/ 1158512 h 1186005"/>
                <a:gd name="connsiteX0-593" fmla="*/ 0 w 725009"/>
                <a:gd name="connsiteY0-594" fmla="*/ 1073986 h 1101479"/>
                <a:gd name="connsiteX1-595" fmla="*/ 191583 w 725009"/>
                <a:gd name="connsiteY1-596" fmla="*/ 16753 h 1101479"/>
                <a:gd name="connsiteX2-597" fmla="*/ 725009 w 725009"/>
                <a:gd name="connsiteY2-598" fmla="*/ 0 h 1101479"/>
                <a:gd name="connsiteX3-599" fmla="*/ 159092 w 725009"/>
                <a:gd name="connsiteY3-600" fmla="*/ 1101479 h 1101479"/>
                <a:gd name="connsiteX4-601" fmla="*/ 0 w 725009"/>
                <a:gd name="connsiteY4-602" fmla="*/ 1073986 h 1101479"/>
                <a:gd name="connsiteX0-603" fmla="*/ 0 w 725009"/>
                <a:gd name="connsiteY0-604" fmla="*/ 1073986 h 1101479"/>
                <a:gd name="connsiteX1-605" fmla="*/ 206612 w 725009"/>
                <a:gd name="connsiteY1-606" fmla="*/ 1724 h 1101479"/>
                <a:gd name="connsiteX2-607" fmla="*/ 725009 w 725009"/>
                <a:gd name="connsiteY2-608" fmla="*/ 0 h 1101479"/>
                <a:gd name="connsiteX3-609" fmla="*/ 159092 w 725009"/>
                <a:gd name="connsiteY3-610" fmla="*/ 1101479 h 1101479"/>
                <a:gd name="connsiteX4-611" fmla="*/ 0 w 725009"/>
                <a:gd name="connsiteY4-612" fmla="*/ 1073986 h 1101479"/>
                <a:gd name="connsiteX0-613" fmla="*/ 0 w 725009"/>
                <a:gd name="connsiteY0-614" fmla="*/ 1073986 h 1101479"/>
                <a:gd name="connsiteX1-615" fmla="*/ 206612 w 725009"/>
                <a:gd name="connsiteY1-616" fmla="*/ 1724 h 1101479"/>
                <a:gd name="connsiteX2-617" fmla="*/ 725009 w 725009"/>
                <a:gd name="connsiteY2-618" fmla="*/ 0 h 1101479"/>
                <a:gd name="connsiteX3-619" fmla="*/ 159092 w 725009"/>
                <a:gd name="connsiteY3-620" fmla="*/ 1101479 h 1101479"/>
                <a:gd name="connsiteX4-621" fmla="*/ 0 w 725009"/>
                <a:gd name="connsiteY4-622" fmla="*/ 1073986 h 1101479"/>
                <a:gd name="connsiteX0-623" fmla="*/ 0 w 725009"/>
                <a:gd name="connsiteY0-624" fmla="*/ 1073986 h 1101479"/>
                <a:gd name="connsiteX1-625" fmla="*/ 206612 w 725009"/>
                <a:gd name="connsiteY1-626" fmla="*/ 1724 h 1101479"/>
                <a:gd name="connsiteX2-627" fmla="*/ 725009 w 725009"/>
                <a:gd name="connsiteY2-628" fmla="*/ 0 h 1101479"/>
                <a:gd name="connsiteX3-629" fmla="*/ 159092 w 725009"/>
                <a:gd name="connsiteY3-630" fmla="*/ 1101479 h 1101479"/>
                <a:gd name="connsiteX4-631" fmla="*/ 0 w 725009"/>
                <a:gd name="connsiteY4-632" fmla="*/ 1073986 h 11014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91" name="Freeform 290"/>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503138"/>
                <a:gd name="connsiteY0-372" fmla="*/ 961687 h 964568"/>
                <a:gd name="connsiteX1-373" fmla="*/ 0 w 503138"/>
                <a:gd name="connsiteY1-374" fmla="*/ 70 h 964568"/>
                <a:gd name="connsiteX2-375" fmla="*/ 503138 w 503138"/>
                <a:gd name="connsiteY2-376" fmla="*/ 154187 h 964568"/>
                <a:gd name="connsiteX3-377" fmla="*/ 273339 w 503138"/>
                <a:gd name="connsiteY3-378" fmla="*/ 964568 h 964568"/>
                <a:gd name="connsiteX4-379" fmla="*/ 197928 w 503138"/>
                <a:gd name="connsiteY4-380" fmla="*/ 961687 h 964568"/>
                <a:gd name="connsiteX0-381" fmla="*/ 201456 w 506666"/>
                <a:gd name="connsiteY0-382" fmla="*/ 807500 h 810381"/>
                <a:gd name="connsiteX1-383" fmla="*/ 0 w 506666"/>
                <a:gd name="connsiteY1-384" fmla="*/ 15216 h 810381"/>
                <a:gd name="connsiteX2-385" fmla="*/ 506666 w 506666"/>
                <a:gd name="connsiteY2-386" fmla="*/ 0 h 810381"/>
                <a:gd name="connsiteX3-387" fmla="*/ 276867 w 506666"/>
                <a:gd name="connsiteY3-388" fmla="*/ 810381 h 810381"/>
                <a:gd name="connsiteX4-389" fmla="*/ 201456 w 506666"/>
                <a:gd name="connsiteY4-390" fmla="*/ 807500 h 810381"/>
                <a:gd name="connsiteX0-391" fmla="*/ 201456 w 506666"/>
                <a:gd name="connsiteY0-392" fmla="*/ 807500 h 811593"/>
                <a:gd name="connsiteX1-393" fmla="*/ 0 w 506666"/>
                <a:gd name="connsiteY1-394" fmla="*/ 15216 h 811593"/>
                <a:gd name="connsiteX2-395" fmla="*/ 506666 w 506666"/>
                <a:gd name="connsiteY2-396" fmla="*/ 0 h 811593"/>
                <a:gd name="connsiteX3-397" fmla="*/ 276867 w 506666"/>
                <a:gd name="connsiteY3-398" fmla="*/ 810381 h 811593"/>
                <a:gd name="connsiteX4-399" fmla="*/ 201456 w 506666"/>
                <a:gd name="connsiteY4-400" fmla="*/ 807500 h 811593"/>
                <a:gd name="connsiteX0-401" fmla="*/ 135576 w 506666"/>
                <a:gd name="connsiteY0-402" fmla="*/ 818480 h 818480"/>
                <a:gd name="connsiteX1-403" fmla="*/ 0 w 506666"/>
                <a:gd name="connsiteY1-404" fmla="*/ 15216 h 818480"/>
                <a:gd name="connsiteX2-405" fmla="*/ 506666 w 506666"/>
                <a:gd name="connsiteY2-406" fmla="*/ 0 h 818480"/>
                <a:gd name="connsiteX3-407" fmla="*/ 276867 w 506666"/>
                <a:gd name="connsiteY3-408" fmla="*/ 810381 h 818480"/>
                <a:gd name="connsiteX4-409" fmla="*/ 135576 w 506666"/>
                <a:gd name="connsiteY4-410" fmla="*/ 818480 h 818480"/>
                <a:gd name="connsiteX0-411" fmla="*/ 135576 w 506666"/>
                <a:gd name="connsiteY0-412" fmla="*/ 818480 h 818480"/>
                <a:gd name="connsiteX1-413" fmla="*/ 0 w 506666"/>
                <a:gd name="connsiteY1-414" fmla="*/ 15216 h 818480"/>
                <a:gd name="connsiteX2-415" fmla="*/ 506666 w 506666"/>
                <a:gd name="connsiteY2-416" fmla="*/ 0 h 818480"/>
                <a:gd name="connsiteX3-417" fmla="*/ 331766 w 506666"/>
                <a:gd name="connsiteY3-418" fmla="*/ 803061 h 818480"/>
                <a:gd name="connsiteX4-419" fmla="*/ 135576 w 506666"/>
                <a:gd name="connsiteY4-420" fmla="*/ 818480 h 818480"/>
                <a:gd name="connsiteX0-421" fmla="*/ 135576 w 506666"/>
                <a:gd name="connsiteY0-422" fmla="*/ 818480 h 818480"/>
                <a:gd name="connsiteX1-423" fmla="*/ 0 w 506666"/>
                <a:gd name="connsiteY1-424" fmla="*/ 15216 h 818480"/>
                <a:gd name="connsiteX2-425" fmla="*/ 506666 w 506666"/>
                <a:gd name="connsiteY2-426" fmla="*/ 0 h 818480"/>
                <a:gd name="connsiteX3-427" fmla="*/ 331766 w 506666"/>
                <a:gd name="connsiteY3-428" fmla="*/ 803061 h 818480"/>
                <a:gd name="connsiteX4-429" fmla="*/ 135576 w 506666"/>
                <a:gd name="connsiteY4-430" fmla="*/ 818480 h 818480"/>
                <a:gd name="connsiteX0-431" fmla="*/ 135576 w 506666"/>
                <a:gd name="connsiteY0-432" fmla="*/ 818480 h 818480"/>
                <a:gd name="connsiteX1-433" fmla="*/ 0 w 506666"/>
                <a:gd name="connsiteY1-434" fmla="*/ 15216 h 818480"/>
                <a:gd name="connsiteX2-435" fmla="*/ 506666 w 506666"/>
                <a:gd name="connsiteY2-436" fmla="*/ 0 h 818480"/>
                <a:gd name="connsiteX3-437" fmla="*/ 331766 w 506666"/>
                <a:gd name="connsiteY3-438" fmla="*/ 803061 h 818480"/>
                <a:gd name="connsiteX4-439" fmla="*/ 135576 w 506666"/>
                <a:gd name="connsiteY4-440" fmla="*/ 818480 h 818480"/>
                <a:gd name="connsiteX0-441" fmla="*/ 135576 w 506666"/>
                <a:gd name="connsiteY0-442" fmla="*/ 818480 h 818480"/>
                <a:gd name="connsiteX1-443" fmla="*/ 0 w 506666"/>
                <a:gd name="connsiteY1-444" fmla="*/ 7896 h 818480"/>
                <a:gd name="connsiteX2-445" fmla="*/ 506666 w 506666"/>
                <a:gd name="connsiteY2-446" fmla="*/ 0 h 818480"/>
                <a:gd name="connsiteX3-447" fmla="*/ 331766 w 506666"/>
                <a:gd name="connsiteY3-448" fmla="*/ 803061 h 818480"/>
                <a:gd name="connsiteX4-449" fmla="*/ 135576 w 506666"/>
                <a:gd name="connsiteY4-450" fmla="*/ 818480 h 818480"/>
                <a:gd name="connsiteX0-451" fmla="*/ 135576 w 506666"/>
                <a:gd name="connsiteY0-452" fmla="*/ 818480 h 818480"/>
                <a:gd name="connsiteX1-453" fmla="*/ 0 w 506666"/>
                <a:gd name="connsiteY1-454" fmla="*/ 7896 h 818480"/>
                <a:gd name="connsiteX2-455" fmla="*/ 506666 w 506666"/>
                <a:gd name="connsiteY2-456" fmla="*/ 0 h 818480"/>
                <a:gd name="connsiteX3-457" fmla="*/ 331766 w 506666"/>
                <a:gd name="connsiteY3-458" fmla="*/ 803061 h 818480"/>
                <a:gd name="connsiteX4-459" fmla="*/ 135576 w 506666"/>
                <a:gd name="connsiteY4-460" fmla="*/ 818480 h 818480"/>
                <a:gd name="connsiteX0-461" fmla="*/ 45472 w 559302"/>
                <a:gd name="connsiteY0-462" fmla="*/ 807500 h 807500"/>
                <a:gd name="connsiteX1-463" fmla="*/ 52636 w 559302"/>
                <a:gd name="connsiteY1-464" fmla="*/ 7896 h 807500"/>
                <a:gd name="connsiteX2-465" fmla="*/ 559302 w 559302"/>
                <a:gd name="connsiteY2-466" fmla="*/ 0 h 807500"/>
                <a:gd name="connsiteX3-467" fmla="*/ 384402 w 559302"/>
                <a:gd name="connsiteY3-468" fmla="*/ 803061 h 807500"/>
                <a:gd name="connsiteX4-469" fmla="*/ 45472 w 559302"/>
                <a:gd name="connsiteY4-470" fmla="*/ 807500 h 807500"/>
                <a:gd name="connsiteX0-471" fmla="*/ 21974 w 535804"/>
                <a:gd name="connsiteY0-472" fmla="*/ 807500 h 807500"/>
                <a:gd name="connsiteX1-473" fmla="*/ 29138 w 535804"/>
                <a:gd name="connsiteY1-474" fmla="*/ 7896 h 807500"/>
                <a:gd name="connsiteX2-475" fmla="*/ 535804 w 535804"/>
                <a:gd name="connsiteY2-476" fmla="*/ 0 h 807500"/>
                <a:gd name="connsiteX3-477" fmla="*/ 360904 w 535804"/>
                <a:gd name="connsiteY3-478" fmla="*/ 803061 h 807500"/>
                <a:gd name="connsiteX4-479" fmla="*/ 21974 w 535804"/>
                <a:gd name="connsiteY4-480" fmla="*/ 807500 h 807500"/>
                <a:gd name="connsiteX0-481" fmla="*/ 128256 w 506666"/>
                <a:gd name="connsiteY0-482" fmla="*/ 829461 h 829461"/>
                <a:gd name="connsiteX1-483" fmla="*/ 0 w 506666"/>
                <a:gd name="connsiteY1-484" fmla="*/ 7896 h 829461"/>
                <a:gd name="connsiteX2-485" fmla="*/ 506666 w 506666"/>
                <a:gd name="connsiteY2-486" fmla="*/ 0 h 829461"/>
                <a:gd name="connsiteX3-487" fmla="*/ 331766 w 506666"/>
                <a:gd name="connsiteY3-488" fmla="*/ 803061 h 829461"/>
                <a:gd name="connsiteX4-489" fmla="*/ 128256 w 506666"/>
                <a:gd name="connsiteY4-490" fmla="*/ 829461 h 829461"/>
                <a:gd name="connsiteX0-491" fmla="*/ 128256 w 506666"/>
                <a:gd name="connsiteY0-492" fmla="*/ 829461 h 829461"/>
                <a:gd name="connsiteX1-493" fmla="*/ 0 w 506666"/>
                <a:gd name="connsiteY1-494" fmla="*/ 7896 h 829461"/>
                <a:gd name="connsiteX2-495" fmla="*/ 506666 w 506666"/>
                <a:gd name="connsiteY2-496" fmla="*/ 0 h 829461"/>
                <a:gd name="connsiteX3-497" fmla="*/ 331766 w 506666"/>
                <a:gd name="connsiteY3-498" fmla="*/ 803061 h 829461"/>
                <a:gd name="connsiteX4-499" fmla="*/ 128256 w 506666"/>
                <a:gd name="connsiteY4-500" fmla="*/ 829461 h 829461"/>
                <a:gd name="connsiteX0-501" fmla="*/ 128256 w 506666"/>
                <a:gd name="connsiteY0-502" fmla="*/ 829461 h 829461"/>
                <a:gd name="connsiteX1-503" fmla="*/ 0 w 506666"/>
                <a:gd name="connsiteY1-504" fmla="*/ 7896 h 829461"/>
                <a:gd name="connsiteX2-505" fmla="*/ 506666 w 506666"/>
                <a:gd name="connsiteY2-506" fmla="*/ 0 h 829461"/>
                <a:gd name="connsiteX3-507" fmla="*/ 331766 w 506666"/>
                <a:gd name="connsiteY3-508" fmla="*/ 803061 h 829461"/>
                <a:gd name="connsiteX4-509" fmla="*/ 128256 w 506666"/>
                <a:gd name="connsiteY4-510" fmla="*/ 829461 h 829461"/>
                <a:gd name="connsiteX0-511" fmla="*/ 128256 w 506666"/>
                <a:gd name="connsiteY0-512" fmla="*/ 829461 h 830473"/>
                <a:gd name="connsiteX1-513" fmla="*/ 0 w 506666"/>
                <a:gd name="connsiteY1-514" fmla="*/ 7896 h 830473"/>
                <a:gd name="connsiteX2-515" fmla="*/ 506666 w 506666"/>
                <a:gd name="connsiteY2-516" fmla="*/ 0 h 830473"/>
                <a:gd name="connsiteX3-517" fmla="*/ 331766 w 506666"/>
                <a:gd name="connsiteY3-518" fmla="*/ 828681 h 830473"/>
                <a:gd name="connsiteX4-519" fmla="*/ 128256 w 506666"/>
                <a:gd name="connsiteY4-520" fmla="*/ 829461 h 830473"/>
                <a:gd name="connsiteX0-521" fmla="*/ 128256 w 506666"/>
                <a:gd name="connsiteY0-522" fmla="*/ 829461 h 830473"/>
                <a:gd name="connsiteX1-523" fmla="*/ 0 w 506666"/>
                <a:gd name="connsiteY1-524" fmla="*/ 7896 h 830473"/>
                <a:gd name="connsiteX2-525" fmla="*/ 506666 w 506666"/>
                <a:gd name="connsiteY2-526" fmla="*/ 0 h 830473"/>
                <a:gd name="connsiteX3-527" fmla="*/ 331766 w 506666"/>
                <a:gd name="connsiteY3-528" fmla="*/ 828681 h 830473"/>
                <a:gd name="connsiteX4-529" fmla="*/ 128256 w 506666"/>
                <a:gd name="connsiteY4-530" fmla="*/ 829461 h 830473"/>
                <a:gd name="connsiteX0-531" fmla="*/ 128256 w 506666"/>
                <a:gd name="connsiteY0-532" fmla="*/ 821565 h 822577"/>
                <a:gd name="connsiteX1-533" fmla="*/ 0 w 506666"/>
                <a:gd name="connsiteY1-534" fmla="*/ 0 h 822577"/>
                <a:gd name="connsiteX2-535" fmla="*/ 506666 w 506666"/>
                <a:gd name="connsiteY2-536" fmla="*/ 255115 h 822577"/>
                <a:gd name="connsiteX3-537" fmla="*/ 331766 w 506666"/>
                <a:gd name="connsiteY3-538" fmla="*/ 820785 h 822577"/>
                <a:gd name="connsiteX4-539" fmla="*/ 128256 w 506666"/>
                <a:gd name="connsiteY4-540" fmla="*/ 821565 h 822577"/>
                <a:gd name="connsiteX0-541" fmla="*/ 128256 w 506666"/>
                <a:gd name="connsiteY0-542" fmla="*/ 821565 h 822577"/>
                <a:gd name="connsiteX1-543" fmla="*/ 0 w 506666"/>
                <a:gd name="connsiteY1-544" fmla="*/ 0 h 822577"/>
                <a:gd name="connsiteX2-545" fmla="*/ 506666 w 506666"/>
                <a:gd name="connsiteY2-546" fmla="*/ 255115 h 822577"/>
                <a:gd name="connsiteX3-547" fmla="*/ 331766 w 506666"/>
                <a:gd name="connsiteY3-548" fmla="*/ 820785 h 822577"/>
                <a:gd name="connsiteX4-549" fmla="*/ 128256 w 506666"/>
                <a:gd name="connsiteY4-550" fmla="*/ 821565 h 822577"/>
                <a:gd name="connsiteX0-551" fmla="*/ 128256 w 506666"/>
                <a:gd name="connsiteY0-552" fmla="*/ 821565 h 822577"/>
                <a:gd name="connsiteX1-553" fmla="*/ 0 w 506666"/>
                <a:gd name="connsiteY1-554" fmla="*/ 0 h 822577"/>
                <a:gd name="connsiteX2-555" fmla="*/ 506666 w 506666"/>
                <a:gd name="connsiteY2-556" fmla="*/ 255115 h 822577"/>
                <a:gd name="connsiteX3-557" fmla="*/ 331766 w 506666"/>
                <a:gd name="connsiteY3-558" fmla="*/ 820785 h 822577"/>
                <a:gd name="connsiteX4-559" fmla="*/ 128256 w 506666"/>
                <a:gd name="connsiteY4-560" fmla="*/ 821565 h 822577"/>
                <a:gd name="connsiteX0-561" fmla="*/ 135770 w 514180"/>
                <a:gd name="connsiteY0-562" fmla="*/ 577341 h 578353"/>
                <a:gd name="connsiteX1-563" fmla="*/ 0 w 514180"/>
                <a:gd name="connsiteY1-564" fmla="*/ 0 h 578353"/>
                <a:gd name="connsiteX2-565" fmla="*/ 514180 w 514180"/>
                <a:gd name="connsiteY2-566" fmla="*/ 10891 h 578353"/>
                <a:gd name="connsiteX3-567" fmla="*/ 339280 w 514180"/>
                <a:gd name="connsiteY3-568" fmla="*/ 576561 h 578353"/>
                <a:gd name="connsiteX4-569" fmla="*/ 135770 w 514180"/>
                <a:gd name="connsiteY4-570" fmla="*/ 577341 h 578353"/>
                <a:gd name="connsiteX0-571" fmla="*/ 135770 w 514180"/>
                <a:gd name="connsiteY0-572" fmla="*/ 577341 h 578353"/>
                <a:gd name="connsiteX1-573" fmla="*/ 0 w 514180"/>
                <a:gd name="connsiteY1-574" fmla="*/ 0 h 578353"/>
                <a:gd name="connsiteX2-575" fmla="*/ 514180 w 514180"/>
                <a:gd name="connsiteY2-576" fmla="*/ 10891 h 578353"/>
                <a:gd name="connsiteX3-577" fmla="*/ 339280 w 514180"/>
                <a:gd name="connsiteY3-578" fmla="*/ 576561 h 578353"/>
                <a:gd name="connsiteX4-579" fmla="*/ 135770 w 514180"/>
                <a:gd name="connsiteY4-580" fmla="*/ 577341 h 578353"/>
                <a:gd name="connsiteX0-581" fmla="*/ 135770 w 514180"/>
                <a:gd name="connsiteY0-582" fmla="*/ 577341 h 578353"/>
                <a:gd name="connsiteX1-583" fmla="*/ 0 w 514180"/>
                <a:gd name="connsiteY1-584" fmla="*/ 0 h 578353"/>
                <a:gd name="connsiteX2-585" fmla="*/ 514180 w 514180"/>
                <a:gd name="connsiteY2-586" fmla="*/ 10891 h 578353"/>
                <a:gd name="connsiteX3-587" fmla="*/ 339280 w 514180"/>
                <a:gd name="connsiteY3-588" fmla="*/ 576561 h 578353"/>
                <a:gd name="connsiteX4-589" fmla="*/ 135770 w 514180"/>
                <a:gd name="connsiteY4-590" fmla="*/ 577341 h 578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292" name="Freeform 291"/>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621064"/>
                <a:gd name="connsiteY0-372" fmla="*/ 973305 h 973305"/>
                <a:gd name="connsiteX1-373" fmla="*/ 0 w 621064"/>
                <a:gd name="connsiteY1-374" fmla="*/ 11688 h 973305"/>
                <a:gd name="connsiteX2-375" fmla="*/ 499610 w 621064"/>
                <a:gd name="connsiteY2-376" fmla="*/ 0 h 973305"/>
                <a:gd name="connsiteX3-377" fmla="*/ 558839 w 621064"/>
                <a:gd name="connsiteY3-378" fmla="*/ 754682 h 973305"/>
                <a:gd name="connsiteX4-379" fmla="*/ 197928 w 621064"/>
                <a:gd name="connsiteY4-380" fmla="*/ 973305 h 973305"/>
                <a:gd name="connsiteX0-381" fmla="*/ 197928 w 558839"/>
                <a:gd name="connsiteY0-382" fmla="*/ 973305 h 973305"/>
                <a:gd name="connsiteX1-383" fmla="*/ 0 w 558839"/>
                <a:gd name="connsiteY1-384" fmla="*/ 11688 h 973305"/>
                <a:gd name="connsiteX2-385" fmla="*/ 499610 w 558839"/>
                <a:gd name="connsiteY2-386" fmla="*/ 0 h 973305"/>
                <a:gd name="connsiteX3-387" fmla="*/ 558839 w 558839"/>
                <a:gd name="connsiteY3-388" fmla="*/ 754682 h 973305"/>
                <a:gd name="connsiteX4-389" fmla="*/ 197928 w 558839"/>
                <a:gd name="connsiteY4-390" fmla="*/ 973305 h 973305"/>
                <a:gd name="connsiteX0-391" fmla="*/ 197928 w 558839"/>
                <a:gd name="connsiteY0-392" fmla="*/ 973305 h 973305"/>
                <a:gd name="connsiteX1-393" fmla="*/ 0 w 558839"/>
                <a:gd name="connsiteY1-394" fmla="*/ 11688 h 973305"/>
                <a:gd name="connsiteX2-395" fmla="*/ 499610 w 558839"/>
                <a:gd name="connsiteY2-396" fmla="*/ 0 h 973305"/>
                <a:gd name="connsiteX3-397" fmla="*/ 558839 w 558839"/>
                <a:gd name="connsiteY3-398" fmla="*/ 754682 h 973305"/>
                <a:gd name="connsiteX4-399" fmla="*/ 197928 w 558839"/>
                <a:gd name="connsiteY4-400" fmla="*/ 973305 h 973305"/>
                <a:gd name="connsiteX0-401" fmla="*/ 370213 w 558839"/>
                <a:gd name="connsiteY0-402" fmla="*/ 796102 h 796102"/>
                <a:gd name="connsiteX1-403" fmla="*/ 0 w 558839"/>
                <a:gd name="connsiteY1-404" fmla="*/ 11688 h 796102"/>
                <a:gd name="connsiteX2-405" fmla="*/ 499610 w 558839"/>
                <a:gd name="connsiteY2-406" fmla="*/ 0 h 796102"/>
                <a:gd name="connsiteX3-407" fmla="*/ 558839 w 558839"/>
                <a:gd name="connsiteY3-408" fmla="*/ 754682 h 796102"/>
                <a:gd name="connsiteX4-409" fmla="*/ 370213 w 558839"/>
                <a:gd name="connsiteY4-410" fmla="*/ 796102 h 796102"/>
                <a:gd name="connsiteX0-411" fmla="*/ 370213 w 558839"/>
                <a:gd name="connsiteY0-412" fmla="*/ 796102 h 796102"/>
                <a:gd name="connsiteX1-413" fmla="*/ 0 w 558839"/>
                <a:gd name="connsiteY1-414" fmla="*/ 11688 h 796102"/>
                <a:gd name="connsiteX2-415" fmla="*/ 499610 w 558839"/>
                <a:gd name="connsiteY2-416" fmla="*/ 0 h 796102"/>
                <a:gd name="connsiteX3-417" fmla="*/ 558839 w 558839"/>
                <a:gd name="connsiteY3-418" fmla="*/ 754682 h 796102"/>
                <a:gd name="connsiteX4-419" fmla="*/ 370213 w 558839"/>
                <a:gd name="connsiteY4-420" fmla="*/ 796102 h 796102"/>
                <a:gd name="connsiteX0-421" fmla="*/ 370213 w 558839"/>
                <a:gd name="connsiteY0-422" fmla="*/ 796102 h 796102"/>
                <a:gd name="connsiteX1-423" fmla="*/ 0 w 558839"/>
                <a:gd name="connsiteY1-424" fmla="*/ 11688 h 796102"/>
                <a:gd name="connsiteX2-425" fmla="*/ 499610 w 558839"/>
                <a:gd name="connsiteY2-426" fmla="*/ 0 h 796102"/>
                <a:gd name="connsiteX3-427" fmla="*/ 558839 w 558839"/>
                <a:gd name="connsiteY3-428" fmla="*/ 754682 h 796102"/>
                <a:gd name="connsiteX4-429" fmla="*/ 370213 w 558839"/>
                <a:gd name="connsiteY4-430" fmla="*/ 796102 h 796102"/>
                <a:gd name="connsiteX0-431" fmla="*/ 370213 w 558839"/>
                <a:gd name="connsiteY0-432" fmla="*/ 1315828 h 1315828"/>
                <a:gd name="connsiteX1-433" fmla="*/ 0 w 558839"/>
                <a:gd name="connsiteY1-434" fmla="*/ 531414 h 1315828"/>
                <a:gd name="connsiteX2-435" fmla="*/ 506930 w 558839"/>
                <a:gd name="connsiteY2-436" fmla="*/ 0 h 1315828"/>
                <a:gd name="connsiteX3-437" fmla="*/ 558839 w 558839"/>
                <a:gd name="connsiteY3-438" fmla="*/ 1274408 h 1315828"/>
                <a:gd name="connsiteX4-439" fmla="*/ 370213 w 558839"/>
                <a:gd name="connsiteY4-440" fmla="*/ 1315828 h 1315828"/>
                <a:gd name="connsiteX0-441" fmla="*/ 384853 w 573479"/>
                <a:gd name="connsiteY0-442" fmla="*/ 1326654 h 1326654"/>
                <a:gd name="connsiteX1-443" fmla="*/ 0 w 573479"/>
                <a:gd name="connsiteY1-444" fmla="*/ 554 h 1326654"/>
                <a:gd name="connsiteX2-445" fmla="*/ 521570 w 573479"/>
                <a:gd name="connsiteY2-446" fmla="*/ 10826 h 1326654"/>
                <a:gd name="connsiteX3-447" fmla="*/ 573479 w 573479"/>
                <a:gd name="connsiteY3-448" fmla="*/ 1285234 h 1326654"/>
                <a:gd name="connsiteX4-449" fmla="*/ 384853 w 573479"/>
                <a:gd name="connsiteY4-450" fmla="*/ 1326654 h 1326654"/>
                <a:gd name="connsiteX0-451" fmla="*/ 384853 w 573479"/>
                <a:gd name="connsiteY0-452" fmla="*/ 1326654 h 1326654"/>
                <a:gd name="connsiteX1-453" fmla="*/ 0 w 573479"/>
                <a:gd name="connsiteY1-454" fmla="*/ 554 h 1326654"/>
                <a:gd name="connsiteX2-455" fmla="*/ 521570 w 573479"/>
                <a:gd name="connsiteY2-456" fmla="*/ 10826 h 1326654"/>
                <a:gd name="connsiteX3-457" fmla="*/ 573479 w 573479"/>
                <a:gd name="connsiteY3-458" fmla="*/ 1285234 h 1326654"/>
                <a:gd name="connsiteX4-459" fmla="*/ 384853 w 573479"/>
                <a:gd name="connsiteY4-460" fmla="*/ 1326654 h 1326654"/>
                <a:gd name="connsiteX0-461" fmla="*/ 384853 w 573479"/>
                <a:gd name="connsiteY0-462" fmla="*/ 1326654 h 1326654"/>
                <a:gd name="connsiteX1-463" fmla="*/ 0 w 573479"/>
                <a:gd name="connsiteY1-464" fmla="*/ 554 h 1326654"/>
                <a:gd name="connsiteX2-465" fmla="*/ 521570 w 573479"/>
                <a:gd name="connsiteY2-466" fmla="*/ 10826 h 1326654"/>
                <a:gd name="connsiteX3-467" fmla="*/ 573479 w 573479"/>
                <a:gd name="connsiteY3-468" fmla="*/ 1285234 h 1326654"/>
                <a:gd name="connsiteX4-469" fmla="*/ 384853 w 573479"/>
                <a:gd name="connsiteY4-470" fmla="*/ 1326654 h 1326654"/>
                <a:gd name="connsiteX0-471" fmla="*/ 384853 w 573479"/>
                <a:gd name="connsiteY0-472" fmla="*/ 1326654 h 1326654"/>
                <a:gd name="connsiteX1-473" fmla="*/ 0 w 573479"/>
                <a:gd name="connsiteY1-474" fmla="*/ 554 h 1326654"/>
                <a:gd name="connsiteX2-475" fmla="*/ 521570 w 573479"/>
                <a:gd name="connsiteY2-476" fmla="*/ 10826 h 1326654"/>
                <a:gd name="connsiteX3-477" fmla="*/ 573479 w 573479"/>
                <a:gd name="connsiteY3-478" fmla="*/ 1285234 h 1326654"/>
                <a:gd name="connsiteX4-479" fmla="*/ 384853 w 573479"/>
                <a:gd name="connsiteY4-480" fmla="*/ 1326654 h 1326654"/>
                <a:gd name="connsiteX0-481" fmla="*/ 384853 w 573479"/>
                <a:gd name="connsiteY0-482" fmla="*/ 1326654 h 1326654"/>
                <a:gd name="connsiteX1-483" fmla="*/ 0 w 573479"/>
                <a:gd name="connsiteY1-484" fmla="*/ 554 h 1326654"/>
                <a:gd name="connsiteX2-485" fmla="*/ 521570 w 573479"/>
                <a:gd name="connsiteY2-486" fmla="*/ 10826 h 1326654"/>
                <a:gd name="connsiteX3-487" fmla="*/ 573479 w 573479"/>
                <a:gd name="connsiteY3-488" fmla="*/ 1285234 h 1326654"/>
                <a:gd name="connsiteX4-489" fmla="*/ 384853 w 573479"/>
                <a:gd name="connsiteY4-490" fmla="*/ 1326654 h 1326654"/>
                <a:gd name="connsiteX0-491" fmla="*/ 384853 w 573479"/>
                <a:gd name="connsiteY0-492" fmla="*/ 1326654 h 1326654"/>
                <a:gd name="connsiteX1-493" fmla="*/ 0 w 573479"/>
                <a:gd name="connsiteY1-494" fmla="*/ 554 h 1326654"/>
                <a:gd name="connsiteX2-495" fmla="*/ 521570 w 573479"/>
                <a:gd name="connsiteY2-496" fmla="*/ 10826 h 1326654"/>
                <a:gd name="connsiteX3-497" fmla="*/ 573479 w 573479"/>
                <a:gd name="connsiteY3-498" fmla="*/ 1285234 h 1326654"/>
                <a:gd name="connsiteX4-499" fmla="*/ 384853 w 573479"/>
                <a:gd name="connsiteY4-500" fmla="*/ 1326654 h 1326654"/>
                <a:gd name="connsiteX0-501" fmla="*/ 384853 w 588119"/>
                <a:gd name="connsiteY0-502" fmla="*/ 1326654 h 1326654"/>
                <a:gd name="connsiteX1-503" fmla="*/ 0 w 588119"/>
                <a:gd name="connsiteY1-504" fmla="*/ 554 h 1326654"/>
                <a:gd name="connsiteX2-505" fmla="*/ 521570 w 588119"/>
                <a:gd name="connsiteY2-506" fmla="*/ 10826 h 1326654"/>
                <a:gd name="connsiteX3-507" fmla="*/ 588119 w 588119"/>
                <a:gd name="connsiteY3-508" fmla="*/ 1321835 h 1326654"/>
                <a:gd name="connsiteX4-509" fmla="*/ 384853 w 588119"/>
                <a:gd name="connsiteY4-510" fmla="*/ 1326654 h 1326654"/>
                <a:gd name="connsiteX0-511" fmla="*/ 384853 w 588119"/>
                <a:gd name="connsiteY0-512" fmla="*/ 1326654 h 1326654"/>
                <a:gd name="connsiteX1-513" fmla="*/ 0 w 588119"/>
                <a:gd name="connsiteY1-514" fmla="*/ 554 h 1326654"/>
                <a:gd name="connsiteX2-515" fmla="*/ 521570 w 588119"/>
                <a:gd name="connsiteY2-516" fmla="*/ 10826 h 1326654"/>
                <a:gd name="connsiteX3-517" fmla="*/ 588119 w 588119"/>
                <a:gd name="connsiteY3-518" fmla="*/ 1321835 h 1326654"/>
                <a:gd name="connsiteX4-519" fmla="*/ 384853 w 588119"/>
                <a:gd name="connsiteY4-520" fmla="*/ 1326654 h 1326654"/>
                <a:gd name="connsiteX0-521" fmla="*/ 384853 w 588119"/>
                <a:gd name="connsiteY0-522" fmla="*/ 1326148 h 1326148"/>
                <a:gd name="connsiteX1-523" fmla="*/ 0 w 588119"/>
                <a:gd name="connsiteY1-524" fmla="*/ 48 h 1326148"/>
                <a:gd name="connsiteX2-525" fmla="*/ 521570 w 588119"/>
                <a:gd name="connsiteY2-526" fmla="*/ 228243 h 1326148"/>
                <a:gd name="connsiteX3-527" fmla="*/ 588119 w 588119"/>
                <a:gd name="connsiteY3-528" fmla="*/ 1321329 h 1326148"/>
                <a:gd name="connsiteX4-529" fmla="*/ 384853 w 588119"/>
                <a:gd name="connsiteY4-530" fmla="*/ 1326148 h 1326148"/>
                <a:gd name="connsiteX0-531" fmla="*/ 384853 w 588119"/>
                <a:gd name="connsiteY0-532" fmla="*/ 1326148 h 1326148"/>
                <a:gd name="connsiteX1-533" fmla="*/ 0 w 588119"/>
                <a:gd name="connsiteY1-534" fmla="*/ 48 h 1326148"/>
                <a:gd name="connsiteX2-535" fmla="*/ 521570 w 588119"/>
                <a:gd name="connsiteY2-536" fmla="*/ 228243 h 1326148"/>
                <a:gd name="connsiteX3-537" fmla="*/ 588119 w 588119"/>
                <a:gd name="connsiteY3-538" fmla="*/ 1321329 h 1326148"/>
                <a:gd name="connsiteX4-539" fmla="*/ 384853 w 588119"/>
                <a:gd name="connsiteY4-540" fmla="*/ 1326148 h 1326148"/>
                <a:gd name="connsiteX0-541" fmla="*/ 384853 w 588119"/>
                <a:gd name="connsiteY0-542" fmla="*/ 1326148 h 1326148"/>
                <a:gd name="connsiteX1-543" fmla="*/ 0 w 588119"/>
                <a:gd name="connsiteY1-544" fmla="*/ 48 h 1326148"/>
                <a:gd name="connsiteX2-545" fmla="*/ 521570 w 588119"/>
                <a:gd name="connsiteY2-546" fmla="*/ 228243 h 1326148"/>
                <a:gd name="connsiteX3-547" fmla="*/ 588119 w 588119"/>
                <a:gd name="connsiteY3-548" fmla="*/ 1321329 h 1326148"/>
                <a:gd name="connsiteX4-549" fmla="*/ 384853 w 588119"/>
                <a:gd name="connsiteY4-550" fmla="*/ 1326148 h 1326148"/>
                <a:gd name="connsiteX0-551" fmla="*/ 366066 w 569332"/>
                <a:gd name="connsiteY0-552" fmla="*/ 1097905 h 1097905"/>
                <a:gd name="connsiteX1-553" fmla="*/ 0 w 569332"/>
                <a:gd name="connsiteY1-554" fmla="*/ 4757 h 1097905"/>
                <a:gd name="connsiteX2-555" fmla="*/ 502783 w 569332"/>
                <a:gd name="connsiteY2-556" fmla="*/ 0 h 1097905"/>
                <a:gd name="connsiteX3-557" fmla="*/ 569332 w 569332"/>
                <a:gd name="connsiteY3-558" fmla="*/ 1093086 h 1097905"/>
                <a:gd name="connsiteX4-559" fmla="*/ 366066 w 569332"/>
                <a:gd name="connsiteY4-560" fmla="*/ 1097905 h 1097905"/>
                <a:gd name="connsiteX0-561" fmla="*/ 366066 w 569332"/>
                <a:gd name="connsiteY0-562" fmla="*/ 1097905 h 1097905"/>
                <a:gd name="connsiteX1-563" fmla="*/ 0 w 569332"/>
                <a:gd name="connsiteY1-564" fmla="*/ 4757 h 1097905"/>
                <a:gd name="connsiteX2-565" fmla="*/ 502783 w 569332"/>
                <a:gd name="connsiteY2-566" fmla="*/ 0 h 1097905"/>
                <a:gd name="connsiteX3-567" fmla="*/ 569332 w 569332"/>
                <a:gd name="connsiteY3-568" fmla="*/ 1093086 h 1097905"/>
                <a:gd name="connsiteX4-569" fmla="*/ 366066 w 569332"/>
                <a:gd name="connsiteY4-570" fmla="*/ 1097905 h 1097905"/>
                <a:gd name="connsiteX0-571" fmla="*/ 366066 w 569332"/>
                <a:gd name="connsiteY0-572" fmla="*/ 1097905 h 1097905"/>
                <a:gd name="connsiteX1-573" fmla="*/ 0 w 569332"/>
                <a:gd name="connsiteY1-574" fmla="*/ 4757 h 1097905"/>
                <a:gd name="connsiteX2-575" fmla="*/ 502783 w 569332"/>
                <a:gd name="connsiteY2-576" fmla="*/ 0 h 1097905"/>
                <a:gd name="connsiteX3-577" fmla="*/ 569332 w 569332"/>
                <a:gd name="connsiteY3-578" fmla="*/ 1093086 h 1097905"/>
                <a:gd name="connsiteX4-579" fmla="*/ 366066 w 569332"/>
                <a:gd name="connsiteY4-580" fmla="*/ 1097905 h 1097905"/>
                <a:gd name="connsiteX0-581" fmla="*/ 366066 w 594113"/>
                <a:gd name="connsiteY0-582" fmla="*/ 1097905 h 1179971"/>
                <a:gd name="connsiteX1-583" fmla="*/ 0 w 594113"/>
                <a:gd name="connsiteY1-584" fmla="*/ 4757 h 1179971"/>
                <a:gd name="connsiteX2-585" fmla="*/ 502783 w 594113"/>
                <a:gd name="connsiteY2-586" fmla="*/ 0 h 1179971"/>
                <a:gd name="connsiteX3-587" fmla="*/ 594113 w 594113"/>
                <a:gd name="connsiteY3-588" fmla="*/ 1179818 h 1179971"/>
                <a:gd name="connsiteX4-589" fmla="*/ 366066 w 594113"/>
                <a:gd name="connsiteY4-590" fmla="*/ 1097905 h 1179971"/>
                <a:gd name="connsiteX0-591" fmla="*/ 403236 w 594113"/>
                <a:gd name="connsiteY0-592" fmla="*/ 1215612 h 1215612"/>
                <a:gd name="connsiteX1-593" fmla="*/ 0 w 594113"/>
                <a:gd name="connsiteY1-594" fmla="*/ 4757 h 1215612"/>
                <a:gd name="connsiteX2-595" fmla="*/ 502783 w 594113"/>
                <a:gd name="connsiteY2-596" fmla="*/ 0 h 1215612"/>
                <a:gd name="connsiteX3-597" fmla="*/ 594113 w 594113"/>
                <a:gd name="connsiteY3-598" fmla="*/ 1179818 h 1215612"/>
                <a:gd name="connsiteX4-599" fmla="*/ 403236 w 594113"/>
                <a:gd name="connsiteY4-600" fmla="*/ 1215612 h 12156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grpSp>
          <p:nvGrpSpPr>
            <p:cNvPr id="293" name="Group 17"/>
            <p:cNvGrpSpPr/>
            <p:nvPr/>
          </p:nvGrpSpPr>
          <p:grpSpPr bwMode="auto">
            <a:xfrm>
              <a:off x="1757805" y="2331054"/>
              <a:ext cx="1079500" cy="2674334"/>
              <a:chOff x="1757805" y="2331054"/>
              <a:chExt cx="1079500" cy="2674334"/>
            </a:xfrm>
          </p:grpSpPr>
          <p:sp>
            <p:nvSpPr>
              <p:cNvPr id="380" name="Rectangle 379"/>
              <p:cNvSpPr/>
              <p:nvPr/>
            </p:nvSpPr>
            <p:spPr bwMode="auto">
              <a:xfrm rot="10800000">
                <a:off x="1789552" y="2580252"/>
                <a:ext cx="1027025" cy="108409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grpSp>
            <p:nvGrpSpPr>
              <p:cNvPr id="381" name="Group 104"/>
              <p:cNvGrpSpPr/>
              <p:nvPr/>
            </p:nvGrpSpPr>
            <p:grpSpPr bwMode="auto">
              <a:xfrm>
                <a:off x="1782739" y="4616206"/>
                <a:ext cx="1034710" cy="389182"/>
                <a:chOff x="4128636" y="3606589"/>
                <a:chExt cx="568145" cy="338667"/>
              </a:xfrm>
            </p:grpSpPr>
            <p:sp>
              <p:nvSpPr>
                <p:cNvPr id="395" name="Oval 394"/>
                <p:cNvSpPr/>
                <p:nvPr/>
              </p:nvSpPr>
              <p:spPr>
                <a:xfrm>
                  <a:off x="4128891" y="3720271"/>
                  <a:ext cx="565669" cy="22514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96" name="Rectangle 395"/>
                <p:cNvSpPr/>
                <p:nvPr/>
              </p:nvSpPr>
              <p:spPr>
                <a:xfrm>
                  <a:off x="4128891" y="3720271"/>
                  <a:ext cx="565669" cy="111880"/>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97" name="Oval 396"/>
                <p:cNvSpPr/>
                <p:nvPr/>
              </p:nvSpPr>
              <p:spPr>
                <a:xfrm>
                  <a:off x="4128891" y="3607011"/>
                  <a:ext cx="565669" cy="225140"/>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98" name="Straight Connector 397"/>
                <p:cNvCxnSpPr/>
                <p:nvPr/>
              </p:nvCxnSpPr>
              <p:spPr>
                <a:xfrm>
                  <a:off x="4694560" y="3720271"/>
                  <a:ext cx="0" cy="111880"/>
                </a:xfrm>
                <a:prstGeom prst="line">
                  <a:avLst/>
                </a:prstGeom>
                <a:noFill/>
                <a:ln w="6350" cap="flat" cmpd="sng" algn="ctr">
                  <a:solidFill>
                    <a:srgbClr val="000000"/>
                  </a:solidFill>
                  <a:prstDash val="solid"/>
                </a:ln>
                <a:effectLst/>
              </p:spPr>
            </p:cxnSp>
            <p:cxnSp>
              <p:nvCxnSpPr>
                <p:cNvPr id="399" name="Straight Connector 398"/>
                <p:cNvCxnSpPr/>
                <p:nvPr/>
              </p:nvCxnSpPr>
              <p:spPr>
                <a:xfrm>
                  <a:off x="4128891" y="3720271"/>
                  <a:ext cx="0" cy="111880"/>
                </a:xfrm>
                <a:prstGeom prst="line">
                  <a:avLst/>
                </a:prstGeom>
                <a:noFill/>
                <a:ln w="6350" cap="flat" cmpd="sng" algn="ctr">
                  <a:solidFill>
                    <a:srgbClr val="000000"/>
                  </a:solidFill>
                  <a:prstDash val="solid"/>
                </a:ln>
                <a:effectLst/>
              </p:spPr>
            </p:cxnSp>
          </p:grpSp>
          <p:sp>
            <p:nvSpPr>
              <p:cNvPr id="382" name="Rectangle 381"/>
              <p:cNvSpPr/>
              <p:nvPr/>
            </p:nvSpPr>
            <p:spPr bwMode="auto">
              <a:xfrm>
                <a:off x="1802251" y="3602440"/>
                <a:ext cx="1027025" cy="1163452"/>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83" name="Straight Connector 382"/>
              <p:cNvCxnSpPr/>
              <p:nvPr/>
            </p:nvCxnSpPr>
            <p:spPr bwMode="auto">
              <a:xfrm>
                <a:off x="1781615" y="2805642"/>
                <a:ext cx="20636" cy="2020566"/>
              </a:xfrm>
              <a:prstGeom prst="line">
                <a:avLst/>
              </a:prstGeom>
              <a:noFill/>
              <a:ln w="3175" cap="flat" cmpd="sng" algn="ctr">
                <a:solidFill>
                  <a:srgbClr val="000000"/>
                </a:solidFill>
                <a:prstDash val="sysDash"/>
              </a:ln>
              <a:effectLst/>
            </p:spPr>
          </p:cxnSp>
          <p:cxnSp>
            <p:nvCxnSpPr>
              <p:cNvPr id="384" name="Straight Connector 383"/>
              <p:cNvCxnSpPr/>
              <p:nvPr/>
            </p:nvCxnSpPr>
            <p:spPr bwMode="auto">
              <a:xfrm flipH="1">
                <a:off x="2818166" y="2805642"/>
                <a:ext cx="4762" cy="1976123"/>
              </a:xfrm>
              <a:prstGeom prst="line">
                <a:avLst/>
              </a:prstGeom>
              <a:noFill/>
              <a:ln w="3175" cap="flat" cmpd="sng" algn="ctr">
                <a:solidFill>
                  <a:srgbClr val="000000"/>
                </a:solidFill>
                <a:prstDash val="sysDash"/>
              </a:ln>
              <a:effectLst/>
            </p:spPr>
          </p:cxnSp>
          <p:grpSp>
            <p:nvGrpSpPr>
              <p:cNvPr id="385" name="Group 9"/>
              <p:cNvGrpSpPr/>
              <p:nvPr/>
            </p:nvGrpSpPr>
            <p:grpSpPr bwMode="auto">
              <a:xfrm>
                <a:off x="1757805" y="2331054"/>
                <a:ext cx="1079500" cy="430213"/>
                <a:chOff x="2183302" y="1574638"/>
                <a:chExt cx="1200154" cy="430181"/>
              </a:xfrm>
            </p:grpSpPr>
            <p:sp>
              <p:nvSpPr>
                <p:cNvPr id="386" name="Oval 385"/>
                <p:cNvSpPr/>
                <p:nvPr/>
              </p:nvSpPr>
              <p:spPr bwMode="auto">
                <a:xfrm flipV="1">
                  <a:off x="2186832" y="1690499"/>
                  <a:ext cx="1194758" cy="31425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387" name="Rectangle 386"/>
                <p:cNvSpPr/>
                <p:nvPr/>
              </p:nvSpPr>
              <p:spPr bwMode="auto">
                <a:xfrm>
                  <a:off x="2183302" y="1734939"/>
                  <a:ext cx="1198287" cy="112686"/>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88" name="Oval 387"/>
                <p:cNvSpPr>
                  <a:spLocks noChangeArrowheads="1"/>
                </p:cNvSpPr>
                <p:nvPr/>
              </p:nvSpPr>
              <p:spPr bwMode="auto">
                <a:xfrm flipV="1">
                  <a:off x="2183302" y="1574638"/>
                  <a:ext cx="1196523" cy="314252"/>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389" name="Freeform 388"/>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90" name="Freeform 389"/>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1" name="Freeform 390"/>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92" name="Freeform 391"/>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393" name="Straight Connector 392"/>
                <p:cNvCxnSpPr>
                  <a:cxnSpLocks noChangeShapeType="1"/>
                  <a:endCxn id="388" idx="2"/>
                </p:cNvCxnSpPr>
                <p:nvPr/>
              </p:nvCxnSpPr>
              <p:spPr bwMode="auto">
                <a:xfrm flipH="1" flipV="1">
                  <a:off x="2183302" y="1731764"/>
                  <a:ext cx="3530" cy="12220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3379825" y="1728590"/>
                  <a:ext cx="3530" cy="12220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4" name="Group 18"/>
            <p:cNvGrpSpPr/>
            <p:nvPr/>
          </p:nvGrpSpPr>
          <p:grpSpPr bwMode="auto">
            <a:xfrm>
              <a:off x="3500438" y="3174091"/>
              <a:ext cx="522287" cy="1831297"/>
              <a:chOff x="3500438" y="3174091"/>
              <a:chExt cx="522287" cy="1831297"/>
            </a:xfrm>
          </p:grpSpPr>
          <p:sp>
            <p:nvSpPr>
              <p:cNvPr id="359" name="Rectangle 358"/>
              <p:cNvSpPr/>
              <p:nvPr/>
            </p:nvSpPr>
            <p:spPr bwMode="auto">
              <a:xfrm rot="10800000">
                <a:off x="3507320" y="3287221"/>
                <a:ext cx="498349" cy="30662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60" name="Straight Connector 359"/>
              <p:cNvCxnSpPr/>
              <p:nvPr/>
            </p:nvCxnSpPr>
            <p:spPr bwMode="auto">
              <a:xfrm flipH="1">
                <a:off x="4019802" y="3321497"/>
                <a:ext cx="1588" cy="1536456"/>
              </a:xfrm>
              <a:prstGeom prst="line">
                <a:avLst/>
              </a:prstGeom>
              <a:noFill/>
              <a:ln w="3175" cap="flat" cmpd="sng" algn="ctr">
                <a:solidFill>
                  <a:srgbClr val="000000"/>
                </a:solidFill>
                <a:prstDash val="sysDash"/>
              </a:ln>
              <a:effectLst/>
            </p:spPr>
          </p:cxnSp>
          <p:pic>
            <p:nvPicPr>
              <p:cNvPr id="361" name="Picture 86" descr="router_t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2" name="Group 82"/>
              <p:cNvGrpSpPr/>
              <p:nvPr/>
            </p:nvGrpSpPr>
            <p:grpSpPr bwMode="auto">
              <a:xfrm>
                <a:off x="3511442" y="4783543"/>
                <a:ext cx="507858" cy="221845"/>
                <a:chOff x="4128636" y="3606589"/>
                <a:chExt cx="568145" cy="338667"/>
              </a:xfrm>
            </p:grpSpPr>
            <p:sp>
              <p:nvSpPr>
                <p:cNvPr id="375" name="Oval 374"/>
                <p:cNvSpPr/>
                <p:nvPr/>
              </p:nvSpPr>
              <p:spPr>
                <a:xfrm>
                  <a:off x="4129087" y="3720182"/>
                  <a:ext cx="568256" cy="22534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76" name="Rectangle 375"/>
                <p:cNvSpPr/>
                <p:nvPr/>
              </p:nvSpPr>
              <p:spPr>
                <a:xfrm>
                  <a:off x="4129087" y="3720182"/>
                  <a:ext cx="568256" cy="111462"/>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77" name="Oval 376"/>
                <p:cNvSpPr/>
                <p:nvPr/>
              </p:nvSpPr>
              <p:spPr>
                <a:xfrm>
                  <a:off x="4129087" y="3606297"/>
                  <a:ext cx="568256" cy="22534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78" name="Straight Connector 377"/>
                <p:cNvCxnSpPr/>
                <p:nvPr/>
              </p:nvCxnSpPr>
              <p:spPr>
                <a:xfrm>
                  <a:off x="4697343" y="3720182"/>
                  <a:ext cx="0" cy="111462"/>
                </a:xfrm>
                <a:prstGeom prst="line">
                  <a:avLst/>
                </a:prstGeom>
                <a:noFill/>
                <a:ln w="6350" cap="flat" cmpd="sng" algn="ctr">
                  <a:solidFill>
                    <a:srgbClr val="000000"/>
                  </a:solidFill>
                  <a:prstDash val="solid"/>
                </a:ln>
                <a:effectLst/>
              </p:spPr>
            </p:cxnSp>
            <p:cxnSp>
              <p:nvCxnSpPr>
                <p:cNvPr id="379" name="Straight Connector 378"/>
                <p:cNvCxnSpPr/>
                <p:nvPr/>
              </p:nvCxnSpPr>
              <p:spPr>
                <a:xfrm>
                  <a:off x="4129087" y="3720182"/>
                  <a:ext cx="0" cy="111462"/>
                </a:xfrm>
                <a:prstGeom prst="line">
                  <a:avLst/>
                </a:prstGeom>
                <a:noFill/>
                <a:ln w="6350" cap="flat" cmpd="sng" algn="ctr">
                  <a:solidFill>
                    <a:srgbClr val="000000"/>
                  </a:solidFill>
                  <a:prstDash val="solid"/>
                </a:ln>
                <a:effectLst/>
              </p:spPr>
            </p:cxnSp>
          </p:grpSp>
          <p:sp>
            <p:nvSpPr>
              <p:cNvPr id="363" name="Rectangle 362"/>
              <p:cNvSpPr/>
              <p:nvPr/>
            </p:nvSpPr>
            <p:spPr bwMode="auto">
              <a:xfrm>
                <a:off x="3516608" y="3697675"/>
                <a:ext cx="498433" cy="116345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64" name="Straight Connector 363"/>
              <p:cNvCxnSpPr>
                <a:stCxn id="368" idx="2"/>
              </p:cNvCxnSpPr>
              <p:nvPr/>
            </p:nvCxnSpPr>
            <p:spPr bwMode="auto">
              <a:xfrm flipH="1">
                <a:off x="3507083" y="3262769"/>
                <a:ext cx="4762" cy="1688832"/>
              </a:xfrm>
              <a:prstGeom prst="line">
                <a:avLst/>
              </a:prstGeom>
              <a:noFill/>
              <a:ln w="3175" cap="flat" cmpd="sng" algn="ctr">
                <a:solidFill>
                  <a:srgbClr val="000000"/>
                </a:solidFill>
                <a:prstDash val="sysDash"/>
              </a:ln>
              <a:effectLst/>
            </p:spPr>
          </p:cxnSp>
          <p:grpSp>
            <p:nvGrpSpPr>
              <p:cNvPr id="365" name="Group 377"/>
              <p:cNvGrpSpPr/>
              <p:nvPr/>
            </p:nvGrpSpPr>
            <p:grpSpPr bwMode="auto">
              <a:xfrm>
                <a:off x="3511057" y="3174091"/>
                <a:ext cx="504096" cy="242719"/>
                <a:chOff x="2183302" y="1574638"/>
                <a:chExt cx="1200154" cy="430218"/>
              </a:xfrm>
            </p:grpSpPr>
            <p:sp>
              <p:nvSpPr>
                <p:cNvPr id="366" name="Oval 365"/>
                <p:cNvSpPr/>
                <p:nvPr/>
              </p:nvSpPr>
              <p:spPr bwMode="auto">
                <a:xfrm flipV="1">
                  <a:off x="2188958" y="1689617"/>
                  <a:ext cx="1194231" cy="3150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367" name="Rectangle 366"/>
                <p:cNvSpPr/>
                <p:nvPr/>
              </p:nvSpPr>
              <p:spPr bwMode="auto">
                <a:xfrm>
                  <a:off x="2185178" y="1734631"/>
                  <a:ext cx="1198011" cy="11253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68" name="Oval 367"/>
                <p:cNvSpPr>
                  <a:spLocks noChangeArrowheads="1"/>
                </p:cNvSpPr>
                <p:nvPr/>
              </p:nvSpPr>
              <p:spPr bwMode="auto">
                <a:xfrm flipV="1">
                  <a:off x="2185178" y="1574269"/>
                  <a:ext cx="1194231" cy="315099"/>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369" name="Freeform 368"/>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70" name="Freeform 369"/>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1" name="Freeform 370"/>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72" name="Freeform 371"/>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373" name="Straight Connector 372"/>
                <p:cNvCxnSpPr>
                  <a:cxnSpLocks noChangeShapeType="1"/>
                  <a:endCxn id="368" idx="2"/>
                </p:cNvCxnSpPr>
                <p:nvPr/>
              </p:nvCxnSpPr>
              <p:spPr bwMode="auto">
                <a:xfrm flipH="1" flipV="1">
                  <a:off x="2185178" y="1731819"/>
                  <a:ext cx="3780" cy="1209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4" name="Straight Connector 373"/>
                <p:cNvCxnSpPr>
                  <a:cxnSpLocks noChangeShapeType="1"/>
                </p:cNvCxnSpPr>
                <p:nvPr/>
              </p:nvCxnSpPr>
              <p:spPr bwMode="auto">
                <a:xfrm flipH="1" flipV="1">
                  <a:off x="3379409" y="1729005"/>
                  <a:ext cx="3780" cy="120976"/>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5" name="Group 19"/>
            <p:cNvGrpSpPr/>
            <p:nvPr/>
          </p:nvGrpSpPr>
          <p:grpSpPr bwMode="auto">
            <a:xfrm>
              <a:off x="4299212" y="2486508"/>
              <a:ext cx="528376" cy="2517292"/>
              <a:chOff x="4299212" y="2486508"/>
              <a:chExt cx="528376" cy="2517292"/>
            </a:xfrm>
          </p:grpSpPr>
          <p:sp>
            <p:nvSpPr>
              <p:cNvPr id="339" name="Rectangle 338"/>
              <p:cNvSpPr/>
              <p:nvPr/>
            </p:nvSpPr>
            <p:spPr bwMode="auto">
              <a:xfrm rot="10800000">
                <a:off x="4315358" y="2675960"/>
                <a:ext cx="498350" cy="91657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40" name="Straight Connector 339"/>
              <p:cNvCxnSpPr/>
              <p:nvPr/>
            </p:nvCxnSpPr>
            <p:spPr bwMode="auto">
              <a:xfrm>
                <a:off x="4821424" y="2642154"/>
                <a:ext cx="6349" cy="2214211"/>
              </a:xfrm>
              <a:prstGeom prst="line">
                <a:avLst/>
              </a:prstGeom>
              <a:noFill/>
              <a:ln w="3175" cap="flat" cmpd="sng" algn="ctr">
                <a:solidFill>
                  <a:srgbClr val="000000"/>
                </a:solidFill>
                <a:prstDash val="sysDash"/>
              </a:ln>
              <a:effectLst/>
            </p:spPr>
          </p:cxnSp>
          <p:grpSp>
            <p:nvGrpSpPr>
              <p:cNvPr id="341" name="Group 442"/>
              <p:cNvGrpSpPr/>
              <p:nvPr/>
            </p:nvGrpSpPr>
            <p:grpSpPr bwMode="auto">
              <a:xfrm>
                <a:off x="4319479" y="4781999"/>
                <a:ext cx="507859" cy="221801"/>
                <a:chOff x="4128636" y="3606589"/>
                <a:chExt cx="568145" cy="338667"/>
              </a:xfrm>
            </p:grpSpPr>
            <p:sp>
              <p:nvSpPr>
                <p:cNvPr id="354" name="Oval 353"/>
                <p:cNvSpPr/>
                <p:nvPr/>
              </p:nvSpPr>
              <p:spPr>
                <a:xfrm>
                  <a:off x="4129012"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55" name="Rectangle 354"/>
                <p:cNvSpPr/>
                <p:nvPr/>
              </p:nvSpPr>
              <p:spPr>
                <a:xfrm>
                  <a:off x="4129012"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56" name="Oval 355"/>
                <p:cNvSpPr/>
                <p:nvPr/>
              </p:nvSpPr>
              <p:spPr>
                <a:xfrm>
                  <a:off x="4129012"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57" name="Straight Connector 356"/>
                <p:cNvCxnSpPr/>
                <p:nvPr/>
              </p:nvCxnSpPr>
              <p:spPr>
                <a:xfrm>
                  <a:off x="4697268" y="3720139"/>
                  <a:ext cx="0" cy="111484"/>
                </a:xfrm>
                <a:prstGeom prst="line">
                  <a:avLst/>
                </a:prstGeom>
                <a:noFill/>
                <a:ln w="6350" cap="flat" cmpd="sng" algn="ctr">
                  <a:solidFill>
                    <a:srgbClr val="000000"/>
                  </a:solidFill>
                  <a:prstDash val="solid"/>
                </a:ln>
                <a:effectLst/>
              </p:spPr>
            </p:cxnSp>
            <p:cxnSp>
              <p:nvCxnSpPr>
                <p:cNvPr id="358" name="Straight Connector 357"/>
                <p:cNvCxnSpPr/>
                <p:nvPr/>
              </p:nvCxnSpPr>
              <p:spPr>
                <a:xfrm>
                  <a:off x="4129012" y="3720139"/>
                  <a:ext cx="0" cy="111484"/>
                </a:xfrm>
                <a:prstGeom prst="line">
                  <a:avLst/>
                </a:prstGeom>
                <a:noFill/>
                <a:ln w="6350" cap="flat" cmpd="sng" algn="ctr">
                  <a:solidFill>
                    <a:srgbClr val="000000"/>
                  </a:solidFill>
                  <a:prstDash val="solid"/>
                </a:ln>
                <a:effectLst/>
              </p:spPr>
            </p:cxnSp>
          </p:grpSp>
          <p:sp>
            <p:nvSpPr>
              <p:cNvPr id="342" name="Rectangle 341"/>
              <p:cNvSpPr/>
              <p:nvPr/>
            </p:nvSpPr>
            <p:spPr bwMode="auto">
              <a:xfrm>
                <a:off x="4324577" y="3696087"/>
                <a:ext cx="498433" cy="11634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43" name="Straight Connector 342"/>
              <p:cNvCxnSpPr>
                <a:stCxn id="345" idx="2"/>
              </p:cNvCxnSpPr>
              <p:nvPr/>
            </p:nvCxnSpPr>
            <p:spPr bwMode="auto">
              <a:xfrm>
                <a:off x="4300767" y="2640568"/>
                <a:ext cx="14286" cy="2309445"/>
              </a:xfrm>
              <a:prstGeom prst="line">
                <a:avLst/>
              </a:prstGeom>
              <a:noFill/>
              <a:ln w="3175" cap="flat" cmpd="sng" algn="ctr">
                <a:solidFill>
                  <a:srgbClr val="000000"/>
                </a:solidFill>
                <a:prstDash val="sysDash"/>
              </a:ln>
              <a:effectLst/>
            </p:spPr>
          </p:cxnSp>
          <p:grpSp>
            <p:nvGrpSpPr>
              <p:cNvPr id="344" name="Group 456"/>
              <p:cNvGrpSpPr/>
              <p:nvPr/>
            </p:nvGrpSpPr>
            <p:grpSpPr bwMode="auto">
              <a:xfrm>
                <a:off x="4299212" y="2486508"/>
                <a:ext cx="504825" cy="242888"/>
                <a:chOff x="2183302" y="1574638"/>
                <a:chExt cx="1200154" cy="430218"/>
              </a:xfrm>
            </p:grpSpPr>
            <p:sp>
              <p:nvSpPr>
                <p:cNvPr id="345" name="Oval 344"/>
                <p:cNvSpPr/>
                <p:nvPr/>
              </p:nvSpPr>
              <p:spPr bwMode="auto">
                <a:xfrm flipV="1">
                  <a:off x="2186998" y="1690077"/>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346" name="Rectangle 345"/>
                <p:cNvSpPr/>
                <p:nvPr/>
              </p:nvSpPr>
              <p:spPr bwMode="auto">
                <a:xfrm>
                  <a:off x="2183224" y="1735060"/>
                  <a:ext cx="1200054"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47" name="Oval 346"/>
                <p:cNvSpPr>
                  <a:spLocks noChangeArrowheads="1"/>
                </p:cNvSpPr>
                <p:nvPr/>
              </p:nvSpPr>
              <p:spPr bwMode="auto">
                <a:xfrm flipV="1">
                  <a:off x="2183224" y="1574808"/>
                  <a:ext cx="1196282" cy="314880"/>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348" name="Freeform 347"/>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49" name="Freeform 348"/>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0" name="Freeform 349"/>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1" name="Freeform 350"/>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352" name="Straight Connector 351"/>
                <p:cNvCxnSpPr>
                  <a:cxnSpLocks noChangeShapeType="1"/>
                  <a:endCxn id="347" idx="2"/>
                </p:cNvCxnSpPr>
                <p:nvPr/>
              </p:nvCxnSpPr>
              <p:spPr bwMode="auto">
                <a:xfrm flipH="1" flipV="1">
                  <a:off x="2183224" y="1732248"/>
                  <a:ext cx="3775" cy="120892"/>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3" name="Straight Connector 352"/>
                <p:cNvCxnSpPr>
                  <a:cxnSpLocks noChangeShapeType="1"/>
                </p:cNvCxnSpPr>
                <p:nvPr/>
              </p:nvCxnSpPr>
              <p:spPr bwMode="auto">
                <a:xfrm flipH="1" flipV="1">
                  <a:off x="3379505" y="1729437"/>
                  <a:ext cx="3773" cy="12089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6" name="Group 20"/>
            <p:cNvGrpSpPr/>
            <p:nvPr/>
          </p:nvGrpSpPr>
          <p:grpSpPr bwMode="auto">
            <a:xfrm>
              <a:off x="5491163" y="3179295"/>
              <a:ext cx="522287" cy="1824505"/>
              <a:chOff x="5491163" y="3179295"/>
              <a:chExt cx="522287" cy="1824505"/>
            </a:xfrm>
          </p:grpSpPr>
          <p:sp>
            <p:nvSpPr>
              <p:cNvPr id="318" name="Rectangle 317"/>
              <p:cNvSpPr/>
              <p:nvPr/>
            </p:nvSpPr>
            <p:spPr bwMode="auto">
              <a:xfrm rot="10800000">
                <a:off x="5498044" y="3266845"/>
                <a:ext cx="498349" cy="325689"/>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19" name="Straight Connector 318"/>
              <p:cNvCxnSpPr>
                <a:stCxn id="327" idx="6"/>
              </p:cNvCxnSpPr>
              <p:nvPr/>
            </p:nvCxnSpPr>
            <p:spPr bwMode="auto">
              <a:xfrm>
                <a:off x="6004011" y="3267530"/>
                <a:ext cx="6349" cy="1582486"/>
              </a:xfrm>
              <a:prstGeom prst="line">
                <a:avLst/>
              </a:prstGeom>
              <a:noFill/>
              <a:ln w="3175" cap="flat" cmpd="sng" algn="ctr">
                <a:solidFill>
                  <a:srgbClr val="000000"/>
                </a:solidFill>
                <a:prstDash val="sysDash"/>
              </a:ln>
              <a:effectLst/>
            </p:spPr>
          </p:cxnSp>
          <p:pic>
            <p:nvPicPr>
              <p:cNvPr id="320" name="Picture 469" descr="router_t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1" name="Group 471"/>
              <p:cNvGrpSpPr/>
              <p:nvPr/>
            </p:nvGrpSpPr>
            <p:grpSpPr bwMode="auto">
              <a:xfrm>
                <a:off x="5502167" y="4781999"/>
                <a:ext cx="507858" cy="221801"/>
                <a:chOff x="4128636" y="3606589"/>
                <a:chExt cx="568145" cy="338667"/>
              </a:xfrm>
            </p:grpSpPr>
            <p:sp>
              <p:nvSpPr>
                <p:cNvPr id="334" name="Oval 333"/>
                <p:cNvSpPr/>
                <p:nvPr/>
              </p:nvSpPr>
              <p:spPr>
                <a:xfrm>
                  <a:off x="4128900"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35" name="Rectangle 334"/>
                <p:cNvSpPr/>
                <p:nvPr/>
              </p:nvSpPr>
              <p:spPr>
                <a:xfrm>
                  <a:off x="4128900"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36" name="Oval 335"/>
                <p:cNvSpPr/>
                <p:nvPr/>
              </p:nvSpPr>
              <p:spPr>
                <a:xfrm>
                  <a:off x="4128900"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37" name="Straight Connector 336"/>
                <p:cNvCxnSpPr/>
                <p:nvPr/>
              </p:nvCxnSpPr>
              <p:spPr>
                <a:xfrm>
                  <a:off x="4697156" y="3720139"/>
                  <a:ext cx="0" cy="111484"/>
                </a:xfrm>
                <a:prstGeom prst="line">
                  <a:avLst/>
                </a:prstGeom>
                <a:noFill/>
                <a:ln w="6350" cap="flat" cmpd="sng" algn="ctr">
                  <a:solidFill>
                    <a:srgbClr val="000000"/>
                  </a:solidFill>
                  <a:prstDash val="solid"/>
                </a:ln>
                <a:effectLst/>
              </p:spPr>
            </p:cxnSp>
            <p:cxnSp>
              <p:nvCxnSpPr>
                <p:cNvPr id="338" name="Straight Connector 337"/>
                <p:cNvCxnSpPr/>
                <p:nvPr/>
              </p:nvCxnSpPr>
              <p:spPr>
                <a:xfrm>
                  <a:off x="4128900" y="3720139"/>
                  <a:ext cx="0" cy="111484"/>
                </a:xfrm>
                <a:prstGeom prst="line">
                  <a:avLst/>
                </a:prstGeom>
                <a:noFill/>
                <a:ln w="6350" cap="flat" cmpd="sng" algn="ctr">
                  <a:solidFill>
                    <a:srgbClr val="000000"/>
                  </a:solidFill>
                  <a:prstDash val="solid"/>
                </a:ln>
                <a:effectLst/>
              </p:spPr>
            </p:cxnSp>
          </p:grpSp>
          <p:sp>
            <p:nvSpPr>
              <p:cNvPr id="322" name="Rectangle 321"/>
              <p:cNvSpPr/>
              <p:nvPr/>
            </p:nvSpPr>
            <p:spPr bwMode="auto">
              <a:xfrm>
                <a:off x="5507166" y="3694500"/>
                <a:ext cx="498433" cy="11650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23" name="Straight Connector 322"/>
              <p:cNvCxnSpPr>
                <a:stCxn id="320" idx="1"/>
              </p:cNvCxnSpPr>
              <p:nvPr/>
            </p:nvCxnSpPr>
            <p:spPr bwMode="auto">
              <a:xfrm>
                <a:off x="5491292" y="3316735"/>
                <a:ext cx="6349" cy="1633277"/>
              </a:xfrm>
              <a:prstGeom prst="line">
                <a:avLst/>
              </a:prstGeom>
              <a:noFill/>
              <a:ln w="3175" cap="flat" cmpd="sng" algn="ctr">
                <a:solidFill>
                  <a:srgbClr val="000000"/>
                </a:solidFill>
                <a:prstDash val="sysDash"/>
              </a:ln>
              <a:effectLst/>
            </p:spPr>
          </p:cxnSp>
          <p:grpSp>
            <p:nvGrpSpPr>
              <p:cNvPr id="324" name="Group 485"/>
              <p:cNvGrpSpPr/>
              <p:nvPr/>
            </p:nvGrpSpPr>
            <p:grpSpPr bwMode="auto">
              <a:xfrm>
                <a:off x="5500688" y="3179295"/>
                <a:ext cx="504825" cy="242888"/>
                <a:chOff x="2183302" y="1574638"/>
                <a:chExt cx="1200154" cy="430218"/>
              </a:xfrm>
            </p:grpSpPr>
            <p:sp>
              <p:nvSpPr>
                <p:cNvPr id="325" name="Oval 324"/>
                <p:cNvSpPr/>
                <p:nvPr/>
              </p:nvSpPr>
              <p:spPr bwMode="auto">
                <a:xfrm flipV="1">
                  <a:off x="2187379" y="1688754"/>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326" name="Rectangle 325"/>
                <p:cNvSpPr/>
                <p:nvPr/>
              </p:nvSpPr>
              <p:spPr bwMode="auto">
                <a:xfrm>
                  <a:off x="2183606" y="1733737"/>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27" name="Oval 326"/>
                <p:cNvSpPr>
                  <a:spLocks noChangeArrowheads="1"/>
                </p:cNvSpPr>
                <p:nvPr/>
              </p:nvSpPr>
              <p:spPr bwMode="auto">
                <a:xfrm flipV="1">
                  <a:off x="2183606" y="1573485"/>
                  <a:ext cx="1196277" cy="314880"/>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328" name="Freeform 327"/>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29" name="Freeform 328"/>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0" name="Freeform 329"/>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1" name="Freeform 330"/>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332" name="Straight Connector 331"/>
                <p:cNvCxnSpPr>
                  <a:cxnSpLocks noChangeShapeType="1"/>
                  <a:endCxn id="327" idx="2"/>
                </p:cNvCxnSpPr>
                <p:nvPr/>
              </p:nvCxnSpPr>
              <p:spPr bwMode="auto">
                <a:xfrm flipH="1" flipV="1">
                  <a:off x="2183606" y="1730925"/>
                  <a:ext cx="3773" cy="120892"/>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3" name="Straight Connector 332"/>
                <p:cNvCxnSpPr>
                  <a:cxnSpLocks noChangeShapeType="1"/>
                </p:cNvCxnSpPr>
                <p:nvPr/>
              </p:nvCxnSpPr>
              <p:spPr bwMode="auto">
                <a:xfrm flipH="1" flipV="1">
                  <a:off x="3379883" y="1728114"/>
                  <a:ext cx="3775" cy="12089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7" name="Group 21"/>
            <p:cNvGrpSpPr/>
            <p:nvPr/>
          </p:nvGrpSpPr>
          <p:grpSpPr bwMode="auto">
            <a:xfrm>
              <a:off x="6472366" y="2647932"/>
              <a:ext cx="522159" cy="2354282"/>
              <a:chOff x="6472366" y="2647932"/>
              <a:chExt cx="522159" cy="2354282"/>
            </a:xfrm>
          </p:grpSpPr>
          <p:sp>
            <p:nvSpPr>
              <p:cNvPr id="298" name="Rectangle 297"/>
              <p:cNvSpPr/>
              <p:nvPr/>
            </p:nvSpPr>
            <p:spPr bwMode="auto">
              <a:xfrm rot="10800000">
                <a:off x="6482296" y="2777838"/>
                <a:ext cx="498349" cy="72203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299" name="Straight Connector 298"/>
              <p:cNvCxnSpPr/>
              <p:nvPr/>
            </p:nvCxnSpPr>
            <p:spPr bwMode="auto">
              <a:xfrm>
                <a:off x="6994528" y="2846910"/>
                <a:ext cx="0" cy="1998345"/>
              </a:xfrm>
              <a:prstGeom prst="line">
                <a:avLst/>
              </a:prstGeom>
              <a:noFill/>
              <a:ln w="3175" cap="flat" cmpd="sng" algn="ctr">
                <a:solidFill>
                  <a:srgbClr val="000000"/>
                </a:solidFill>
                <a:prstDash val="sysDash"/>
              </a:ln>
              <a:effectLst/>
            </p:spPr>
          </p:cxnSp>
          <p:grpSp>
            <p:nvGrpSpPr>
              <p:cNvPr id="300" name="Group 500"/>
              <p:cNvGrpSpPr/>
              <p:nvPr/>
            </p:nvGrpSpPr>
            <p:grpSpPr bwMode="auto">
              <a:xfrm>
                <a:off x="6486417" y="4766099"/>
                <a:ext cx="507858" cy="236115"/>
                <a:chOff x="4128636" y="3606589"/>
                <a:chExt cx="568145" cy="338667"/>
              </a:xfrm>
            </p:grpSpPr>
            <p:sp>
              <p:nvSpPr>
                <p:cNvPr id="313" name="Oval 312"/>
                <p:cNvSpPr/>
                <p:nvPr/>
              </p:nvSpPr>
              <p:spPr>
                <a:xfrm>
                  <a:off x="4128808" y="3720125"/>
                  <a:ext cx="568256" cy="22538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14" name="Rectangle 313"/>
                <p:cNvSpPr/>
                <p:nvPr/>
              </p:nvSpPr>
              <p:spPr>
                <a:xfrm>
                  <a:off x="4128808" y="3720125"/>
                  <a:ext cx="568256" cy="111556"/>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15" name="Oval 314"/>
                <p:cNvSpPr/>
                <p:nvPr/>
              </p:nvSpPr>
              <p:spPr>
                <a:xfrm>
                  <a:off x="4128808" y="3606294"/>
                  <a:ext cx="568256" cy="225387"/>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16" name="Straight Connector 315"/>
                <p:cNvCxnSpPr/>
                <p:nvPr/>
              </p:nvCxnSpPr>
              <p:spPr>
                <a:xfrm>
                  <a:off x="4697064" y="3720125"/>
                  <a:ext cx="0" cy="111556"/>
                </a:xfrm>
                <a:prstGeom prst="line">
                  <a:avLst/>
                </a:prstGeom>
                <a:noFill/>
                <a:ln w="6350" cap="flat" cmpd="sng" algn="ctr">
                  <a:solidFill>
                    <a:srgbClr val="000000"/>
                  </a:solidFill>
                  <a:prstDash val="solid"/>
                </a:ln>
                <a:effectLst/>
              </p:spPr>
            </p:cxnSp>
            <p:cxnSp>
              <p:nvCxnSpPr>
                <p:cNvPr id="317" name="Straight Connector 316"/>
                <p:cNvCxnSpPr/>
                <p:nvPr/>
              </p:nvCxnSpPr>
              <p:spPr>
                <a:xfrm>
                  <a:off x="4128808" y="3720125"/>
                  <a:ext cx="0" cy="111556"/>
                </a:xfrm>
                <a:prstGeom prst="line">
                  <a:avLst/>
                </a:prstGeom>
                <a:noFill/>
                <a:ln w="6350" cap="flat" cmpd="sng" algn="ctr">
                  <a:solidFill>
                    <a:srgbClr val="000000"/>
                  </a:solidFill>
                  <a:prstDash val="solid"/>
                </a:ln>
                <a:effectLst/>
              </p:spPr>
            </p:cxnSp>
          </p:grpSp>
          <p:sp>
            <p:nvSpPr>
              <p:cNvPr id="301" name="Rectangle 300"/>
              <p:cNvSpPr/>
              <p:nvPr/>
            </p:nvSpPr>
            <p:spPr bwMode="auto">
              <a:xfrm>
                <a:off x="6491333" y="3610376"/>
                <a:ext cx="498433" cy="12380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302" name="Straight Connector 301"/>
              <p:cNvCxnSpPr/>
              <p:nvPr/>
            </p:nvCxnSpPr>
            <p:spPr bwMode="auto">
              <a:xfrm>
                <a:off x="6472285" y="2818340"/>
                <a:ext cx="9524" cy="2126912"/>
              </a:xfrm>
              <a:prstGeom prst="line">
                <a:avLst/>
              </a:prstGeom>
              <a:noFill/>
              <a:ln w="3175" cap="flat" cmpd="sng" algn="ctr">
                <a:solidFill>
                  <a:srgbClr val="000000"/>
                </a:solidFill>
                <a:prstDash val="sysDash"/>
              </a:ln>
              <a:effectLst/>
            </p:spPr>
          </p:cxnSp>
          <p:grpSp>
            <p:nvGrpSpPr>
              <p:cNvPr id="303" name="Group 514"/>
              <p:cNvGrpSpPr/>
              <p:nvPr/>
            </p:nvGrpSpPr>
            <p:grpSpPr bwMode="auto">
              <a:xfrm>
                <a:off x="6478146" y="2647932"/>
                <a:ext cx="504825" cy="242887"/>
                <a:chOff x="2183302" y="1574638"/>
                <a:chExt cx="1200154" cy="430218"/>
              </a:xfrm>
            </p:grpSpPr>
            <p:sp>
              <p:nvSpPr>
                <p:cNvPr id="304" name="Oval 303"/>
                <p:cNvSpPr/>
                <p:nvPr/>
              </p:nvSpPr>
              <p:spPr bwMode="auto">
                <a:xfrm flipV="1">
                  <a:off x="2188237" y="1690921"/>
                  <a:ext cx="1196279" cy="31488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305" name="Rectangle 304"/>
                <p:cNvSpPr/>
                <p:nvPr/>
              </p:nvSpPr>
              <p:spPr bwMode="auto">
                <a:xfrm>
                  <a:off x="2184464" y="1735904"/>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06" name="Oval 305"/>
                <p:cNvSpPr>
                  <a:spLocks noChangeArrowheads="1"/>
                </p:cNvSpPr>
                <p:nvPr/>
              </p:nvSpPr>
              <p:spPr bwMode="auto">
                <a:xfrm flipV="1">
                  <a:off x="2184464" y="1575651"/>
                  <a:ext cx="1196277" cy="314881"/>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307" name="Freeform 306"/>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308" name="Freeform 307"/>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9" name="Freeform 308"/>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0" name="Freeform 309"/>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311" name="Straight Connector 310"/>
                <p:cNvCxnSpPr>
                  <a:cxnSpLocks noChangeShapeType="1"/>
                  <a:endCxn id="306" idx="2"/>
                </p:cNvCxnSpPr>
                <p:nvPr/>
              </p:nvCxnSpPr>
              <p:spPr bwMode="auto">
                <a:xfrm flipH="1" flipV="1">
                  <a:off x="2184464" y="1733091"/>
                  <a:ext cx="3773" cy="12089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2" name="Straight Connector 311"/>
                <p:cNvCxnSpPr>
                  <a:cxnSpLocks noChangeShapeType="1"/>
                </p:cNvCxnSpPr>
                <p:nvPr/>
              </p:nvCxnSpPr>
              <p:spPr bwMode="auto">
                <a:xfrm flipH="1" flipV="1">
                  <a:off x="3380741" y="1730281"/>
                  <a:ext cx="3775" cy="120891"/>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00" name="Group 399"/>
          <p:cNvGrpSpPr/>
          <p:nvPr/>
        </p:nvGrpSpPr>
        <p:grpSpPr bwMode="auto">
          <a:xfrm>
            <a:off x="3419060" y="2725807"/>
            <a:ext cx="5111750" cy="879475"/>
            <a:chOff x="1866825" y="707349"/>
            <a:chExt cx="5112820" cy="879389"/>
          </a:xfrm>
        </p:grpSpPr>
        <p:sp>
          <p:nvSpPr>
            <p:cNvPr id="401" name="Oval 400"/>
            <p:cNvSpPr/>
            <p:nvPr/>
          </p:nvSpPr>
          <p:spPr>
            <a:xfrm>
              <a:off x="1866825" y="785129"/>
              <a:ext cx="954288" cy="49207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402" name="TextBox 233"/>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Routing</a:t>
              </a:r>
            </a:p>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Algorithm</a:t>
              </a:r>
            </a:p>
          </p:txBody>
        </p:sp>
        <p:cxnSp>
          <p:nvCxnSpPr>
            <p:cNvPr id="403" name="Straight Arrow Connector 402"/>
            <p:cNvCxnSpPr/>
            <p:nvPr/>
          </p:nvCxnSpPr>
          <p:spPr>
            <a:xfrm flipV="1">
              <a:off x="2833815" y="807352"/>
              <a:ext cx="1517968" cy="214291"/>
            </a:xfrm>
            <a:prstGeom prst="straightConnector1">
              <a:avLst/>
            </a:prstGeom>
            <a:noFill/>
            <a:ln w="25400" cap="flat" cmpd="sng" algn="ctr">
              <a:solidFill>
                <a:srgbClr val="CC0000"/>
              </a:solidFill>
              <a:prstDash val="solid"/>
              <a:headEnd type="triangle"/>
              <a:tailEnd type="triangle"/>
            </a:ln>
            <a:effectLst/>
          </p:spPr>
        </p:cxnSp>
        <p:cxnSp>
          <p:nvCxnSpPr>
            <p:cNvPr id="404" name="Straight Arrow Connector 403"/>
            <p:cNvCxnSpPr/>
            <p:nvPr/>
          </p:nvCxnSpPr>
          <p:spPr>
            <a:xfrm>
              <a:off x="2751248" y="1201014"/>
              <a:ext cx="797092" cy="279373"/>
            </a:xfrm>
            <a:prstGeom prst="straightConnector1">
              <a:avLst/>
            </a:prstGeom>
            <a:noFill/>
            <a:ln w="25400" cap="flat" cmpd="sng" algn="ctr">
              <a:solidFill>
                <a:srgbClr val="CC0000"/>
              </a:solidFill>
              <a:prstDash val="solid"/>
              <a:headEnd type="triangle"/>
              <a:tailEnd type="triangle"/>
            </a:ln>
            <a:effectLst/>
          </p:spPr>
        </p:cxnSp>
        <p:cxnSp>
          <p:nvCxnSpPr>
            <p:cNvPr id="405" name="Straight Arrow Connector 404"/>
            <p:cNvCxnSpPr/>
            <p:nvPr/>
          </p:nvCxnSpPr>
          <p:spPr>
            <a:xfrm>
              <a:off x="4685228" y="894656"/>
              <a:ext cx="892362" cy="509538"/>
            </a:xfrm>
            <a:prstGeom prst="straightConnector1">
              <a:avLst/>
            </a:prstGeom>
            <a:noFill/>
            <a:ln w="25400" cap="flat" cmpd="sng" algn="ctr">
              <a:solidFill>
                <a:srgbClr val="CC0000"/>
              </a:solidFill>
              <a:prstDash val="solid"/>
              <a:headEnd type="triangle"/>
              <a:tailEnd type="triangle"/>
            </a:ln>
            <a:effectLst/>
          </p:spPr>
        </p:cxnSp>
        <p:cxnSp>
          <p:nvCxnSpPr>
            <p:cNvPr id="406" name="Straight Arrow Connector 405"/>
            <p:cNvCxnSpPr/>
            <p:nvPr/>
          </p:nvCxnSpPr>
          <p:spPr>
            <a:xfrm>
              <a:off x="4801139" y="801003"/>
              <a:ext cx="1695805" cy="130162"/>
            </a:xfrm>
            <a:prstGeom prst="straightConnector1">
              <a:avLst/>
            </a:prstGeom>
            <a:noFill/>
            <a:ln w="25400" cap="flat" cmpd="sng" algn="ctr">
              <a:solidFill>
                <a:srgbClr val="CC0000"/>
              </a:solidFill>
              <a:prstDash val="solid"/>
              <a:headEnd type="triangle"/>
              <a:tailEnd type="triangle"/>
            </a:ln>
            <a:effectLst/>
          </p:spPr>
        </p:cxnSp>
        <p:sp>
          <p:nvSpPr>
            <p:cNvPr id="407" name="Oval 406"/>
            <p:cNvSpPr/>
            <p:nvPr/>
          </p:nvSpPr>
          <p:spPr>
            <a:xfrm>
              <a:off x="6558870" y="894656"/>
              <a:ext cx="420775"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408" name="Oval 407"/>
            <p:cNvSpPr/>
            <p:nvPr/>
          </p:nvSpPr>
          <p:spPr>
            <a:xfrm>
              <a:off x="5572826" y="1404194"/>
              <a:ext cx="420776" cy="182544"/>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409" name="Oval 408"/>
            <p:cNvSpPr/>
            <p:nvPr/>
          </p:nvSpPr>
          <p:spPr>
            <a:xfrm>
              <a:off x="4367661" y="707349"/>
              <a:ext cx="420775" cy="182545"/>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410" name="Oval 409"/>
            <p:cNvSpPr/>
            <p:nvPr/>
          </p:nvSpPr>
          <p:spPr>
            <a:xfrm>
              <a:off x="3572157" y="1402606"/>
              <a:ext cx="420776"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411" name="Straight Arrow Connector 410"/>
            <p:cNvCxnSpPr/>
            <p:nvPr/>
          </p:nvCxnSpPr>
          <p:spPr>
            <a:xfrm>
              <a:off x="2821113" y="1105773"/>
              <a:ext cx="2739010" cy="339692"/>
            </a:xfrm>
            <a:prstGeom prst="straightConnector1">
              <a:avLst/>
            </a:prstGeom>
            <a:noFill/>
            <a:ln w="25400" cap="flat" cmpd="sng" algn="ctr">
              <a:solidFill>
                <a:srgbClr val="CC0000"/>
              </a:solidFill>
              <a:prstDash val="solid"/>
              <a:headEnd type="triangle"/>
              <a:tailEnd type="triangle"/>
            </a:ln>
            <a:effectLst/>
          </p:spPr>
        </p:cxnSp>
        <p:cxnSp>
          <p:nvCxnSpPr>
            <p:cNvPr id="412" name="Straight Arrow Connector 411"/>
            <p:cNvCxnSpPr>
              <a:endCxn id="407" idx="2"/>
            </p:cNvCxnSpPr>
            <p:nvPr/>
          </p:nvCxnSpPr>
          <p:spPr>
            <a:xfrm flipV="1">
              <a:off x="3997696" y="985135"/>
              <a:ext cx="2561174" cy="469854"/>
            </a:xfrm>
            <a:prstGeom prst="straightConnector1">
              <a:avLst/>
            </a:prstGeom>
            <a:noFill/>
            <a:ln w="25400" cap="flat" cmpd="sng" algn="ctr">
              <a:solidFill>
                <a:srgbClr val="CC0000"/>
              </a:solidFill>
              <a:prstDash val="solid"/>
              <a:headEnd type="triangle"/>
              <a:tailEnd type="triangle"/>
            </a:ln>
            <a:effectLst/>
          </p:spPr>
        </p:cxnSp>
        <p:cxnSp>
          <p:nvCxnSpPr>
            <p:cNvPr id="413" name="Straight Arrow Connector 412"/>
            <p:cNvCxnSpPr/>
            <p:nvPr/>
          </p:nvCxnSpPr>
          <p:spPr>
            <a:xfrm flipV="1">
              <a:off x="3991345" y="1508959"/>
              <a:ext cx="1581481" cy="0"/>
            </a:xfrm>
            <a:prstGeom prst="straightConnector1">
              <a:avLst/>
            </a:prstGeom>
            <a:noFill/>
            <a:ln w="25400" cap="flat" cmpd="sng" algn="ctr">
              <a:solidFill>
                <a:srgbClr val="CC0000"/>
              </a:solidFill>
              <a:prstDash val="solid"/>
              <a:headEnd type="triangle"/>
              <a:tailEnd type="triangle"/>
            </a:ln>
            <a:effectLst/>
          </p:spPr>
        </p:cxnSp>
        <p:cxnSp>
          <p:nvCxnSpPr>
            <p:cNvPr id="414" name="Straight Arrow Connector 413"/>
            <p:cNvCxnSpPr/>
            <p:nvPr/>
          </p:nvCxnSpPr>
          <p:spPr>
            <a:xfrm flipV="1">
              <a:off x="5996777" y="1083550"/>
              <a:ext cx="751044" cy="396836"/>
            </a:xfrm>
            <a:prstGeom prst="straightConnector1">
              <a:avLst/>
            </a:prstGeom>
            <a:noFill/>
            <a:ln w="25400" cap="flat" cmpd="sng" algn="ctr">
              <a:solidFill>
                <a:srgbClr val="CC0000"/>
              </a:solidFill>
              <a:prstDash val="solid"/>
              <a:headEnd type="triangle"/>
              <a:tailEnd type="triangle"/>
            </a:ln>
            <a:effectLst/>
          </p:spPr>
        </p:cxnSp>
      </p:grpSp>
      <p:grpSp>
        <p:nvGrpSpPr>
          <p:cNvPr id="415" name="Group 414"/>
          <p:cNvGrpSpPr/>
          <p:nvPr/>
        </p:nvGrpSpPr>
        <p:grpSpPr bwMode="auto">
          <a:xfrm>
            <a:off x="3147598" y="3114745"/>
            <a:ext cx="6375400" cy="1047750"/>
            <a:chOff x="1557338" y="3074988"/>
            <a:chExt cx="6375400" cy="1047750"/>
          </a:xfrm>
        </p:grpSpPr>
        <p:sp>
          <p:nvSpPr>
            <p:cNvPr id="416" name="TextBox 232"/>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65"/>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a:t>
              </a:r>
            </a:p>
            <a:p>
              <a:pPr marL="0" marR="0" lvl="0" indent="0" algn="ctr" defTabSz="914400" rtl="0" eaLnBrk="0" fontAlgn="base" latinLnBrk="0" hangingPunct="0">
                <a:lnSpc>
                  <a:spcPts val="1465"/>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plane</a:t>
              </a:r>
            </a:p>
          </p:txBody>
        </p:sp>
        <p:sp>
          <p:nvSpPr>
            <p:cNvPr id="417" name="TextBox 233"/>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65"/>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control</a:t>
              </a:r>
            </a:p>
            <a:p>
              <a:pPr marL="0" marR="0" lvl="0" indent="0" algn="ctr" defTabSz="914400" rtl="0" eaLnBrk="0" fontAlgn="base" latinLnBrk="0" hangingPunct="0">
                <a:lnSpc>
                  <a:spcPts val="1465"/>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plane</a:t>
              </a:r>
            </a:p>
          </p:txBody>
        </p:sp>
        <p:cxnSp>
          <p:nvCxnSpPr>
            <p:cNvPr id="418" name="Straight Connector 417"/>
            <p:cNvCxnSpPr/>
            <p:nvPr/>
          </p:nvCxnSpPr>
          <p:spPr>
            <a:xfrm>
              <a:off x="1557338" y="3613150"/>
              <a:ext cx="6207125" cy="0"/>
            </a:xfrm>
            <a:prstGeom prst="line">
              <a:avLst/>
            </a:prstGeom>
            <a:noFill/>
            <a:ln w="25400" cap="flat" cmpd="sng" algn="ctr">
              <a:solidFill>
                <a:srgbClr val="000000"/>
              </a:solidFill>
              <a:prstDash val="dash"/>
            </a:ln>
            <a:effectLst/>
          </p:spPr>
        </p:cxnSp>
      </p:grpSp>
      <p:grpSp>
        <p:nvGrpSpPr>
          <p:cNvPr id="419" name="Group 418"/>
          <p:cNvGrpSpPr/>
          <p:nvPr/>
        </p:nvGrpSpPr>
        <p:grpSpPr bwMode="auto">
          <a:xfrm>
            <a:off x="3419060" y="3741807"/>
            <a:ext cx="5126038" cy="1120775"/>
            <a:chOff x="-4746102" y="4471477"/>
            <a:chExt cx="5126173" cy="1120753"/>
          </a:xfrm>
        </p:grpSpPr>
        <p:pic>
          <p:nvPicPr>
            <p:cNvPr id="420" name="Picture 10" descr="fig42_tabl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21" name="Group 25"/>
            <p:cNvGrpSpPr/>
            <p:nvPr/>
          </p:nvGrpSpPr>
          <p:grpSpPr bwMode="auto">
            <a:xfrm>
              <a:off x="-3025264" y="5228984"/>
              <a:ext cx="3405335" cy="363246"/>
              <a:chOff x="-3025264" y="5228984"/>
              <a:chExt cx="3405335" cy="363246"/>
            </a:xfrm>
          </p:grpSpPr>
          <p:grpSp>
            <p:nvGrpSpPr>
              <p:cNvPr id="422" name="Group 241"/>
              <p:cNvGrpSpPr/>
              <p:nvPr/>
            </p:nvGrpSpPr>
            <p:grpSpPr bwMode="auto">
              <a:xfrm>
                <a:off x="-3025264" y="5262858"/>
                <a:ext cx="430360" cy="329372"/>
                <a:chOff x="2931664" y="3912603"/>
                <a:chExt cx="430450" cy="329314"/>
              </a:xfrm>
            </p:grpSpPr>
            <p:sp>
              <p:nvSpPr>
                <p:cNvPr id="438" name="Rectangle 437"/>
                <p:cNvSpPr/>
                <p:nvPr/>
              </p:nvSpPr>
              <p:spPr>
                <a:xfrm>
                  <a:off x="2936485" y="3908607"/>
                  <a:ext cx="425550" cy="333310"/>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439" name="Straight Connector 438"/>
                <p:cNvCxnSpPr/>
                <p:nvPr/>
              </p:nvCxnSpPr>
              <p:spPr>
                <a:xfrm>
                  <a:off x="2931721" y="4003838"/>
                  <a:ext cx="425550" cy="0"/>
                </a:xfrm>
                <a:prstGeom prst="line">
                  <a:avLst/>
                </a:prstGeom>
                <a:noFill/>
                <a:ln w="3175" cap="flat" cmpd="sng" algn="ctr">
                  <a:solidFill>
                    <a:srgbClr val="000000"/>
                  </a:solidFill>
                  <a:prstDash val="solid"/>
                </a:ln>
                <a:effectLst/>
              </p:spPr>
            </p:cxnSp>
            <p:cxnSp>
              <p:nvCxnSpPr>
                <p:cNvPr id="440" name="Straight Connector 439"/>
                <p:cNvCxnSpPr/>
                <p:nvPr/>
              </p:nvCxnSpPr>
              <p:spPr>
                <a:xfrm>
                  <a:off x="2931721" y="4067326"/>
                  <a:ext cx="425550" cy="0"/>
                </a:xfrm>
                <a:prstGeom prst="line">
                  <a:avLst/>
                </a:prstGeom>
                <a:noFill/>
                <a:ln w="3175" cap="flat" cmpd="sng" algn="ctr">
                  <a:solidFill>
                    <a:srgbClr val="000000"/>
                  </a:solidFill>
                  <a:prstDash val="solid"/>
                </a:ln>
                <a:effectLst/>
              </p:spPr>
            </p:cxnSp>
            <p:cxnSp>
              <p:nvCxnSpPr>
                <p:cNvPr id="441" name="Straight Connector 440"/>
                <p:cNvCxnSpPr>
                  <a:stCxn id="438" idx="2"/>
                </p:cNvCxnSpPr>
                <p:nvPr/>
              </p:nvCxnSpPr>
              <p:spPr>
                <a:xfrm flipH="1" flipV="1">
                  <a:off x="3147672" y="4003838"/>
                  <a:ext cx="1588" cy="238079"/>
                </a:xfrm>
                <a:prstGeom prst="line">
                  <a:avLst/>
                </a:prstGeom>
                <a:noFill/>
                <a:ln w="3175" cap="flat" cmpd="sng" algn="ctr">
                  <a:solidFill>
                    <a:srgbClr val="000000"/>
                  </a:solidFill>
                  <a:prstDash val="solid"/>
                </a:ln>
                <a:effectLst/>
              </p:spPr>
            </p:cxnSp>
          </p:grpSp>
          <p:grpSp>
            <p:nvGrpSpPr>
              <p:cNvPr id="423" name="Group 444"/>
              <p:cNvGrpSpPr/>
              <p:nvPr/>
            </p:nvGrpSpPr>
            <p:grpSpPr bwMode="auto">
              <a:xfrm>
                <a:off x="-2217227" y="5261364"/>
                <a:ext cx="430361" cy="329307"/>
                <a:chOff x="2931664" y="3912603"/>
                <a:chExt cx="430450" cy="329314"/>
              </a:xfrm>
            </p:grpSpPr>
            <p:sp>
              <p:nvSpPr>
                <p:cNvPr id="434" name="Rectangle 433"/>
                <p:cNvSpPr/>
                <p:nvPr/>
              </p:nvSpPr>
              <p:spPr>
                <a:xfrm>
                  <a:off x="2936506" y="3908513"/>
                  <a:ext cx="425549"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435" name="Straight Connector 434"/>
                <p:cNvCxnSpPr/>
                <p:nvPr/>
              </p:nvCxnSpPr>
              <p:spPr>
                <a:xfrm>
                  <a:off x="2931743" y="4003763"/>
                  <a:ext cx="425549" cy="0"/>
                </a:xfrm>
                <a:prstGeom prst="line">
                  <a:avLst/>
                </a:prstGeom>
                <a:noFill/>
                <a:ln w="3175" cap="flat" cmpd="sng" algn="ctr">
                  <a:solidFill>
                    <a:srgbClr val="000000"/>
                  </a:solidFill>
                  <a:prstDash val="solid"/>
                </a:ln>
                <a:effectLst/>
              </p:spPr>
            </p:cxnSp>
            <p:cxnSp>
              <p:nvCxnSpPr>
                <p:cNvPr id="436" name="Straight Connector 435"/>
                <p:cNvCxnSpPr/>
                <p:nvPr/>
              </p:nvCxnSpPr>
              <p:spPr>
                <a:xfrm>
                  <a:off x="2931743" y="4067263"/>
                  <a:ext cx="425549" cy="0"/>
                </a:xfrm>
                <a:prstGeom prst="line">
                  <a:avLst/>
                </a:prstGeom>
                <a:noFill/>
                <a:ln w="3175" cap="flat" cmpd="sng" algn="ctr">
                  <a:solidFill>
                    <a:srgbClr val="000000"/>
                  </a:solidFill>
                  <a:prstDash val="solid"/>
                </a:ln>
                <a:effectLst/>
              </p:spPr>
            </p:cxnSp>
            <p:cxnSp>
              <p:nvCxnSpPr>
                <p:cNvPr id="437" name="Straight Connector 436"/>
                <p:cNvCxnSpPr>
                  <a:stCxn id="434" idx="2"/>
                </p:cNvCxnSpPr>
                <p:nvPr/>
              </p:nvCxnSpPr>
              <p:spPr>
                <a:xfrm flipH="1" flipV="1">
                  <a:off x="3147693" y="4003763"/>
                  <a:ext cx="1587" cy="238126"/>
                </a:xfrm>
                <a:prstGeom prst="line">
                  <a:avLst/>
                </a:prstGeom>
                <a:noFill/>
                <a:ln w="3175" cap="flat" cmpd="sng" algn="ctr">
                  <a:solidFill>
                    <a:srgbClr val="000000"/>
                  </a:solidFill>
                  <a:prstDash val="solid"/>
                </a:ln>
                <a:effectLst/>
              </p:spPr>
            </p:cxnSp>
          </p:grpSp>
          <p:grpSp>
            <p:nvGrpSpPr>
              <p:cNvPr id="424" name="Group 473"/>
              <p:cNvGrpSpPr/>
              <p:nvPr/>
            </p:nvGrpSpPr>
            <p:grpSpPr bwMode="auto">
              <a:xfrm>
                <a:off x="-1034539" y="5261364"/>
                <a:ext cx="430360" cy="329307"/>
                <a:chOff x="2931664" y="3912603"/>
                <a:chExt cx="430450" cy="329314"/>
              </a:xfrm>
            </p:grpSpPr>
            <p:sp>
              <p:nvSpPr>
                <p:cNvPr id="430" name="Rectangle 429"/>
                <p:cNvSpPr/>
                <p:nvPr/>
              </p:nvSpPr>
              <p:spPr>
                <a:xfrm>
                  <a:off x="2936538" y="3908513"/>
                  <a:ext cx="425550"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431" name="Straight Connector 430"/>
                <p:cNvCxnSpPr/>
                <p:nvPr/>
              </p:nvCxnSpPr>
              <p:spPr>
                <a:xfrm>
                  <a:off x="2931774" y="4003763"/>
                  <a:ext cx="425550" cy="0"/>
                </a:xfrm>
                <a:prstGeom prst="line">
                  <a:avLst/>
                </a:prstGeom>
                <a:noFill/>
                <a:ln w="3175" cap="flat" cmpd="sng" algn="ctr">
                  <a:solidFill>
                    <a:srgbClr val="000000"/>
                  </a:solidFill>
                  <a:prstDash val="solid"/>
                </a:ln>
                <a:effectLst/>
              </p:spPr>
            </p:cxnSp>
            <p:cxnSp>
              <p:nvCxnSpPr>
                <p:cNvPr id="432" name="Straight Connector 431"/>
                <p:cNvCxnSpPr/>
                <p:nvPr/>
              </p:nvCxnSpPr>
              <p:spPr>
                <a:xfrm>
                  <a:off x="2931774" y="4067263"/>
                  <a:ext cx="425550" cy="0"/>
                </a:xfrm>
                <a:prstGeom prst="line">
                  <a:avLst/>
                </a:prstGeom>
                <a:noFill/>
                <a:ln w="3175" cap="flat" cmpd="sng" algn="ctr">
                  <a:solidFill>
                    <a:srgbClr val="000000"/>
                  </a:solidFill>
                  <a:prstDash val="solid"/>
                </a:ln>
                <a:effectLst/>
              </p:spPr>
            </p:cxnSp>
            <p:cxnSp>
              <p:nvCxnSpPr>
                <p:cNvPr id="433" name="Straight Connector 432"/>
                <p:cNvCxnSpPr>
                  <a:stCxn id="430" idx="2"/>
                </p:cNvCxnSpPr>
                <p:nvPr/>
              </p:nvCxnSpPr>
              <p:spPr>
                <a:xfrm flipH="1" flipV="1">
                  <a:off x="3147725" y="4003763"/>
                  <a:ext cx="1588" cy="238126"/>
                </a:xfrm>
                <a:prstGeom prst="line">
                  <a:avLst/>
                </a:prstGeom>
                <a:noFill/>
                <a:ln w="3175" cap="flat" cmpd="sng" algn="ctr">
                  <a:solidFill>
                    <a:srgbClr val="000000"/>
                  </a:solidFill>
                  <a:prstDash val="solid"/>
                </a:ln>
                <a:effectLst/>
              </p:spPr>
            </p:cxnSp>
          </p:grpSp>
          <p:grpSp>
            <p:nvGrpSpPr>
              <p:cNvPr id="425" name="Group 502"/>
              <p:cNvGrpSpPr/>
              <p:nvPr/>
            </p:nvGrpSpPr>
            <p:grpSpPr bwMode="auto">
              <a:xfrm>
                <a:off x="-50289" y="5228984"/>
                <a:ext cx="430360" cy="350559"/>
                <a:chOff x="2931664" y="3912603"/>
                <a:chExt cx="430450" cy="329314"/>
              </a:xfrm>
            </p:grpSpPr>
            <p:sp>
              <p:nvSpPr>
                <p:cNvPr id="426" name="Rectangle 425"/>
                <p:cNvSpPr/>
                <p:nvPr/>
              </p:nvSpPr>
              <p:spPr>
                <a:xfrm>
                  <a:off x="2936564" y="3912336"/>
                  <a:ext cx="425550" cy="32956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427" name="Straight Connector 426"/>
                <p:cNvCxnSpPr/>
                <p:nvPr/>
              </p:nvCxnSpPr>
              <p:spPr>
                <a:xfrm>
                  <a:off x="2931800" y="4003303"/>
                  <a:ext cx="425550" cy="0"/>
                </a:xfrm>
                <a:prstGeom prst="line">
                  <a:avLst/>
                </a:prstGeom>
                <a:noFill/>
                <a:ln w="3175" cap="flat" cmpd="sng" algn="ctr">
                  <a:solidFill>
                    <a:srgbClr val="000000"/>
                  </a:solidFill>
                  <a:prstDash val="solid"/>
                </a:ln>
                <a:effectLst/>
              </p:spPr>
            </p:cxnSp>
            <p:cxnSp>
              <p:nvCxnSpPr>
                <p:cNvPr id="428" name="Straight Connector 427"/>
                <p:cNvCxnSpPr/>
                <p:nvPr/>
              </p:nvCxnSpPr>
              <p:spPr>
                <a:xfrm>
                  <a:off x="2931800" y="4067428"/>
                  <a:ext cx="425550" cy="0"/>
                </a:xfrm>
                <a:prstGeom prst="line">
                  <a:avLst/>
                </a:prstGeom>
                <a:noFill/>
                <a:ln w="3175" cap="flat" cmpd="sng" algn="ctr">
                  <a:solidFill>
                    <a:srgbClr val="000000"/>
                  </a:solidFill>
                  <a:prstDash val="solid"/>
                </a:ln>
                <a:effectLst/>
              </p:spPr>
            </p:cxnSp>
            <p:cxnSp>
              <p:nvCxnSpPr>
                <p:cNvPr id="429" name="Straight Connector 428"/>
                <p:cNvCxnSpPr>
                  <a:stCxn id="426" idx="2"/>
                </p:cNvCxnSpPr>
                <p:nvPr/>
              </p:nvCxnSpPr>
              <p:spPr>
                <a:xfrm flipH="1" flipV="1">
                  <a:off x="3147751" y="4003303"/>
                  <a:ext cx="1588" cy="238602"/>
                </a:xfrm>
                <a:prstGeom prst="line">
                  <a:avLst/>
                </a:prstGeom>
                <a:noFill/>
                <a:ln w="3175" cap="flat" cmpd="sng" algn="ctr">
                  <a:solidFill>
                    <a:srgbClr val="000000"/>
                  </a:solidFill>
                  <a:prstDash val="solid"/>
                </a:ln>
                <a:effectLst/>
              </p:spPr>
            </p:cxnSp>
          </p:grpSp>
        </p:grpSp>
      </p:grpSp>
      <p:grpSp>
        <p:nvGrpSpPr>
          <p:cNvPr id="442" name="Group 441"/>
          <p:cNvGrpSpPr/>
          <p:nvPr/>
        </p:nvGrpSpPr>
        <p:grpSpPr bwMode="auto">
          <a:xfrm>
            <a:off x="3873085" y="2922657"/>
            <a:ext cx="4437063" cy="1577975"/>
            <a:chOff x="-4267279" y="3655204"/>
            <a:chExt cx="4437063" cy="1578510"/>
          </a:xfrm>
        </p:grpSpPr>
        <p:cxnSp>
          <p:nvCxnSpPr>
            <p:cNvPr id="443" name="Straight Arrow Connector 442"/>
            <p:cNvCxnSpPr/>
            <p:nvPr/>
          </p:nvCxnSpPr>
          <p:spPr bwMode="auto">
            <a:xfrm>
              <a:off x="-4267279" y="4047450"/>
              <a:ext cx="0" cy="422418"/>
            </a:xfrm>
            <a:prstGeom prst="straightConnector1">
              <a:avLst/>
            </a:prstGeom>
            <a:noFill/>
            <a:ln w="12700" cap="flat" cmpd="sng" algn="ctr">
              <a:solidFill>
                <a:srgbClr val="CC0000"/>
              </a:solidFill>
              <a:prstDash val="solid"/>
              <a:tailEnd type="triangle"/>
            </a:ln>
            <a:effectLst/>
          </p:spPr>
        </p:cxnSp>
        <p:cxnSp>
          <p:nvCxnSpPr>
            <p:cNvPr id="444" name="Straight Arrow Connector 443"/>
            <p:cNvCxnSpPr>
              <a:cxnSpLocks noChangeShapeType="1"/>
            </p:cNvCxnSpPr>
            <p:nvPr/>
          </p:nvCxnSpPr>
          <p:spPr bwMode="auto">
            <a:xfrm flipH="1">
              <a:off x="-2808366" y="4361882"/>
              <a:ext cx="0" cy="871832"/>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Arrow Connector 444"/>
            <p:cNvCxnSpPr>
              <a:cxnSpLocks noChangeShapeType="1"/>
            </p:cNvCxnSpPr>
            <p:nvPr/>
          </p:nvCxnSpPr>
          <p:spPr bwMode="auto">
            <a:xfrm>
              <a:off x="-2006679" y="3655204"/>
              <a:ext cx="6350" cy="1576922"/>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p:cNvCxnSpPr>
              <a:cxnSpLocks noChangeShapeType="1"/>
            </p:cNvCxnSpPr>
            <p:nvPr/>
          </p:nvCxnSpPr>
          <p:spPr bwMode="auto">
            <a:xfrm>
              <a:off x="-823991" y="4326945"/>
              <a:ext cx="6350" cy="905182"/>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7" name="Straight Arrow Connector 446"/>
            <p:cNvCxnSpPr>
              <a:cxnSpLocks noChangeShapeType="1"/>
            </p:cNvCxnSpPr>
            <p:nvPr/>
          </p:nvCxnSpPr>
          <p:spPr bwMode="auto">
            <a:xfrm flipH="1">
              <a:off x="166609" y="3798127"/>
              <a:ext cx="3175" cy="1399062"/>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8" name="Straight Connector 447"/>
          <p:cNvCxnSpPr/>
          <p:nvPr/>
        </p:nvCxnSpPr>
        <p:spPr>
          <a:xfrm flipH="1">
            <a:off x="2872960" y="5842070"/>
            <a:ext cx="1508125" cy="1587"/>
          </a:xfrm>
          <a:prstGeom prst="line">
            <a:avLst/>
          </a:prstGeom>
          <a:noFill/>
          <a:ln w="9525" cap="flat" cmpd="sng" algn="ctr">
            <a:solidFill>
              <a:srgbClr val="000000"/>
            </a:solidFill>
            <a:prstDash val="solid"/>
          </a:ln>
          <a:effectLst/>
        </p:spPr>
      </p:cxnSp>
      <p:sp>
        <p:nvSpPr>
          <p:cNvPr id="449" name="TextBox 265"/>
          <p:cNvSpPr txBox="1">
            <a:spLocks noChangeArrowheads="1"/>
          </p:cNvSpPr>
          <p:nvPr/>
        </p:nvSpPr>
        <p:spPr bwMode="auto">
          <a:xfrm>
            <a:off x="4789073" y="5513457"/>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
        <p:nvSpPr>
          <p:cNvPr id="450" name="TextBox 281"/>
          <p:cNvSpPr txBox="1">
            <a:spLocks noChangeArrowheads="1"/>
          </p:cNvSpPr>
          <p:nvPr/>
        </p:nvSpPr>
        <p:spPr bwMode="auto">
          <a:xfrm>
            <a:off x="4963698" y="5800795"/>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grpSp>
        <p:nvGrpSpPr>
          <p:cNvPr id="451" name="Group 5"/>
          <p:cNvGrpSpPr/>
          <p:nvPr/>
        </p:nvGrpSpPr>
        <p:grpSpPr bwMode="auto">
          <a:xfrm>
            <a:off x="2528473" y="5276920"/>
            <a:ext cx="1616075" cy="487362"/>
            <a:chOff x="-4079003" y="2717403"/>
            <a:chExt cx="1616718" cy="488475"/>
          </a:xfrm>
        </p:grpSpPr>
        <p:sp>
          <p:nvSpPr>
            <p:cNvPr id="453"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4" name="Line 99"/>
            <p:cNvSpPr>
              <a:spLocks noChangeShapeType="1"/>
            </p:cNvSpPr>
            <p:nvPr/>
          </p:nvSpPr>
          <p:spPr bwMode="auto">
            <a:xfrm>
              <a:off x="-2933828" y="3101502"/>
              <a:ext cx="471543" cy="0"/>
            </a:xfrm>
            <a:prstGeom prst="line">
              <a:avLst/>
            </a:prstGeom>
            <a:noFill/>
            <a:ln w="952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5"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56"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0111</a:t>
              </a:r>
            </a:p>
          </p:txBody>
        </p:sp>
        <p:sp>
          <p:nvSpPr>
            <p:cNvPr id="457" name="Line 119"/>
            <p:cNvSpPr>
              <a:spLocks noChangeShapeType="1"/>
            </p:cNvSpPr>
            <p:nvPr/>
          </p:nvSpPr>
          <p:spPr bwMode="auto">
            <a:xfrm>
              <a:off x="-3621642" y="2717403"/>
              <a:ext cx="405953" cy="3006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458" name="Freeform 120"/>
          <p:cNvSpPr/>
          <p:nvPr/>
        </p:nvSpPr>
        <p:spPr bwMode="auto">
          <a:xfrm>
            <a:off x="4084223" y="5708720"/>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59" name="Group 357"/>
          <p:cNvGrpSpPr/>
          <p:nvPr/>
        </p:nvGrpSpPr>
        <p:grpSpPr bwMode="auto">
          <a:xfrm>
            <a:off x="4304885" y="5699195"/>
            <a:ext cx="565150" cy="293687"/>
            <a:chOff x="1871277" y="1576300"/>
            <a:chExt cx="1128371" cy="437861"/>
          </a:xfrm>
        </p:grpSpPr>
        <p:sp>
          <p:nvSpPr>
            <p:cNvPr id="460" name="Oval 459"/>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461" name="Rectangle 460"/>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462" name="Oval 461"/>
            <p:cNvSpPr>
              <a:spLocks noChangeArrowheads="1"/>
            </p:cNvSpPr>
            <p:nvPr/>
          </p:nvSpPr>
          <p:spPr bwMode="auto">
            <a:xfrm flipV="1">
              <a:off x="1871277" y="1576300"/>
              <a:ext cx="1125202" cy="319520"/>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463" name="Freeform 462"/>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464" name="Freeform 463"/>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65" name="Freeform 464"/>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66" name="Freeform 465"/>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467" name="Straight Connector 466"/>
            <p:cNvCxnSpPr>
              <a:cxnSpLocks noChangeShapeType="1"/>
              <a:endCxn id="462" idx="2"/>
            </p:cNvCxnSpPr>
            <p:nvPr/>
          </p:nvCxnSpPr>
          <p:spPr bwMode="auto">
            <a:xfrm flipH="1" flipV="1">
              <a:off x="1871277" y="1737244"/>
              <a:ext cx="3171"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9" y="1734876"/>
              <a:ext cx="3169"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9" name="TextBox 6"/>
          <p:cNvSpPr txBox="1">
            <a:spLocks noChangeArrowheads="1"/>
          </p:cNvSpPr>
          <p:nvPr/>
        </p:nvSpPr>
        <p:spPr bwMode="auto">
          <a:xfrm>
            <a:off x="1787110" y="4943545"/>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70" name="TextBox 282"/>
          <p:cNvSpPr txBox="1">
            <a:spLocks noChangeArrowheads="1"/>
          </p:cNvSpPr>
          <p:nvPr/>
        </p:nvSpPr>
        <p:spPr bwMode="auto">
          <a:xfrm>
            <a:off x="4658898" y="5902395"/>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3</a:t>
            </a:r>
          </a:p>
        </p:txBody>
      </p:sp>
      <p:sp>
        <p:nvSpPr>
          <p:cNvPr id="236"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8</a:t>
            </a:fld>
            <a:endParaRPr lang="en-US" dirty="0"/>
          </a:p>
        </p:txBody>
      </p:sp>
      <p:sp>
        <p:nvSpPr>
          <p:cNvPr id="3" name="对话气泡: 圆角矩形 2">
            <a:extLst>
              <a:ext uri="{FF2B5EF4-FFF2-40B4-BE49-F238E27FC236}">
                <a16:creationId xmlns:a16="http://schemas.microsoft.com/office/drawing/2014/main" id="{BB10AC10-7777-463C-B638-407757DA3AB8}"/>
              </a:ext>
            </a:extLst>
          </p:cNvPr>
          <p:cNvSpPr/>
          <p:nvPr/>
        </p:nvSpPr>
        <p:spPr>
          <a:xfrm>
            <a:off x="295154" y="2579757"/>
            <a:ext cx="2212681" cy="1582737"/>
          </a:xfrm>
          <a:prstGeom prst="wedgeRoundRectCallout">
            <a:avLst>
              <a:gd name="adj1" fmla="val 65707"/>
              <a:gd name="adj2" fmla="val 6981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u="sng" dirty="0">
                <a:solidFill>
                  <a:schemeClr val="tx1"/>
                </a:solidFill>
              </a:rPr>
              <a:t>转发表</a:t>
            </a:r>
            <a:endParaRPr lang="en-US" altLang="zh-CN" b="1" u="sng" dirty="0">
              <a:solidFill>
                <a:schemeClr val="tx1"/>
              </a:solidFill>
            </a:endParaRPr>
          </a:p>
          <a:p>
            <a:r>
              <a:rPr lang="zh-CN" altLang="en-US" b="1" dirty="0">
                <a:solidFill>
                  <a:srgbClr val="C00000"/>
                </a:solidFill>
              </a:rPr>
              <a:t>路由器</a:t>
            </a:r>
            <a:r>
              <a:rPr lang="zh-CN" altLang="en-US" dirty="0">
                <a:solidFill>
                  <a:schemeClr val="tx1"/>
                </a:solidFill>
              </a:rPr>
              <a:t>检查</a:t>
            </a:r>
            <a:r>
              <a:rPr lang="zh-CN" altLang="en-US" b="1" dirty="0">
                <a:solidFill>
                  <a:srgbClr val="C00000"/>
                </a:solidFill>
              </a:rPr>
              <a:t>分组</a:t>
            </a:r>
            <a:r>
              <a:rPr lang="zh-CN" altLang="en-US" dirty="0">
                <a:solidFill>
                  <a:schemeClr val="tx1"/>
                </a:solidFill>
              </a:rPr>
              <a:t>的</a:t>
            </a:r>
            <a:r>
              <a:rPr lang="zh-CN" altLang="en-US" b="1" dirty="0">
                <a:solidFill>
                  <a:srgbClr val="C00000"/>
                </a:solidFill>
              </a:rPr>
              <a:t>首部值</a:t>
            </a:r>
            <a:r>
              <a:rPr lang="zh-CN" altLang="en-US" dirty="0">
                <a:solidFill>
                  <a:schemeClr val="tx1"/>
                </a:solidFill>
              </a:rPr>
              <a:t>并在</a:t>
            </a:r>
            <a:r>
              <a:rPr lang="zh-CN" altLang="en-US" b="1" dirty="0">
                <a:solidFill>
                  <a:srgbClr val="C00000"/>
                </a:solidFill>
              </a:rPr>
              <a:t>转发表</a:t>
            </a:r>
            <a:r>
              <a:rPr lang="zh-CN" altLang="en-US" dirty="0">
                <a:solidFill>
                  <a:schemeClr val="tx1"/>
                </a:solidFill>
              </a:rPr>
              <a:t>中索引，进而确定</a:t>
            </a:r>
            <a:r>
              <a:rPr lang="zh-CN" altLang="en-US" b="1" dirty="0">
                <a:solidFill>
                  <a:srgbClr val="C00000"/>
                </a:solidFill>
              </a:rPr>
              <a:t>输出链路接口</a:t>
            </a:r>
            <a:endParaRPr lang="zh-CN" altLang="en-US" dirty="0"/>
          </a:p>
        </p:txBody>
      </p:sp>
      <p:cxnSp>
        <p:nvCxnSpPr>
          <p:cNvPr id="6" name="直接箭头连接符 5">
            <a:extLst>
              <a:ext uri="{FF2B5EF4-FFF2-40B4-BE49-F238E27FC236}">
                <a16:creationId xmlns:a16="http://schemas.microsoft.com/office/drawing/2014/main" id="{F281E216-76C0-4ED9-939B-09C938F8EFDB}"/>
              </a:ext>
            </a:extLst>
          </p:cNvPr>
          <p:cNvCxnSpPr/>
          <p:nvPr/>
        </p:nvCxnSpPr>
        <p:spPr>
          <a:xfrm>
            <a:off x="6611523" y="2123954"/>
            <a:ext cx="476653" cy="644716"/>
          </a:xfrm>
          <a:prstGeom prst="straightConnector1">
            <a:avLst/>
          </a:prstGeom>
          <a:ln w="12700">
            <a:solidFill>
              <a:srgbClr val="010F9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B22FA50D-E409-4E90-B68E-04E42E108BCC}"/>
              </a:ext>
            </a:extLst>
          </p:cNvPr>
          <p:cNvCxnSpPr/>
          <p:nvPr/>
        </p:nvCxnSpPr>
        <p:spPr>
          <a:xfrm>
            <a:off x="2528473" y="1649392"/>
            <a:ext cx="747162" cy="1300253"/>
          </a:xfrm>
          <a:prstGeom prst="straightConnector1">
            <a:avLst/>
          </a:prstGeom>
          <a:ln w="12700">
            <a:solidFill>
              <a:srgbClr val="010F9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5606B42-4423-4966-B393-60D091D889EB}"/>
              </a:ext>
            </a:extLst>
          </p:cNvPr>
          <p:cNvCxnSpPr/>
          <p:nvPr/>
        </p:nvCxnSpPr>
        <p:spPr>
          <a:xfrm flipH="1">
            <a:off x="4449348" y="2123954"/>
            <a:ext cx="4237452" cy="1956122"/>
          </a:xfrm>
          <a:prstGeom prst="straightConnector1">
            <a:avLst/>
          </a:prstGeom>
          <a:ln w="12700">
            <a:solidFill>
              <a:srgbClr val="010F90"/>
            </a:solidFill>
            <a:tailEnd type="triangle"/>
          </a:ln>
        </p:spPr>
        <p:style>
          <a:lnRef idx="1">
            <a:schemeClr val="accent1"/>
          </a:lnRef>
          <a:fillRef idx="0">
            <a:schemeClr val="accent1"/>
          </a:fillRef>
          <a:effectRef idx="0">
            <a:schemeClr val="accent1"/>
          </a:effectRef>
          <a:fontRef idx="minor">
            <a:schemeClr val="tx1"/>
          </a:fontRef>
        </p:style>
      </p:cxnSp>
      <p:sp>
        <p:nvSpPr>
          <p:cNvPr id="452" name="对话气泡: 圆角矩形 451">
            <a:extLst>
              <a:ext uri="{FF2B5EF4-FFF2-40B4-BE49-F238E27FC236}">
                <a16:creationId xmlns:a16="http://schemas.microsoft.com/office/drawing/2014/main" id="{3DBDA588-D5A2-43F2-8674-04121C1D9663}"/>
              </a:ext>
            </a:extLst>
          </p:cNvPr>
          <p:cNvSpPr/>
          <p:nvPr/>
        </p:nvSpPr>
        <p:spPr>
          <a:xfrm>
            <a:off x="9522998" y="2362652"/>
            <a:ext cx="1755779" cy="1163255"/>
          </a:xfrm>
          <a:prstGeom prst="wedgeRoundRectCallout">
            <a:avLst>
              <a:gd name="adj1" fmla="val -190417"/>
              <a:gd name="adj2" fmla="val -66854"/>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路由选择协议</a:t>
            </a:r>
            <a:endParaRPr lang="zh-CN" altLang="en-US"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wipe(down)">
                                      <p:cBhvr>
                                        <p:cTn id="7" dur="10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dissolve">
                                      <p:cBhvr>
                                        <p:cTn id="12" dur="500"/>
                                        <p:tgtEl>
                                          <p:spTgt spid="4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0"/>
                                        </p:tgtEl>
                                        <p:attrNameLst>
                                          <p:attrName>style.visibility</p:attrName>
                                        </p:attrNameLst>
                                      </p:cBhvr>
                                      <p:to>
                                        <p:strVal val="visible"/>
                                      </p:to>
                                    </p:set>
                                    <p:animEffect transition="in" filter="dissolve">
                                      <p:cBhvr>
                                        <p:cTn id="17" dur="500"/>
                                        <p:tgtEl>
                                          <p:spTgt spid="4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2"/>
                                        </p:tgtEl>
                                        <p:attrNameLst>
                                          <p:attrName>style.visibility</p:attrName>
                                        </p:attrNameLst>
                                      </p:cBhvr>
                                      <p:to>
                                        <p:strVal val="visible"/>
                                      </p:to>
                                    </p:set>
                                    <p:animEffect transition="in" filter="wipe(up)">
                                      <p:cBhvr>
                                        <p:cTn id="22" dur="500"/>
                                        <p:tgtEl>
                                          <p:spTgt spid="4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5"/>
                                        </p:tgtEl>
                                        <p:attrNameLst>
                                          <p:attrName>style.visibility</p:attrName>
                                        </p:attrNameLst>
                                      </p:cBhvr>
                                      <p:to>
                                        <p:strVal val="visible"/>
                                      </p:to>
                                    </p:set>
                                    <p:animEffect transition="in" filter="dissolve">
                                      <p:cBhvr>
                                        <p:cTn id="27" dur="500"/>
                                        <p:tgtEl>
                                          <p:spTgt spid="4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80</a:t>
            </a:fld>
            <a:endParaRPr lang="en-US" dirty="0"/>
          </a:p>
        </p:txBody>
      </p:sp>
      <p:graphicFrame>
        <p:nvGraphicFramePr>
          <p:cNvPr id="7" name="表格 6"/>
          <p:cNvGraphicFramePr/>
          <p:nvPr>
            <p:custDataLst>
              <p:tags r:id="rId1"/>
            </p:custDataLst>
            <p:extLst>
              <p:ext uri="{D42A27DB-BD31-4B8C-83A1-F6EECF244321}">
                <p14:modId xmlns:p14="http://schemas.microsoft.com/office/powerpoint/2010/main" val="849490225"/>
              </p:ext>
            </p:extLst>
          </p:nvPr>
        </p:nvGraphicFramePr>
        <p:xfrm>
          <a:off x="325120" y="121920"/>
          <a:ext cx="11541165" cy="5394960"/>
        </p:xfrm>
        <a:graphic>
          <a:graphicData uri="http://schemas.openxmlformats.org/drawingml/2006/table">
            <a:tbl>
              <a:tblPr firstRow="1" bandRow="1">
                <a:tableStyleId>{1FECB4D8-DB02-4DC6-A0A2-4F2EBAE1DC90}</a:tableStyleId>
              </a:tblPr>
              <a:tblGrid>
                <a:gridCol w="2513330">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7910235">
                  <a:extLst>
                    <a:ext uri="{9D8B030D-6E8A-4147-A177-3AD203B41FA5}">
                      <a16:colId xmlns:a16="http://schemas.microsoft.com/office/drawing/2014/main" val="20002"/>
                    </a:ext>
                  </a:extLst>
                </a:gridCol>
              </a:tblGrid>
              <a:tr h="640080">
                <a:tc>
                  <a:txBody>
                    <a:bodyPr/>
                    <a:lstStyle/>
                    <a:p>
                      <a:pPr algn="l">
                        <a:buClrTx/>
                        <a:buSzTx/>
                        <a:buFontTx/>
                        <a:buNone/>
                      </a:pPr>
                      <a:r>
                        <a:rPr lang="zh-CN" altLang="en-US" dirty="0">
                          <a:solidFill>
                            <a:schemeClr val="tx1"/>
                          </a:solidFill>
                        </a:rPr>
                        <a:t>Version.</a:t>
                      </a:r>
                      <a:endParaRPr lang="en-US" altLang="zh-CN" dirty="0">
                        <a:solidFill>
                          <a:schemeClr val="tx1"/>
                        </a:solidFill>
                      </a:endParaRPr>
                    </a:p>
                    <a:p>
                      <a:pPr algn="l">
                        <a:buClrTx/>
                        <a:buSzTx/>
                        <a:buFontTx/>
                        <a:buNone/>
                      </a:pPr>
                      <a:r>
                        <a:rPr lang="zh-CN" altLang="en-US" dirty="0">
                          <a:solidFill>
                            <a:schemeClr val="tx1"/>
                          </a:solidFill>
                        </a:rPr>
                        <a:t>版本</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a:solidFill>
                            <a:schemeClr val="tx1"/>
                          </a:solidFill>
                        </a:rPr>
                        <a:t>4 bits</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dirty="0">
                          <a:solidFill>
                            <a:schemeClr val="tx1"/>
                          </a:solidFill>
                        </a:rPr>
                        <a:t>用于表示</a:t>
                      </a:r>
                      <a:r>
                        <a:rPr lang="en-US" altLang="zh-CN" dirty="0">
                          <a:solidFill>
                            <a:schemeClr val="tx1"/>
                          </a:solidFill>
                        </a:rPr>
                        <a:t>IP</a:t>
                      </a:r>
                      <a:r>
                        <a:rPr lang="zh-CN" altLang="en-US" dirty="0">
                          <a:solidFill>
                            <a:schemeClr val="tx1"/>
                          </a:solidFill>
                        </a:rPr>
                        <a:t>版本号（</a:t>
                      </a:r>
                      <a:r>
                        <a:rPr lang="en-US" altLang="zh-CN" dirty="0">
                          <a:solidFill>
                            <a:schemeClr val="tx1"/>
                          </a:solidFill>
                        </a:rPr>
                        <a:t>IPv6</a:t>
                      </a:r>
                      <a:r>
                        <a:rPr lang="en-US" altLang="zh-CN" dirty="0">
                          <a:solidFill>
                            <a:schemeClr val="tx1"/>
                          </a:solidFill>
                          <a:sym typeface="Wingdings" panose="05000000000000000000" pitchFamily="2" charset="2"/>
                        </a:rPr>
                        <a:t>6</a:t>
                      </a:r>
                      <a:r>
                        <a:rPr lang="zh-CN" altLang="en-US" dirty="0">
                          <a:solidFill>
                            <a:schemeClr val="tx1"/>
                          </a:solidFill>
                          <a:sym typeface="Wingdings" panose="05000000000000000000" pitchFamily="2" charset="2"/>
                        </a:rPr>
                        <a:t>，设置成</a:t>
                      </a:r>
                      <a:r>
                        <a:rPr lang="en-US" altLang="zh-CN" dirty="0">
                          <a:solidFill>
                            <a:schemeClr val="tx1"/>
                          </a:solidFill>
                          <a:sym typeface="Wingdings" panose="05000000000000000000" pitchFamily="2" charset="2"/>
                        </a:rPr>
                        <a:t>4</a:t>
                      </a:r>
                      <a:r>
                        <a:rPr lang="zh-CN" altLang="en-US" dirty="0">
                          <a:solidFill>
                            <a:schemeClr val="tx1"/>
                          </a:solidFill>
                          <a:sym typeface="Wingdings" panose="05000000000000000000" pitchFamily="2" charset="2"/>
                        </a:rPr>
                        <a:t>并不能创造一个</a:t>
                      </a:r>
                      <a:r>
                        <a:rPr lang="en-US" altLang="zh-CN" dirty="0">
                          <a:solidFill>
                            <a:schemeClr val="tx1"/>
                          </a:solidFill>
                          <a:sym typeface="Wingdings" panose="05000000000000000000" pitchFamily="2" charset="2"/>
                        </a:rPr>
                        <a:t>IPv4</a:t>
                      </a:r>
                      <a:r>
                        <a:rPr lang="zh-CN" altLang="en-US" dirty="0">
                          <a:solidFill>
                            <a:schemeClr val="tx1"/>
                          </a:solidFill>
                          <a:sym typeface="Wingdings" panose="05000000000000000000" pitchFamily="2" charset="2"/>
                        </a:rPr>
                        <a:t>数据报</a:t>
                      </a:r>
                      <a:r>
                        <a:rPr lang="zh-CN" altLang="en-US" dirty="0">
                          <a:solidFill>
                            <a:schemeClr val="tx1"/>
                          </a:solidFill>
                        </a:rPr>
                        <a:t>）</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lgn="l">
                        <a:buClrTx/>
                        <a:buSzTx/>
                        <a:buFontTx/>
                        <a:buNone/>
                      </a:pPr>
                      <a:r>
                        <a:rPr lang="zh-CN" altLang="en-US" b="1" dirty="0">
                          <a:solidFill>
                            <a:schemeClr val="tx1"/>
                          </a:solidFill>
                        </a:rPr>
                        <a:t>Traffic class.</a:t>
                      </a:r>
                      <a:endParaRPr lang="en-US" altLang="zh-CN" b="1" dirty="0">
                        <a:solidFill>
                          <a:schemeClr val="tx1"/>
                        </a:solidFill>
                      </a:endParaRPr>
                    </a:p>
                    <a:p>
                      <a:pPr algn="l">
                        <a:buClrTx/>
                        <a:buSzTx/>
                        <a:buFontTx/>
                        <a:buNone/>
                      </a:pPr>
                      <a:r>
                        <a:rPr lang="zh-CN" altLang="en-US" b="1" dirty="0">
                          <a:solidFill>
                            <a:schemeClr val="tx1"/>
                          </a:solidFill>
                        </a:rPr>
                        <a:t>流量类型</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8</a:t>
                      </a:r>
                      <a:r>
                        <a:rPr lang="zh-CN" altLang="en-US" b="1">
                          <a:solidFill>
                            <a:schemeClr val="tx1"/>
                          </a:solidFill>
                        </a:rPr>
                        <a:t> bits</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sz="1800" b="1" dirty="0">
                          <a:solidFill>
                            <a:schemeClr val="tx1"/>
                          </a:solidFill>
                          <a:sym typeface="+mn-ea"/>
                        </a:rPr>
                        <a:t>使不同类型的</a:t>
                      </a:r>
                      <a:r>
                        <a:rPr lang="en-US" altLang="zh-CN" sz="1800" b="1" dirty="0">
                          <a:solidFill>
                            <a:schemeClr val="tx1"/>
                          </a:solidFill>
                          <a:sym typeface="+mn-ea"/>
                        </a:rPr>
                        <a:t>IP</a:t>
                      </a:r>
                      <a:r>
                        <a:rPr lang="zh-CN" altLang="en-US" sz="1800" b="1" dirty="0">
                          <a:solidFill>
                            <a:schemeClr val="tx1"/>
                          </a:solidFill>
                          <a:sym typeface="+mn-ea"/>
                        </a:rPr>
                        <a:t>数据报能相互区别、明确拥塞通告</a:t>
                      </a:r>
                      <a:endParaRPr lang="en-US" altLang="zh-CN" sz="1800" b="1" dirty="0">
                        <a:solidFill>
                          <a:schemeClr val="tx1"/>
                        </a:solidFill>
                        <a:highlight>
                          <a:srgbClr val="FFFF00"/>
                        </a:highlight>
                        <a:sym typeface="+mn-ea"/>
                      </a:endParaRPr>
                    </a:p>
                    <a:p>
                      <a:pPr algn="l">
                        <a:buClrTx/>
                        <a:buSzTx/>
                        <a:buFontTx/>
                        <a:buNone/>
                      </a:pPr>
                      <a:r>
                        <a:rPr lang="zh-CN" altLang="en-US" sz="1800" b="1" dirty="0">
                          <a:solidFill>
                            <a:schemeClr val="tx1"/>
                          </a:solidFill>
                          <a:highlight>
                            <a:srgbClr val="FFFF00"/>
                          </a:highlight>
                          <a:sym typeface="+mn-ea"/>
                        </a:rPr>
                        <a:t>相当于</a:t>
                      </a:r>
                      <a:r>
                        <a:rPr lang="en-US" altLang="zh-CN" sz="1800" b="1" dirty="0">
                          <a:solidFill>
                            <a:schemeClr val="tx1"/>
                          </a:solidFill>
                          <a:highlight>
                            <a:srgbClr val="FFFF00"/>
                          </a:highlight>
                          <a:sym typeface="+mn-ea"/>
                        </a:rPr>
                        <a:t>IPv4</a:t>
                      </a:r>
                      <a:r>
                        <a:rPr lang="zh-CN" altLang="en-US" sz="1800" b="1" dirty="0">
                          <a:solidFill>
                            <a:schemeClr val="tx1"/>
                          </a:solidFill>
                          <a:highlight>
                            <a:srgbClr val="FFFF00"/>
                          </a:highlight>
                          <a:sym typeface="+mn-ea"/>
                        </a:rPr>
                        <a:t>的Type of service.</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405130">
                <a:tc>
                  <a:txBody>
                    <a:bodyPr/>
                    <a:lstStyle/>
                    <a:p>
                      <a:pPr algn="l">
                        <a:buClrTx/>
                        <a:buSzTx/>
                        <a:buFontTx/>
                        <a:buNone/>
                      </a:pPr>
                      <a:r>
                        <a:rPr lang="zh-CN" altLang="en-US" b="1" dirty="0">
                          <a:solidFill>
                            <a:srgbClr val="C00000"/>
                          </a:solidFill>
                        </a:rPr>
                        <a:t>Flow label.</a:t>
                      </a:r>
                      <a:endParaRPr lang="en-US" altLang="zh-CN" b="1" dirty="0">
                        <a:solidFill>
                          <a:srgbClr val="C00000"/>
                        </a:solidFill>
                      </a:endParaRPr>
                    </a:p>
                    <a:p>
                      <a:pPr algn="l">
                        <a:buClrTx/>
                        <a:buSzTx/>
                        <a:buFontTx/>
                        <a:buNone/>
                      </a:pPr>
                      <a:r>
                        <a:rPr lang="zh-CN" altLang="en-US" b="1" dirty="0">
                          <a:solidFill>
                            <a:srgbClr val="C00000"/>
                          </a:solidFill>
                        </a:rPr>
                        <a:t>流标签</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rgbClr val="C00000"/>
                          </a:solidFill>
                        </a:rPr>
                        <a:t>20 bits</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b="1" dirty="0">
                          <a:solidFill>
                            <a:srgbClr val="C00000"/>
                          </a:solidFill>
                        </a:rPr>
                        <a:t>标识一条数据报的流，能够对一条流中的某些数据给出优先权，或者用来对某些应用的数据报给出更高的优先权。</a:t>
                      </a:r>
                      <a:endParaRPr lang="en-US" altLang="zh-CN" b="1" dirty="0">
                        <a:solidFill>
                          <a:srgbClr val="C00000"/>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381000">
                <a:tc>
                  <a:txBody>
                    <a:bodyPr/>
                    <a:lstStyle/>
                    <a:p>
                      <a:pPr algn="l">
                        <a:buClrTx/>
                        <a:buSzTx/>
                        <a:buFontTx/>
                        <a:buNone/>
                      </a:pPr>
                      <a:r>
                        <a:rPr lang="zh-CN" altLang="en-US" b="1" dirty="0">
                          <a:solidFill>
                            <a:schemeClr val="tx1"/>
                          </a:solidFill>
                        </a:rPr>
                        <a:t>Payload length.</a:t>
                      </a:r>
                      <a:endParaRPr lang="en-US" altLang="zh-CN" b="1" dirty="0">
                        <a:solidFill>
                          <a:schemeClr val="tx1"/>
                        </a:solidFill>
                      </a:endParaRPr>
                    </a:p>
                    <a:p>
                      <a:pPr algn="l">
                        <a:buClrTx/>
                        <a:buSzTx/>
                        <a:buFontTx/>
                        <a:buNone/>
                      </a:pPr>
                      <a:r>
                        <a:rPr lang="zh-CN" altLang="en-US" b="1" dirty="0">
                          <a:solidFill>
                            <a:schemeClr val="tx1"/>
                          </a:solidFill>
                        </a:rPr>
                        <a:t>有效载荷长度</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16 bits</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b="1" dirty="0">
                          <a:solidFill>
                            <a:schemeClr val="tx1"/>
                          </a:solidFill>
                        </a:rPr>
                        <a:t>给出了</a:t>
                      </a:r>
                      <a:r>
                        <a:rPr lang="en-US" altLang="zh-CN" b="1" dirty="0">
                          <a:solidFill>
                            <a:schemeClr val="tx1"/>
                          </a:solidFill>
                        </a:rPr>
                        <a:t>IPv6</a:t>
                      </a:r>
                      <a:r>
                        <a:rPr lang="zh-CN" altLang="en-US" b="1" dirty="0">
                          <a:solidFill>
                            <a:schemeClr val="tx1"/>
                          </a:solidFill>
                        </a:rPr>
                        <a:t>数据报中跟在</a:t>
                      </a:r>
                      <a:r>
                        <a:rPr lang="zh-CN" altLang="en-US" b="1" u="sng" dirty="0">
                          <a:solidFill>
                            <a:srgbClr val="010F90"/>
                          </a:solidFill>
                        </a:rPr>
                        <a:t>定长的</a:t>
                      </a:r>
                      <a:r>
                        <a:rPr lang="en-US" altLang="zh-CN" b="1" u="sng" dirty="0">
                          <a:solidFill>
                            <a:srgbClr val="010F90"/>
                          </a:solidFill>
                        </a:rPr>
                        <a:t>40</a:t>
                      </a:r>
                      <a:r>
                        <a:rPr lang="zh-CN" altLang="en-US" b="1" u="sng" dirty="0">
                          <a:solidFill>
                            <a:srgbClr val="010F90"/>
                          </a:solidFill>
                        </a:rPr>
                        <a:t>字节</a:t>
                      </a:r>
                      <a:r>
                        <a:rPr lang="zh-CN" altLang="en-US" b="1" u="sng" dirty="0">
                          <a:solidFill>
                            <a:srgbClr val="C00000"/>
                          </a:solidFill>
                        </a:rPr>
                        <a:t>数据报</a:t>
                      </a:r>
                      <a:r>
                        <a:rPr lang="zh-CN" altLang="en-US" b="1" dirty="0">
                          <a:solidFill>
                            <a:schemeClr val="tx1"/>
                          </a:solidFill>
                        </a:rPr>
                        <a:t>首部</a:t>
                      </a:r>
                      <a:r>
                        <a:rPr lang="zh-CN" altLang="en-US" b="1" u="sng" dirty="0">
                          <a:solidFill>
                            <a:schemeClr val="tx1"/>
                          </a:solidFill>
                        </a:rPr>
                        <a:t>后面</a:t>
                      </a:r>
                      <a:r>
                        <a:rPr lang="zh-CN" altLang="en-US" b="1" dirty="0">
                          <a:solidFill>
                            <a:schemeClr val="tx1"/>
                          </a:solidFill>
                        </a:rPr>
                        <a:t>的字节数量</a:t>
                      </a:r>
                      <a:endParaRPr lang="en-US" altLang="zh-CN" b="1" dirty="0">
                        <a:solidFill>
                          <a:schemeClr val="tx1"/>
                        </a:solidFill>
                      </a:endParaRPr>
                    </a:p>
                    <a:p>
                      <a:pPr algn="l">
                        <a:buClrTx/>
                        <a:buSzTx/>
                        <a:buFontTx/>
                        <a:buNone/>
                      </a:pPr>
                      <a:r>
                        <a:rPr lang="en-US" altLang="zh-CN" b="1" dirty="0">
                          <a:solidFill>
                            <a:schemeClr val="tx1"/>
                          </a:solidFill>
                          <a:highlight>
                            <a:srgbClr val="00FF00"/>
                          </a:highlight>
                        </a:rPr>
                        <a:t>IPv4</a:t>
                      </a:r>
                      <a:r>
                        <a:rPr lang="zh-CN" altLang="en-US" b="1" dirty="0">
                          <a:solidFill>
                            <a:schemeClr val="tx1"/>
                          </a:solidFill>
                          <a:highlight>
                            <a:srgbClr val="00FF00"/>
                          </a:highlight>
                        </a:rPr>
                        <a:t>首部长度和数据报长度</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r h="381000">
                <a:tc>
                  <a:txBody>
                    <a:bodyPr/>
                    <a:lstStyle/>
                    <a:p>
                      <a:pPr algn="l">
                        <a:buClrTx/>
                        <a:buSzTx/>
                        <a:buFontTx/>
                        <a:buNone/>
                      </a:pPr>
                      <a:r>
                        <a:rPr lang="zh-CN" altLang="en-US" b="1" dirty="0">
                          <a:solidFill>
                            <a:schemeClr val="tx1"/>
                          </a:solidFill>
                        </a:rPr>
                        <a:t>Next header.</a:t>
                      </a:r>
                      <a:endParaRPr lang="en-US" altLang="zh-CN" b="1" dirty="0">
                        <a:solidFill>
                          <a:schemeClr val="tx1"/>
                        </a:solidFill>
                      </a:endParaRPr>
                    </a:p>
                    <a:p>
                      <a:pPr algn="l">
                        <a:buClrTx/>
                        <a:buSzTx/>
                        <a:buFontTx/>
                        <a:buNone/>
                      </a:pPr>
                      <a:r>
                        <a:rPr lang="zh-CN" altLang="en-US" b="1" dirty="0">
                          <a:solidFill>
                            <a:schemeClr val="tx1"/>
                          </a:solidFill>
                        </a:rPr>
                        <a:t>下一个首部</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8 bits</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b="1" dirty="0">
                          <a:solidFill>
                            <a:schemeClr val="tx1"/>
                          </a:solidFill>
                        </a:rPr>
                        <a:t>该字段标识数据报中的内容（数据字段）需要交付给哪个协议（如</a:t>
                      </a:r>
                      <a:r>
                        <a:rPr lang="en-US" altLang="zh-CN" b="1" dirty="0">
                          <a:solidFill>
                            <a:schemeClr val="tx1"/>
                          </a:solidFill>
                        </a:rPr>
                        <a:t>TCP</a:t>
                      </a:r>
                      <a:r>
                        <a:rPr lang="zh-CN" altLang="en-US" b="1" dirty="0">
                          <a:solidFill>
                            <a:schemeClr val="tx1"/>
                          </a:solidFill>
                        </a:rPr>
                        <a:t>或</a:t>
                      </a:r>
                      <a:r>
                        <a:rPr lang="en-US" altLang="zh-CN" b="1" dirty="0">
                          <a:solidFill>
                            <a:schemeClr val="tx1"/>
                          </a:solidFill>
                        </a:rPr>
                        <a:t>UDP</a:t>
                      </a:r>
                      <a:r>
                        <a:rPr lang="zh-CN" altLang="en-US" b="1" dirty="0">
                          <a:solidFill>
                            <a:schemeClr val="tx1"/>
                          </a:solidFill>
                        </a:rPr>
                        <a:t>）</a:t>
                      </a:r>
                      <a:endParaRPr b="1" dirty="0">
                        <a:solidFill>
                          <a:schemeClr val="tx1"/>
                        </a:solidFill>
                      </a:endParaRPr>
                    </a:p>
                    <a:p>
                      <a:pPr algn="l">
                        <a:buClrTx/>
                        <a:buSzTx/>
                        <a:buFontTx/>
                        <a:buNone/>
                      </a:pPr>
                      <a:r>
                        <a:rPr lang="zh-CN" altLang="en-US" sz="1800" b="1" dirty="0">
                          <a:solidFill>
                            <a:schemeClr val="tx1"/>
                          </a:solidFill>
                          <a:highlight>
                            <a:srgbClr val="FFFF00"/>
                          </a:highlight>
                          <a:sym typeface="+mn-ea"/>
                        </a:rPr>
                        <a:t>相当于</a:t>
                      </a:r>
                      <a:r>
                        <a:rPr lang="en-US" altLang="zh-CN" sz="1800" b="1" dirty="0">
                          <a:solidFill>
                            <a:schemeClr val="tx1"/>
                          </a:solidFill>
                          <a:highlight>
                            <a:srgbClr val="FFFF00"/>
                          </a:highlight>
                          <a:sym typeface="+mn-ea"/>
                        </a:rPr>
                        <a:t>IPv4</a:t>
                      </a:r>
                      <a:r>
                        <a:rPr lang="zh-CN" altLang="en-US" sz="1800" b="1" dirty="0">
                          <a:solidFill>
                            <a:schemeClr val="tx1"/>
                          </a:solidFill>
                          <a:highlight>
                            <a:srgbClr val="FFFF00"/>
                          </a:highlight>
                          <a:sym typeface="+mn-ea"/>
                        </a:rPr>
                        <a:t>的</a:t>
                      </a:r>
                      <a:r>
                        <a:rPr lang="en-US" b="1" dirty="0">
                          <a:solidFill>
                            <a:schemeClr val="tx1"/>
                          </a:solidFill>
                          <a:highlight>
                            <a:srgbClr val="FFFF00"/>
                          </a:highlight>
                        </a:rPr>
                        <a:t>P</a:t>
                      </a:r>
                      <a:r>
                        <a:rPr b="1" dirty="0">
                          <a:solidFill>
                            <a:schemeClr val="tx1"/>
                          </a:solidFill>
                          <a:highlight>
                            <a:srgbClr val="FFFF00"/>
                          </a:highlight>
                        </a:rPr>
                        <a:t>rotocol</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4"/>
                  </a:ext>
                </a:extLst>
              </a:tr>
              <a:tr h="381000">
                <a:tc>
                  <a:txBody>
                    <a:bodyPr/>
                    <a:lstStyle/>
                    <a:p>
                      <a:pPr algn="l">
                        <a:buClrTx/>
                        <a:buSzTx/>
                        <a:buFontTx/>
                        <a:buNone/>
                      </a:pPr>
                      <a:r>
                        <a:rPr lang="zh-CN" altLang="en-US" b="1" dirty="0">
                          <a:solidFill>
                            <a:schemeClr val="tx1"/>
                          </a:solidFill>
                        </a:rPr>
                        <a:t>Hop limit.</a:t>
                      </a:r>
                      <a:endParaRPr lang="en-US" altLang="zh-CN" b="1" dirty="0">
                        <a:solidFill>
                          <a:schemeClr val="tx1"/>
                        </a:solidFill>
                      </a:endParaRPr>
                    </a:p>
                    <a:p>
                      <a:pPr algn="l">
                        <a:buClrTx/>
                        <a:buSzTx/>
                        <a:buFontTx/>
                        <a:buNone/>
                      </a:pPr>
                      <a:r>
                        <a:rPr lang="zh-CN" altLang="en-US" b="1" dirty="0">
                          <a:solidFill>
                            <a:schemeClr val="tx1"/>
                          </a:solidFill>
                        </a:rPr>
                        <a:t>跳限制</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8 bits</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zh-CN" altLang="en-US" b="1" dirty="0">
                          <a:solidFill>
                            <a:schemeClr val="tx1"/>
                          </a:solidFill>
                        </a:rPr>
                        <a:t>转发数据报的每台路由器将对该字段的内容减</a:t>
                      </a:r>
                      <a:r>
                        <a:rPr lang="en-US" altLang="zh-CN" b="1" dirty="0">
                          <a:solidFill>
                            <a:schemeClr val="tx1"/>
                          </a:solidFill>
                        </a:rPr>
                        <a:t>1</a:t>
                      </a:r>
                      <a:r>
                        <a:rPr lang="zh-CN" altLang="en-US" b="1" dirty="0">
                          <a:solidFill>
                            <a:schemeClr val="tx1"/>
                          </a:solidFill>
                        </a:rPr>
                        <a:t>，如果跳限制计数达到</a:t>
                      </a:r>
                      <a:r>
                        <a:rPr lang="en-US" altLang="zh-CN" b="1" dirty="0">
                          <a:solidFill>
                            <a:schemeClr val="tx1"/>
                          </a:solidFill>
                        </a:rPr>
                        <a:t>0</a:t>
                      </a:r>
                      <a:r>
                        <a:rPr lang="zh-CN" altLang="en-US" b="1" dirty="0">
                          <a:solidFill>
                            <a:schemeClr val="tx1"/>
                          </a:solidFill>
                        </a:rPr>
                        <a:t>，则该数据包将被丢弃。</a:t>
                      </a:r>
                      <a:endParaRPr lang="en-US" altLang="zh-CN" b="1" dirty="0">
                        <a:solidFill>
                          <a:schemeClr val="tx1"/>
                        </a:solidFill>
                      </a:endParaRPr>
                    </a:p>
                    <a:p>
                      <a:pPr algn="l">
                        <a:buClrTx/>
                        <a:buSzTx/>
                        <a:buFontTx/>
                        <a:buNone/>
                      </a:pPr>
                      <a:r>
                        <a:rPr lang="zh-CN" altLang="en-US" sz="1800" b="1" dirty="0">
                          <a:solidFill>
                            <a:schemeClr val="tx1"/>
                          </a:solidFill>
                          <a:highlight>
                            <a:srgbClr val="FFFF00"/>
                          </a:highlight>
                          <a:sym typeface="+mn-ea"/>
                        </a:rPr>
                        <a:t>相当于</a:t>
                      </a:r>
                      <a:r>
                        <a:rPr lang="en-US" altLang="zh-CN" sz="1800" b="1" dirty="0">
                          <a:solidFill>
                            <a:schemeClr val="tx1"/>
                          </a:solidFill>
                          <a:highlight>
                            <a:srgbClr val="FFFF00"/>
                          </a:highlight>
                          <a:sym typeface="+mn-ea"/>
                        </a:rPr>
                        <a:t>IPv4</a:t>
                      </a:r>
                      <a:r>
                        <a:rPr lang="zh-CN" altLang="en-US" sz="1800" b="1" dirty="0">
                          <a:solidFill>
                            <a:schemeClr val="tx1"/>
                          </a:solidFill>
                          <a:highlight>
                            <a:srgbClr val="FFFF00"/>
                          </a:highlight>
                          <a:sym typeface="+mn-ea"/>
                        </a:rPr>
                        <a:t>的Time-to-live</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5"/>
                  </a:ext>
                </a:extLst>
              </a:tr>
              <a:tr h="381000">
                <a:tc>
                  <a:txBody>
                    <a:bodyPr/>
                    <a:lstStyle/>
                    <a:p>
                      <a:pPr algn="l">
                        <a:buClrTx/>
                        <a:buSzTx/>
                        <a:buFontTx/>
                        <a:buNone/>
                      </a:pPr>
                      <a:r>
                        <a:rPr lang="zh-CN" altLang="en-US" b="1" dirty="0">
                          <a:solidFill>
                            <a:schemeClr val="tx1"/>
                          </a:solidFill>
                        </a:rPr>
                        <a:t>Source</a:t>
                      </a:r>
                      <a:r>
                        <a:rPr lang="en-US" altLang="zh-CN" b="1" dirty="0">
                          <a:solidFill>
                            <a:schemeClr val="tx1"/>
                          </a:solidFill>
                        </a:rPr>
                        <a:t> IP address. </a:t>
                      </a:r>
                    </a:p>
                    <a:p>
                      <a:pPr algn="l">
                        <a:buClrTx/>
                        <a:buSzTx/>
                        <a:buFontTx/>
                        <a:buNone/>
                      </a:pPr>
                      <a:r>
                        <a:rPr lang="zh-CN" altLang="en-US" b="1" dirty="0">
                          <a:solidFill>
                            <a:schemeClr val="tx1"/>
                          </a:solidFill>
                        </a:rPr>
                        <a:t>源地址</a:t>
                      </a:r>
                      <a:endParaRPr lang="en-US" altLang="zh-CN" b="1" dirty="0">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128 bits</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endParaRPr lang="zh-CN" altLang="en-US" b="1">
                        <a:solidFill>
                          <a:schemeClr val="tx1"/>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6"/>
                  </a:ext>
                </a:extLst>
              </a:tr>
              <a:tr h="381000">
                <a:tc>
                  <a:txBody>
                    <a:bodyPr/>
                    <a:lstStyle/>
                    <a:p>
                      <a:pPr algn="l">
                        <a:buClrTx/>
                        <a:buSzTx/>
                        <a:buFontTx/>
                        <a:buNone/>
                      </a:pPr>
                      <a:r>
                        <a:rPr lang="en-US" sz="1800" b="1" dirty="0">
                          <a:solidFill>
                            <a:schemeClr val="tx1"/>
                          </a:solidFill>
                          <a:sym typeface="+mn-ea"/>
                        </a:rPr>
                        <a:t>D</a:t>
                      </a:r>
                      <a:r>
                        <a:rPr sz="1800" b="1" dirty="0">
                          <a:solidFill>
                            <a:schemeClr val="tx1"/>
                          </a:solidFill>
                          <a:sym typeface="+mn-ea"/>
                        </a:rPr>
                        <a:t>estination</a:t>
                      </a:r>
                      <a:r>
                        <a:rPr lang="en-US" sz="1800" b="1" dirty="0">
                          <a:solidFill>
                            <a:schemeClr val="tx1"/>
                          </a:solidFill>
                          <a:sym typeface="+mn-ea"/>
                        </a:rPr>
                        <a:t> </a:t>
                      </a:r>
                      <a:r>
                        <a:rPr lang="en-US" altLang="zh-CN" sz="1800" b="1" dirty="0">
                          <a:solidFill>
                            <a:schemeClr val="tx1"/>
                          </a:solidFill>
                          <a:sym typeface="+mn-ea"/>
                        </a:rPr>
                        <a:t>IP address.</a:t>
                      </a:r>
                    </a:p>
                    <a:p>
                      <a:pPr algn="l">
                        <a:buClrTx/>
                        <a:buSzTx/>
                        <a:buFontTx/>
                        <a:buNone/>
                      </a:pPr>
                      <a:r>
                        <a:rPr lang="zh-CN" altLang="en-US" sz="1800" b="1" dirty="0">
                          <a:solidFill>
                            <a:schemeClr val="tx1"/>
                          </a:solidFill>
                          <a:sym typeface="+mn-ea"/>
                        </a:rPr>
                        <a:t>目的地址</a:t>
                      </a:r>
                      <a:endParaRPr lang="zh-CN" altLang="en-US" b="1" dirty="0">
                        <a:solidFill>
                          <a:schemeClr val="tx1"/>
                        </a:solidFill>
                      </a:endParaRP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r>
                        <a:rPr lang="en-US" altLang="zh-CN" b="1">
                          <a:solidFill>
                            <a:schemeClr val="tx1"/>
                          </a:solidFill>
                        </a:rPr>
                        <a:t>128 bits</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a:buClrTx/>
                        <a:buSzTx/>
                        <a:buFontTx/>
                        <a:buNone/>
                      </a:pPr>
                      <a:endParaRPr lang="zh-CN" altLang="en-US" b="1" dirty="0">
                        <a:solidFill>
                          <a:schemeClr val="tx1"/>
                        </a:solidFill>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7"/>
                  </a:ext>
                </a:extLst>
              </a:tr>
            </a:tbl>
          </a:graphicData>
        </a:graphic>
      </p:graphicFrame>
      <p:pic>
        <p:nvPicPr>
          <p:cNvPr id="4" name="图片 3">
            <a:extLst>
              <a:ext uri="{FF2B5EF4-FFF2-40B4-BE49-F238E27FC236}">
                <a16:creationId xmlns:a16="http://schemas.microsoft.com/office/drawing/2014/main" id="{2B909E00-E1D1-4501-B869-1224C956F5EA}"/>
              </a:ext>
            </a:extLst>
          </p:cNvPr>
          <p:cNvPicPr>
            <a:picLocks noChangeAspect="1"/>
          </p:cNvPicPr>
          <p:nvPr/>
        </p:nvPicPr>
        <p:blipFill>
          <a:blip r:embed="rId4"/>
          <a:stretch>
            <a:fillRect/>
          </a:stretch>
        </p:blipFill>
        <p:spPr>
          <a:xfrm>
            <a:off x="7264812" y="3766402"/>
            <a:ext cx="4258516" cy="3091598"/>
          </a:xfrm>
          <a:prstGeom prst="rect">
            <a:avLst/>
          </a:prstGeom>
        </p:spPr>
      </p:pic>
      <p:sp>
        <p:nvSpPr>
          <p:cNvPr id="2" name="矩形: 圆角 1">
            <a:extLst>
              <a:ext uri="{FF2B5EF4-FFF2-40B4-BE49-F238E27FC236}">
                <a16:creationId xmlns:a16="http://schemas.microsoft.com/office/drawing/2014/main" id="{10929EA1-EABA-479B-9CEA-67014730F69E}"/>
              </a:ext>
            </a:extLst>
          </p:cNvPr>
          <p:cNvSpPr/>
          <p:nvPr/>
        </p:nvSpPr>
        <p:spPr>
          <a:xfrm>
            <a:off x="8408670" y="4135627"/>
            <a:ext cx="960120" cy="43256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1824694B-BF1B-490F-8F4C-4776EBE7D562}"/>
              </a:ext>
            </a:extLst>
          </p:cNvPr>
          <p:cNvSpPr/>
          <p:nvPr/>
        </p:nvSpPr>
        <p:spPr>
          <a:xfrm>
            <a:off x="8408670" y="4899661"/>
            <a:ext cx="960120" cy="43256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6AF7636F-C8EE-469E-989D-19A723703280}"/>
              </a:ext>
            </a:extLst>
          </p:cNvPr>
          <p:cNvSpPr/>
          <p:nvPr/>
        </p:nvSpPr>
        <p:spPr>
          <a:xfrm>
            <a:off x="7395210" y="4901695"/>
            <a:ext cx="960120" cy="43256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876A8908-1BF7-4D7F-929E-40038FC67EA7}"/>
              </a:ext>
            </a:extLst>
          </p:cNvPr>
          <p:cNvSpPr/>
          <p:nvPr/>
        </p:nvSpPr>
        <p:spPr>
          <a:xfrm>
            <a:off x="7937500" y="4136470"/>
            <a:ext cx="461010" cy="431719"/>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F707FFBB-F89C-47B9-AA57-98DAA420DA6A}"/>
              </a:ext>
            </a:extLst>
          </p:cNvPr>
          <p:cNvCxnSpPr/>
          <p:nvPr/>
        </p:nvCxnSpPr>
        <p:spPr>
          <a:xfrm>
            <a:off x="7919720" y="4751070"/>
            <a:ext cx="969010" cy="0"/>
          </a:xfrm>
          <a:prstGeom prst="lin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a:extLst>
              <a:ext uri="{FF2B5EF4-FFF2-40B4-BE49-F238E27FC236}">
                <a16:creationId xmlns:a16="http://schemas.microsoft.com/office/drawing/2014/main" id="{9F8C05A9-AE27-4A3C-8D0E-CD7464E9D1D0}"/>
              </a:ext>
            </a:extLst>
          </p:cNvPr>
          <p:cNvCxnSpPr>
            <a:cxnSpLocks/>
          </p:cNvCxnSpPr>
          <p:nvPr/>
        </p:nvCxnSpPr>
        <p:spPr>
          <a:xfrm>
            <a:off x="9820155" y="4751070"/>
            <a:ext cx="1505070" cy="0"/>
          </a:xfrm>
          <a:prstGeom prst="lin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a:extLst>
              <a:ext uri="{FF2B5EF4-FFF2-40B4-BE49-F238E27FC236}">
                <a16:creationId xmlns:a16="http://schemas.microsoft.com/office/drawing/2014/main" id="{95143D34-AE25-4A94-8785-EE5163BA289C}"/>
              </a:ext>
            </a:extLst>
          </p:cNvPr>
          <p:cNvCxnSpPr>
            <a:cxnSpLocks/>
          </p:cNvCxnSpPr>
          <p:nvPr/>
        </p:nvCxnSpPr>
        <p:spPr>
          <a:xfrm>
            <a:off x="9422130" y="4751070"/>
            <a:ext cx="313372" cy="0"/>
          </a:xfrm>
          <a:prstGeom prst="lin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16" name="矩形: 圆角 15">
            <a:extLst>
              <a:ext uri="{FF2B5EF4-FFF2-40B4-BE49-F238E27FC236}">
                <a16:creationId xmlns:a16="http://schemas.microsoft.com/office/drawing/2014/main" id="{4AC6E57B-B061-406F-A543-35C87DBC715B}"/>
              </a:ext>
            </a:extLst>
          </p:cNvPr>
          <p:cNvSpPr/>
          <p:nvPr/>
        </p:nvSpPr>
        <p:spPr>
          <a:xfrm>
            <a:off x="9422130" y="4136471"/>
            <a:ext cx="2065782" cy="431719"/>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90FDCCA8-C9F4-485D-A1C6-69A02AB8079E}"/>
              </a:ext>
            </a:extLst>
          </p:cNvPr>
          <p:cNvCxnSpPr>
            <a:cxnSpLocks/>
          </p:cNvCxnSpPr>
          <p:nvPr/>
        </p:nvCxnSpPr>
        <p:spPr>
          <a:xfrm>
            <a:off x="9735502" y="5113409"/>
            <a:ext cx="1505070" cy="0"/>
          </a:xfrm>
          <a:prstGeom prst="lin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a:extLst>
              <a:ext uri="{FF2B5EF4-FFF2-40B4-BE49-F238E27FC236}">
                <a16:creationId xmlns:a16="http://schemas.microsoft.com/office/drawing/2014/main" id="{56FD3647-DAA0-4DAB-8985-17376AC07A12}"/>
              </a:ext>
            </a:extLst>
          </p:cNvPr>
          <p:cNvCxnSpPr>
            <a:cxnSpLocks/>
          </p:cNvCxnSpPr>
          <p:nvPr/>
        </p:nvCxnSpPr>
        <p:spPr>
          <a:xfrm>
            <a:off x="8783757" y="6186429"/>
            <a:ext cx="1505070" cy="0"/>
          </a:xfrm>
          <a:prstGeom prst="lin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t>Network Layer: 4-</a:t>
            </a:r>
            <a:fld id="{C4204591-24BD-A542-B9D5-F8D8A88D2FEE}" type="slidenum">
              <a:rPr lang="en-US" smtClean="0"/>
              <a:t>81</a:t>
            </a:fld>
            <a:endParaRPr lang="en-US" dirty="0"/>
          </a:p>
        </p:txBody>
      </p:sp>
      <p:pic>
        <p:nvPicPr>
          <p:cNvPr id="5" name="图片 4"/>
          <p:cNvPicPr>
            <a:picLocks noChangeAspect="1"/>
          </p:cNvPicPr>
          <p:nvPr/>
        </p:nvPicPr>
        <p:blipFill>
          <a:blip r:embed="rId2"/>
          <a:stretch>
            <a:fillRect/>
          </a:stretch>
        </p:blipFill>
        <p:spPr>
          <a:xfrm>
            <a:off x="6166485" y="2111375"/>
            <a:ext cx="6012180" cy="3429635"/>
          </a:xfrm>
          <a:prstGeom prst="rect">
            <a:avLst/>
          </a:prstGeom>
        </p:spPr>
      </p:pic>
      <p:pic>
        <p:nvPicPr>
          <p:cNvPr id="6" name="图片 5"/>
          <p:cNvPicPr>
            <a:picLocks noChangeAspect="1"/>
          </p:cNvPicPr>
          <p:nvPr/>
        </p:nvPicPr>
        <p:blipFill>
          <a:blip r:embed="rId3"/>
          <a:stretch>
            <a:fillRect/>
          </a:stretch>
        </p:blipFill>
        <p:spPr>
          <a:xfrm>
            <a:off x="15240" y="1671320"/>
            <a:ext cx="6073775" cy="4409440"/>
          </a:xfrm>
          <a:prstGeom prst="rect">
            <a:avLst/>
          </a:prstGeom>
        </p:spPr>
      </p:pic>
      <p:sp>
        <p:nvSpPr>
          <p:cNvPr id="2" name="文本框 1">
            <a:extLst>
              <a:ext uri="{FF2B5EF4-FFF2-40B4-BE49-F238E27FC236}">
                <a16:creationId xmlns:a16="http://schemas.microsoft.com/office/drawing/2014/main" id="{8AAE99A1-D7AA-4900-816F-7BD5D441EDCD}"/>
              </a:ext>
            </a:extLst>
          </p:cNvPr>
          <p:cNvSpPr txBox="1"/>
          <p:nvPr/>
        </p:nvSpPr>
        <p:spPr>
          <a:xfrm>
            <a:off x="1969138" y="254020"/>
            <a:ext cx="2165978" cy="523220"/>
          </a:xfrm>
          <a:prstGeom prst="rect">
            <a:avLst/>
          </a:prstGeom>
          <a:noFill/>
        </p:spPr>
        <p:txBody>
          <a:bodyPr wrap="none" rtlCol="0">
            <a:spAutoFit/>
          </a:bodyPr>
          <a:lstStyle/>
          <a:p>
            <a:r>
              <a:rPr lang="en-US" altLang="zh-CN" sz="2800" b="1" dirty="0">
                <a:solidFill>
                  <a:srgbClr val="C00000"/>
                </a:solidFill>
              </a:rPr>
              <a:t>20</a:t>
            </a:r>
            <a:r>
              <a:rPr lang="zh-CN" altLang="en-US" sz="2800" b="1" dirty="0">
                <a:solidFill>
                  <a:srgbClr val="C00000"/>
                </a:solidFill>
              </a:rPr>
              <a:t>字节</a:t>
            </a:r>
            <a:r>
              <a:rPr lang="en-US" altLang="zh-CN" sz="2800" b="1" dirty="0">
                <a:solidFill>
                  <a:srgbClr val="C00000"/>
                </a:solidFill>
              </a:rPr>
              <a:t>+</a:t>
            </a:r>
            <a:r>
              <a:rPr lang="zh-CN" altLang="en-US" sz="2800" b="1" dirty="0">
                <a:solidFill>
                  <a:srgbClr val="C00000"/>
                </a:solidFill>
              </a:rPr>
              <a:t>选项</a:t>
            </a:r>
          </a:p>
        </p:txBody>
      </p:sp>
      <p:sp>
        <p:nvSpPr>
          <p:cNvPr id="7" name="文本框 6">
            <a:extLst>
              <a:ext uri="{FF2B5EF4-FFF2-40B4-BE49-F238E27FC236}">
                <a16:creationId xmlns:a16="http://schemas.microsoft.com/office/drawing/2014/main" id="{20BE7716-CA59-4057-BDBA-80688C78A656}"/>
              </a:ext>
            </a:extLst>
          </p:cNvPr>
          <p:cNvSpPr txBox="1"/>
          <p:nvPr/>
        </p:nvSpPr>
        <p:spPr>
          <a:xfrm>
            <a:off x="8089586" y="255991"/>
            <a:ext cx="1986441" cy="523220"/>
          </a:xfrm>
          <a:prstGeom prst="rect">
            <a:avLst/>
          </a:prstGeom>
          <a:noFill/>
        </p:spPr>
        <p:txBody>
          <a:bodyPr wrap="none" rtlCol="0">
            <a:spAutoFit/>
          </a:bodyPr>
          <a:lstStyle/>
          <a:p>
            <a:r>
              <a:rPr lang="zh-CN" altLang="en-US" sz="2800" b="1" dirty="0">
                <a:solidFill>
                  <a:srgbClr val="C00000"/>
                </a:solidFill>
              </a:rPr>
              <a:t>固定</a:t>
            </a:r>
            <a:r>
              <a:rPr lang="en-US" altLang="zh-CN" sz="2800" b="1" dirty="0">
                <a:solidFill>
                  <a:srgbClr val="C00000"/>
                </a:solidFill>
              </a:rPr>
              <a:t>40</a:t>
            </a:r>
            <a:r>
              <a:rPr lang="zh-CN" altLang="en-US" sz="2800" b="1" dirty="0">
                <a:solidFill>
                  <a:srgbClr val="C00000"/>
                </a:solidFill>
              </a:rPr>
              <a:t>字节</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t>Network Layer: 4-</a:t>
            </a:r>
            <a:fld id="{C4204591-24BD-A542-B9D5-F8D8A88D2FEE}" type="slidenum">
              <a:rPr lang="en-US" smtClean="0"/>
              <a:t>82</a:t>
            </a:fld>
            <a:endParaRPr lang="en-US" dirty="0"/>
          </a:p>
        </p:txBody>
      </p:sp>
      <p:pic>
        <p:nvPicPr>
          <p:cNvPr id="5" name="图片 4"/>
          <p:cNvPicPr>
            <a:picLocks noChangeAspect="1"/>
          </p:cNvPicPr>
          <p:nvPr/>
        </p:nvPicPr>
        <p:blipFill>
          <a:blip r:embed="rId2"/>
          <a:stretch>
            <a:fillRect/>
          </a:stretch>
        </p:blipFill>
        <p:spPr>
          <a:xfrm>
            <a:off x="6166485" y="2111375"/>
            <a:ext cx="6012180" cy="3429635"/>
          </a:xfrm>
          <a:prstGeom prst="rect">
            <a:avLst/>
          </a:prstGeom>
        </p:spPr>
      </p:pic>
      <p:pic>
        <p:nvPicPr>
          <p:cNvPr id="6" name="图片 5"/>
          <p:cNvPicPr>
            <a:picLocks noChangeAspect="1"/>
          </p:cNvPicPr>
          <p:nvPr/>
        </p:nvPicPr>
        <p:blipFill>
          <a:blip r:embed="rId3"/>
          <a:stretch>
            <a:fillRect/>
          </a:stretch>
        </p:blipFill>
        <p:spPr>
          <a:xfrm>
            <a:off x="15240" y="1671320"/>
            <a:ext cx="6073775" cy="4409440"/>
          </a:xfrm>
          <a:prstGeom prst="rect">
            <a:avLst/>
          </a:prstGeom>
        </p:spPr>
      </p:pic>
      <p:sp>
        <p:nvSpPr>
          <p:cNvPr id="7" name="椭圆 6"/>
          <p:cNvSpPr/>
          <p:nvPr/>
        </p:nvSpPr>
        <p:spPr>
          <a:xfrm>
            <a:off x="2235835" y="4917440"/>
            <a:ext cx="1732280" cy="4146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17595" y="3370580"/>
            <a:ext cx="1732280" cy="4146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1290" y="2815590"/>
            <a:ext cx="5914390" cy="4146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9357360" y="2815590"/>
            <a:ext cx="1732280" cy="41465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461C44A-6D92-4AF9-B15B-D8E5475AB47C}"/>
              </a:ext>
            </a:extLst>
          </p:cNvPr>
          <p:cNvSpPr txBox="1"/>
          <p:nvPr/>
        </p:nvSpPr>
        <p:spPr>
          <a:xfrm>
            <a:off x="1969138" y="254020"/>
            <a:ext cx="2165978" cy="523220"/>
          </a:xfrm>
          <a:prstGeom prst="rect">
            <a:avLst/>
          </a:prstGeom>
          <a:noFill/>
        </p:spPr>
        <p:txBody>
          <a:bodyPr wrap="none" rtlCol="0">
            <a:spAutoFit/>
          </a:bodyPr>
          <a:lstStyle/>
          <a:p>
            <a:r>
              <a:rPr lang="en-US" altLang="zh-CN" sz="2800" b="1" dirty="0">
                <a:solidFill>
                  <a:srgbClr val="C00000"/>
                </a:solidFill>
              </a:rPr>
              <a:t>20</a:t>
            </a:r>
            <a:r>
              <a:rPr lang="zh-CN" altLang="en-US" sz="2800" b="1" dirty="0">
                <a:solidFill>
                  <a:srgbClr val="C00000"/>
                </a:solidFill>
              </a:rPr>
              <a:t>字节</a:t>
            </a:r>
            <a:r>
              <a:rPr lang="en-US" altLang="zh-CN" sz="2800" b="1" dirty="0">
                <a:solidFill>
                  <a:srgbClr val="C00000"/>
                </a:solidFill>
              </a:rPr>
              <a:t>+</a:t>
            </a:r>
            <a:r>
              <a:rPr lang="zh-CN" altLang="en-US" sz="2800" b="1" dirty="0">
                <a:solidFill>
                  <a:srgbClr val="C00000"/>
                </a:solidFill>
              </a:rPr>
              <a:t>选项</a:t>
            </a:r>
          </a:p>
        </p:txBody>
      </p:sp>
      <p:sp>
        <p:nvSpPr>
          <p:cNvPr id="11" name="文本框 10">
            <a:extLst>
              <a:ext uri="{FF2B5EF4-FFF2-40B4-BE49-F238E27FC236}">
                <a16:creationId xmlns:a16="http://schemas.microsoft.com/office/drawing/2014/main" id="{7344DBA4-85EA-409F-908E-D1F6F842C092}"/>
              </a:ext>
            </a:extLst>
          </p:cNvPr>
          <p:cNvSpPr txBox="1"/>
          <p:nvPr/>
        </p:nvSpPr>
        <p:spPr>
          <a:xfrm>
            <a:off x="8089586" y="255991"/>
            <a:ext cx="1986441" cy="523220"/>
          </a:xfrm>
          <a:prstGeom prst="rect">
            <a:avLst/>
          </a:prstGeom>
          <a:noFill/>
        </p:spPr>
        <p:txBody>
          <a:bodyPr wrap="none" rtlCol="0">
            <a:spAutoFit/>
          </a:bodyPr>
          <a:lstStyle/>
          <a:p>
            <a:r>
              <a:rPr lang="zh-CN" altLang="en-US" sz="2800" b="1" dirty="0">
                <a:solidFill>
                  <a:srgbClr val="C00000"/>
                </a:solidFill>
              </a:rPr>
              <a:t>固定</a:t>
            </a:r>
            <a:r>
              <a:rPr lang="en-US" altLang="zh-CN" sz="2800" b="1" dirty="0">
                <a:solidFill>
                  <a:srgbClr val="C00000"/>
                </a:solidFill>
              </a:rPr>
              <a:t>40</a:t>
            </a:r>
            <a:r>
              <a:rPr lang="zh-CN" altLang="en-US" sz="2800" b="1" dirty="0">
                <a:solidFill>
                  <a:srgbClr val="C00000"/>
                </a:solidFill>
              </a:rPr>
              <a:t>字节</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t>Network Layer: 4-</a:t>
            </a:r>
            <a:fld id="{C4204591-24BD-A542-B9D5-F8D8A88D2FEE}" type="slidenum">
              <a:rPr lang="en-US" smtClean="0"/>
              <a:t>83</a:t>
            </a:fld>
            <a:endParaRPr lang="en-US" dirty="0"/>
          </a:p>
        </p:txBody>
      </p:sp>
      <p:pic>
        <p:nvPicPr>
          <p:cNvPr id="5" name="图片 4"/>
          <p:cNvPicPr>
            <a:picLocks noChangeAspect="1"/>
          </p:cNvPicPr>
          <p:nvPr/>
        </p:nvPicPr>
        <p:blipFill>
          <a:blip r:embed="rId2"/>
          <a:stretch>
            <a:fillRect/>
          </a:stretch>
        </p:blipFill>
        <p:spPr>
          <a:xfrm>
            <a:off x="6166485" y="2111375"/>
            <a:ext cx="6012180" cy="3429635"/>
          </a:xfrm>
          <a:prstGeom prst="rect">
            <a:avLst/>
          </a:prstGeom>
        </p:spPr>
      </p:pic>
      <p:pic>
        <p:nvPicPr>
          <p:cNvPr id="6" name="图片 5"/>
          <p:cNvPicPr>
            <a:picLocks noChangeAspect="1"/>
          </p:cNvPicPr>
          <p:nvPr/>
        </p:nvPicPr>
        <p:blipFill>
          <a:blip r:embed="rId3"/>
          <a:stretch>
            <a:fillRect/>
          </a:stretch>
        </p:blipFill>
        <p:spPr>
          <a:xfrm>
            <a:off x="15240" y="1671320"/>
            <a:ext cx="6073775" cy="4409440"/>
          </a:xfrm>
          <a:prstGeom prst="rect">
            <a:avLst/>
          </a:prstGeom>
        </p:spPr>
      </p:pic>
      <p:cxnSp>
        <p:nvCxnSpPr>
          <p:cNvPr id="10" name="直接箭头连接符 9"/>
          <p:cNvCxnSpPr/>
          <p:nvPr/>
        </p:nvCxnSpPr>
        <p:spPr>
          <a:xfrm>
            <a:off x="701675" y="2534920"/>
            <a:ext cx="5748020" cy="554990"/>
          </a:xfrm>
          <a:prstGeom prst="straightConnector1">
            <a:avLst/>
          </a:prstGeom>
          <a:ln w="28575">
            <a:solidFill>
              <a:srgbClr val="0000A8"/>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894330" y="2661920"/>
            <a:ext cx="4480560" cy="427990"/>
          </a:xfrm>
          <a:prstGeom prst="straightConnector1">
            <a:avLst/>
          </a:prstGeom>
          <a:ln w="28575">
            <a:solidFill>
              <a:srgbClr val="0000A8"/>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200015" y="2661920"/>
            <a:ext cx="1877060" cy="1033145"/>
          </a:xfrm>
          <a:prstGeom prst="straightConnector1">
            <a:avLst/>
          </a:prstGeom>
          <a:ln w="28575">
            <a:solidFill>
              <a:srgbClr val="0000A8"/>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1468755" y="3568065"/>
            <a:ext cx="9420860" cy="127000"/>
          </a:xfrm>
          <a:prstGeom prst="straightConnector1">
            <a:avLst/>
          </a:prstGeom>
          <a:ln w="28575">
            <a:solidFill>
              <a:srgbClr val="0000A8"/>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468755" y="2661920"/>
            <a:ext cx="5332730" cy="1033145"/>
          </a:xfrm>
          <a:prstGeom prst="straightConnector1">
            <a:avLst/>
          </a:prstGeom>
          <a:ln w="28575">
            <a:solidFill>
              <a:srgbClr val="0000A8"/>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200015" y="4340225"/>
            <a:ext cx="1877060" cy="0"/>
          </a:xfrm>
          <a:prstGeom prst="straightConnector1">
            <a:avLst/>
          </a:prstGeom>
          <a:ln w="28575">
            <a:solidFill>
              <a:srgbClr val="0000A8"/>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894330" y="3785235"/>
            <a:ext cx="6515100" cy="0"/>
          </a:xfrm>
          <a:prstGeom prst="straightConnector1">
            <a:avLst/>
          </a:prstGeom>
          <a:ln w="28575">
            <a:solidFill>
              <a:srgbClr val="0000A8"/>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FCAD84B-41C4-4D17-A7CC-5D6E2DAB979F}"/>
              </a:ext>
            </a:extLst>
          </p:cNvPr>
          <p:cNvSpPr txBox="1"/>
          <p:nvPr/>
        </p:nvSpPr>
        <p:spPr>
          <a:xfrm>
            <a:off x="1969138" y="254020"/>
            <a:ext cx="2165978" cy="523220"/>
          </a:xfrm>
          <a:prstGeom prst="rect">
            <a:avLst/>
          </a:prstGeom>
          <a:noFill/>
        </p:spPr>
        <p:txBody>
          <a:bodyPr wrap="none" rtlCol="0">
            <a:spAutoFit/>
          </a:bodyPr>
          <a:lstStyle/>
          <a:p>
            <a:r>
              <a:rPr lang="en-US" altLang="zh-CN" sz="2800" b="1" dirty="0">
                <a:solidFill>
                  <a:srgbClr val="C00000"/>
                </a:solidFill>
              </a:rPr>
              <a:t>20</a:t>
            </a:r>
            <a:r>
              <a:rPr lang="zh-CN" altLang="en-US" sz="2800" b="1" dirty="0">
                <a:solidFill>
                  <a:srgbClr val="C00000"/>
                </a:solidFill>
              </a:rPr>
              <a:t>字节</a:t>
            </a:r>
            <a:r>
              <a:rPr lang="en-US" altLang="zh-CN" sz="2800" b="1" dirty="0">
                <a:solidFill>
                  <a:srgbClr val="C00000"/>
                </a:solidFill>
              </a:rPr>
              <a:t>+</a:t>
            </a:r>
            <a:r>
              <a:rPr lang="zh-CN" altLang="en-US" sz="2800" b="1" dirty="0">
                <a:solidFill>
                  <a:srgbClr val="C00000"/>
                </a:solidFill>
              </a:rPr>
              <a:t>选项</a:t>
            </a:r>
          </a:p>
        </p:txBody>
      </p:sp>
      <p:sp>
        <p:nvSpPr>
          <p:cNvPr id="18" name="文本框 17">
            <a:extLst>
              <a:ext uri="{FF2B5EF4-FFF2-40B4-BE49-F238E27FC236}">
                <a16:creationId xmlns:a16="http://schemas.microsoft.com/office/drawing/2014/main" id="{5BB2F54A-8860-4CD7-9254-ACC615A5C8B0}"/>
              </a:ext>
            </a:extLst>
          </p:cNvPr>
          <p:cNvSpPr txBox="1"/>
          <p:nvPr/>
        </p:nvSpPr>
        <p:spPr>
          <a:xfrm>
            <a:off x="8089586" y="255991"/>
            <a:ext cx="1986441" cy="523220"/>
          </a:xfrm>
          <a:prstGeom prst="rect">
            <a:avLst/>
          </a:prstGeom>
          <a:noFill/>
        </p:spPr>
        <p:txBody>
          <a:bodyPr wrap="none" rtlCol="0">
            <a:spAutoFit/>
          </a:bodyPr>
          <a:lstStyle/>
          <a:p>
            <a:r>
              <a:rPr lang="zh-CN" altLang="en-US" sz="2800" b="1" dirty="0">
                <a:solidFill>
                  <a:srgbClr val="C00000"/>
                </a:solidFill>
              </a:rPr>
              <a:t>固定</a:t>
            </a:r>
            <a:r>
              <a:rPr lang="en-US" altLang="zh-CN" sz="2800" b="1" dirty="0">
                <a:solidFill>
                  <a:srgbClr val="C00000"/>
                </a:solidFill>
              </a:rPr>
              <a:t>40</a:t>
            </a:r>
            <a:r>
              <a:rPr lang="zh-CN" altLang="en-US" sz="2800" b="1" dirty="0">
                <a:solidFill>
                  <a:srgbClr val="C00000"/>
                </a:solidFill>
              </a:rPr>
              <a:t>字节</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79475"/>
            <a:ext cx="10515600" cy="1193105"/>
          </a:xfrm>
        </p:spPr>
        <p:txBody>
          <a:bodyPr>
            <a:normAutofit/>
          </a:bodyPr>
          <a:lstStyle/>
          <a:p>
            <a:pPr>
              <a:lnSpc>
                <a:spcPct val="75000"/>
              </a:lnSpc>
            </a:pPr>
            <a:r>
              <a:rPr lang="zh-CN" altLang="en-US" dirty="0">
                <a:latin typeface="Times New Roman" panose="02020603050405020304" pitchFamily="18" charset="0"/>
                <a:cs typeface="Times New Roman" panose="02020603050405020304" pitchFamily="18" charset="0"/>
              </a:rPr>
              <a:t>不是所有的路由器都升级</a:t>
            </a:r>
            <a:endParaRPr lang="en-US" altLang="en-US" dirty="0">
              <a:latin typeface="Times New Roman" panose="02020603050405020304" pitchFamily="18" charset="0"/>
              <a:cs typeface="Times New Roman" panose="02020603050405020304" pitchFamily="18" charset="0"/>
            </a:endParaRPr>
          </a:p>
          <a:p>
            <a:pPr lvl="1">
              <a:lnSpc>
                <a:spcPct val="75000"/>
              </a:lnSpc>
            </a:pPr>
            <a:r>
              <a:rPr lang="zh-CN" altLang="en-US" sz="2800" dirty="0">
                <a:latin typeface="Times New Roman" panose="02020603050405020304" pitchFamily="18" charset="0"/>
                <a:cs typeface="Times New Roman" panose="02020603050405020304" pitchFamily="18" charset="0"/>
              </a:rPr>
              <a:t>没有</a:t>
            </a:r>
            <a:r>
              <a:rPr lang="en-US"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flag days”</a:t>
            </a:r>
          </a:p>
          <a:p>
            <a:pPr lvl="1">
              <a:lnSpc>
                <a:spcPct val="75000"/>
              </a:lnSpc>
            </a:pPr>
            <a:r>
              <a:rPr lang="zh-CN" altLang="en-US" sz="2800" dirty="0">
                <a:latin typeface="Times New Roman" panose="02020603050405020304" pitchFamily="18" charset="0"/>
                <a:cs typeface="Times New Roman" panose="02020603050405020304" pitchFamily="18" charset="0"/>
              </a:rPr>
              <a:t>网络既包括</a:t>
            </a:r>
            <a:r>
              <a:rPr lang="en-US" altLang="en-US" sz="2800" dirty="0">
                <a:latin typeface="Times New Roman" panose="02020603050405020304" pitchFamily="18" charset="0"/>
                <a:cs typeface="Times New Roman" panose="02020603050405020304" pitchFamily="18" charset="0"/>
              </a:rPr>
              <a:t>IPv4</a:t>
            </a:r>
            <a:r>
              <a:rPr lang="zh-CN" altLang="en-US" sz="2800" dirty="0">
                <a:latin typeface="Times New Roman" panose="02020603050405020304" pitchFamily="18" charset="0"/>
                <a:cs typeface="Times New Roman" panose="02020603050405020304" pitchFamily="18" charset="0"/>
              </a:rPr>
              <a:t>路由器又包括</a:t>
            </a:r>
            <a:r>
              <a:rPr lang="en-US" altLang="en-US" sz="2800" dirty="0">
                <a:latin typeface="Times New Roman" panose="02020603050405020304" pitchFamily="18" charset="0"/>
                <a:cs typeface="Times New Roman" panose="02020603050405020304" pitchFamily="18" charset="0"/>
              </a:rPr>
              <a:t>IPv6</a:t>
            </a:r>
            <a:r>
              <a:rPr lang="zh-CN" altLang="en-US" sz="2800" dirty="0">
                <a:latin typeface="Times New Roman" panose="02020603050405020304" pitchFamily="18" charset="0"/>
                <a:cs typeface="Times New Roman" panose="02020603050405020304" pitchFamily="18" charset="0"/>
              </a:rPr>
              <a:t>路由器，如何工作</a:t>
            </a:r>
            <a:r>
              <a:rPr lang="en-US" altLang="en-US" sz="2800" dirty="0">
                <a:latin typeface="Times New Roman" panose="02020603050405020304" pitchFamily="18" charset="0"/>
                <a:cs typeface="Times New Roman" panose="02020603050405020304" pitchFamily="18" charset="0"/>
              </a:rPr>
              <a:t>? </a:t>
            </a:r>
          </a:p>
        </p:txBody>
      </p:sp>
      <p:sp>
        <p:nvSpPr>
          <p:cNvPr id="11" name="Title 2"/>
          <p:cNvSpPr>
            <a:spLocks noGrp="1"/>
          </p:cNvSpPr>
          <p:nvPr>
            <p:ph type="title"/>
          </p:nvPr>
        </p:nvSpPr>
        <p:spPr>
          <a:xfrm>
            <a:off x="838200" y="345805"/>
            <a:ext cx="10515600" cy="894622"/>
          </a:xfrm>
        </p:spPr>
        <p:txBody>
          <a:bodyPr>
            <a:normAutofit/>
          </a:bodyPr>
          <a:lstStyle/>
          <a:p>
            <a:r>
              <a:rPr lang="zh-CN" altLang="en-US" sz="4800" dirty="0">
                <a:latin typeface="Times New Roman" panose="02020603050405020304" pitchFamily="18" charset="0"/>
                <a:ea typeface="+mn-ea"/>
                <a:cs typeface="Times New Roman" panose="02020603050405020304" pitchFamily="18" charset="0"/>
              </a:rPr>
              <a:t>从</a:t>
            </a:r>
            <a:r>
              <a:rPr lang="en-US" altLang="zh-CN" sz="4800" dirty="0">
                <a:latin typeface="Times New Roman" panose="02020603050405020304" pitchFamily="18" charset="0"/>
                <a:ea typeface="+mn-ea"/>
                <a:cs typeface="Times New Roman" panose="02020603050405020304" pitchFamily="18" charset="0"/>
              </a:rPr>
              <a:t>IPv4</a:t>
            </a:r>
            <a:r>
              <a:rPr lang="zh-CN" altLang="en-US" sz="4800" dirty="0">
                <a:latin typeface="Times New Roman" panose="02020603050405020304" pitchFamily="18" charset="0"/>
                <a:ea typeface="+mn-ea"/>
                <a:cs typeface="Times New Roman" panose="02020603050405020304" pitchFamily="18" charset="0"/>
              </a:rPr>
              <a:t>到</a:t>
            </a:r>
            <a:r>
              <a:rPr lang="en-US" altLang="zh-CN" sz="4800" dirty="0">
                <a:latin typeface="Times New Roman" panose="02020603050405020304" pitchFamily="18" charset="0"/>
                <a:ea typeface="+mn-ea"/>
                <a:cs typeface="Times New Roman" panose="02020603050405020304" pitchFamily="18" charset="0"/>
              </a:rPr>
              <a:t>IPv6</a:t>
            </a:r>
            <a:r>
              <a:rPr lang="zh-CN" altLang="en-US" sz="4800" dirty="0">
                <a:latin typeface="Times New Roman" panose="02020603050405020304" pitchFamily="18" charset="0"/>
                <a:ea typeface="+mn-ea"/>
                <a:cs typeface="Times New Roman" panose="02020603050405020304" pitchFamily="18" charset="0"/>
              </a:rPr>
              <a:t>的迁移</a:t>
            </a:r>
            <a:endParaRPr lang="en-US" sz="4800" dirty="0">
              <a:latin typeface="Times New Roman" panose="02020603050405020304" pitchFamily="18" charset="0"/>
              <a:ea typeface="+mn-ea"/>
              <a:cs typeface="Times New Roman" panose="02020603050405020304" pitchFamily="18" charset="0"/>
            </a:endParaRPr>
          </a:p>
        </p:txBody>
      </p:sp>
      <p:grpSp>
        <p:nvGrpSpPr>
          <p:cNvPr id="3" name="Group 2"/>
          <p:cNvGrpSpPr/>
          <p:nvPr/>
        </p:nvGrpSpPr>
        <p:grpSpPr>
          <a:xfrm>
            <a:off x="3380961" y="4315653"/>
            <a:ext cx="5580063" cy="2229882"/>
            <a:chOff x="3380961" y="4315653"/>
            <a:chExt cx="5580063" cy="2229882"/>
          </a:xfrm>
        </p:grpSpPr>
        <p:grpSp>
          <p:nvGrpSpPr>
            <p:cNvPr id="44" name="Group 47"/>
            <p:cNvGrpSpPr/>
            <p:nvPr/>
          </p:nvGrpSpPr>
          <p:grpSpPr bwMode="auto">
            <a:xfrm>
              <a:off x="3387311" y="5349116"/>
              <a:ext cx="4854575" cy="473075"/>
              <a:chOff x="1163" y="3504"/>
              <a:chExt cx="3058" cy="298"/>
            </a:xfrm>
          </p:grpSpPr>
          <p:sp>
            <p:nvSpPr>
              <p:cNvPr id="45" name="Rectangle 26"/>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6" name="Line 27"/>
              <p:cNvSpPr>
                <a:spLocks noChangeShapeType="1"/>
              </p:cNvSpPr>
              <p:nvPr/>
            </p:nvSpPr>
            <p:spPr bwMode="auto">
              <a:xfrm>
                <a:off x="2022" y="3504"/>
                <a:ext cx="0" cy="295"/>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Line 28"/>
              <p:cNvSpPr>
                <a:spLocks noChangeShapeType="1"/>
              </p:cNvSpPr>
              <p:nvPr/>
            </p:nvSpPr>
            <p:spPr bwMode="auto">
              <a:xfrm>
                <a:off x="1781" y="3507"/>
                <a:ext cx="0" cy="295"/>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Line 29"/>
              <p:cNvSpPr>
                <a:spLocks noChangeShapeType="1"/>
              </p:cNvSpPr>
              <p:nvPr/>
            </p:nvSpPr>
            <p:spPr bwMode="auto">
              <a:xfrm>
                <a:off x="1532" y="3504"/>
                <a:ext cx="0" cy="295"/>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Line 31"/>
              <p:cNvSpPr>
                <a:spLocks noChangeShapeType="1"/>
              </p:cNvSpPr>
              <p:nvPr/>
            </p:nvSpPr>
            <p:spPr bwMode="auto">
              <a:xfrm>
                <a:off x="1187" y="3504"/>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Line 32"/>
              <p:cNvSpPr>
                <a:spLocks noChangeShapeType="1"/>
              </p:cNvSpPr>
              <p:nvPr/>
            </p:nvSpPr>
            <p:spPr bwMode="auto">
              <a:xfrm>
                <a:off x="1187" y="3742"/>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Line 33"/>
              <p:cNvSpPr>
                <a:spLocks noChangeShapeType="1"/>
              </p:cNvSpPr>
              <p:nvPr/>
            </p:nvSpPr>
            <p:spPr bwMode="auto">
              <a:xfrm>
                <a:off x="1283" y="3504"/>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Line 34"/>
              <p:cNvSpPr>
                <a:spLocks noChangeShapeType="1"/>
              </p:cNvSpPr>
              <p:nvPr/>
            </p:nvSpPr>
            <p:spPr bwMode="auto">
              <a:xfrm>
                <a:off x="1283" y="3742"/>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Line 35"/>
              <p:cNvSpPr>
                <a:spLocks noChangeShapeType="1"/>
              </p:cNvSpPr>
              <p:nvPr/>
            </p:nvSpPr>
            <p:spPr bwMode="auto">
              <a:xfrm>
                <a:off x="1379" y="3504"/>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Line 36"/>
              <p:cNvSpPr>
                <a:spLocks noChangeShapeType="1"/>
              </p:cNvSpPr>
              <p:nvPr/>
            </p:nvSpPr>
            <p:spPr bwMode="auto">
              <a:xfrm>
                <a:off x="1379" y="3742"/>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Line 37"/>
              <p:cNvSpPr>
                <a:spLocks noChangeShapeType="1"/>
              </p:cNvSpPr>
              <p:nvPr/>
            </p:nvSpPr>
            <p:spPr bwMode="auto">
              <a:xfrm>
                <a:off x="1475" y="3504"/>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Line 38"/>
              <p:cNvSpPr>
                <a:spLocks noChangeShapeType="1"/>
              </p:cNvSpPr>
              <p:nvPr/>
            </p:nvSpPr>
            <p:spPr bwMode="auto">
              <a:xfrm>
                <a:off x="1475" y="3742"/>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Line 39"/>
              <p:cNvSpPr>
                <a:spLocks noChangeShapeType="1"/>
              </p:cNvSpPr>
              <p:nvPr/>
            </p:nvSpPr>
            <p:spPr bwMode="auto">
              <a:xfrm>
                <a:off x="1327" y="3506"/>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Line 40"/>
              <p:cNvSpPr>
                <a:spLocks noChangeShapeType="1"/>
              </p:cNvSpPr>
              <p:nvPr/>
            </p:nvSpPr>
            <p:spPr bwMode="auto">
              <a:xfrm>
                <a:off x="1327" y="3744"/>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Line 41"/>
              <p:cNvSpPr>
                <a:spLocks noChangeShapeType="1"/>
              </p:cNvSpPr>
              <p:nvPr/>
            </p:nvSpPr>
            <p:spPr bwMode="auto">
              <a:xfrm>
                <a:off x="1213" y="3508"/>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2"/>
              <p:cNvSpPr>
                <a:spLocks noChangeShapeType="1"/>
              </p:cNvSpPr>
              <p:nvPr/>
            </p:nvSpPr>
            <p:spPr bwMode="auto">
              <a:xfrm>
                <a:off x="1213" y="3746"/>
                <a:ext cx="0" cy="56"/>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1" name="Text Box 48"/>
            <p:cNvSpPr txBox="1">
              <a:spLocks noChangeArrowheads="1"/>
            </p:cNvSpPr>
            <p:nvPr/>
          </p:nvSpPr>
          <p:spPr bwMode="auto">
            <a:xfrm>
              <a:off x="3514654" y="4547428"/>
              <a:ext cx="14911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IPv4</a:t>
              </a:r>
              <a:r>
                <a:rPr lang="zh-CN" altLang="en-US" sz="1400" dirty="0">
                  <a:solidFill>
                    <a:prstClr val="black"/>
                  </a:solidFill>
                </a:rPr>
                <a:t>源</a:t>
              </a:r>
              <a:r>
                <a:rPr lang="en-US" altLang="zh-CN" sz="1400" dirty="0">
                  <a:solidFill>
                    <a:prstClr val="black"/>
                  </a:solidFill>
                </a:rPr>
                <a:t>/</a:t>
              </a:r>
              <a:r>
                <a:rPr lang="zh-CN" altLang="en-US" sz="1400" dirty="0">
                  <a:solidFill>
                    <a:prstClr val="black"/>
                  </a:solidFill>
                </a:rPr>
                <a:t>目的地址</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2" name="Text Box 50"/>
            <p:cNvSpPr txBox="1">
              <a:spLocks noChangeArrowheads="1"/>
            </p:cNvSpPr>
            <p:nvPr/>
          </p:nvSpPr>
          <p:spPr bwMode="auto">
            <a:xfrm>
              <a:off x="3387311" y="4315653"/>
              <a:ext cx="9525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IPv4 </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首部</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3" name="Line 55"/>
            <p:cNvSpPr>
              <a:spLocks noChangeShapeType="1"/>
            </p:cNvSpPr>
            <p:nvPr/>
          </p:nvSpPr>
          <p:spPr bwMode="auto">
            <a:xfrm>
              <a:off x="4141374" y="4806191"/>
              <a:ext cx="0" cy="738187"/>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56"/>
            <p:cNvSpPr>
              <a:spLocks noChangeShapeType="1"/>
            </p:cNvSpPr>
            <p:nvPr/>
          </p:nvSpPr>
          <p:spPr bwMode="auto">
            <a:xfrm>
              <a:off x="4146136" y="4801428"/>
              <a:ext cx="381000" cy="738188"/>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57"/>
            <p:cNvSpPr>
              <a:spLocks noChangeShapeType="1"/>
            </p:cNvSpPr>
            <p:nvPr/>
          </p:nvSpPr>
          <p:spPr bwMode="auto">
            <a:xfrm>
              <a:off x="3546061" y="4558541"/>
              <a:ext cx="0" cy="976312"/>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23"/>
            <p:cNvSpPr txBox="1">
              <a:spLocks noChangeArrowheads="1"/>
            </p:cNvSpPr>
            <p:nvPr/>
          </p:nvSpPr>
          <p:spPr bwMode="auto">
            <a:xfrm>
              <a:off x="4949411" y="6176203"/>
              <a:ext cx="1402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IPv4 </a:t>
              </a: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数据报</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7" name="Line 24"/>
            <p:cNvSpPr>
              <a:spLocks noChangeShapeType="1"/>
            </p:cNvSpPr>
            <p:nvPr/>
          </p:nvSpPr>
          <p:spPr bwMode="auto">
            <a:xfrm>
              <a:off x="6570249" y="6365116"/>
              <a:ext cx="169545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25"/>
            <p:cNvSpPr>
              <a:spLocks noChangeShapeType="1"/>
            </p:cNvSpPr>
            <p:nvPr/>
          </p:nvSpPr>
          <p:spPr bwMode="auto">
            <a:xfrm flipH="1">
              <a:off x="3380961" y="6365116"/>
              <a:ext cx="160655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Text Box 64"/>
            <p:cNvSpPr txBox="1">
              <a:spLocks noChangeArrowheads="1"/>
            </p:cNvSpPr>
            <p:nvPr/>
          </p:nvSpPr>
          <p:spPr bwMode="auto">
            <a:xfrm>
              <a:off x="5670136" y="5826953"/>
              <a:ext cx="14029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 </a:t>
              </a: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数据报</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0" name="Line 65"/>
            <p:cNvSpPr>
              <a:spLocks noChangeShapeType="1"/>
            </p:cNvSpPr>
            <p:nvPr/>
          </p:nvSpPr>
          <p:spPr bwMode="auto">
            <a:xfrm>
              <a:off x="7306849" y="5996816"/>
              <a:ext cx="85725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66"/>
            <p:cNvSpPr>
              <a:spLocks noChangeShapeType="1"/>
            </p:cNvSpPr>
            <p:nvPr/>
          </p:nvSpPr>
          <p:spPr bwMode="auto">
            <a:xfrm flipH="1">
              <a:off x="4808124" y="5996816"/>
              <a:ext cx="92551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69"/>
            <p:cNvSpPr>
              <a:spLocks noChangeArrowheads="1"/>
            </p:cNvSpPr>
            <p:nvPr/>
          </p:nvSpPr>
          <p:spPr bwMode="auto">
            <a:xfrm>
              <a:off x="4776374" y="5384041"/>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73" name="Group 70"/>
            <p:cNvGrpSpPr/>
            <p:nvPr/>
          </p:nvGrpSpPr>
          <p:grpSpPr bwMode="auto">
            <a:xfrm>
              <a:off x="5838411" y="4414078"/>
              <a:ext cx="3122613" cy="1109663"/>
              <a:chOff x="2868" y="2782"/>
              <a:chExt cx="1967" cy="699"/>
            </a:xfrm>
          </p:grpSpPr>
          <p:sp>
            <p:nvSpPr>
              <p:cNvPr id="74" name="Text Box 51"/>
              <p:cNvSpPr txBox="1">
                <a:spLocks noChangeArrowheads="1"/>
              </p:cNvSpPr>
              <p:nvPr/>
            </p:nvSpPr>
            <p:spPr bwMode="auto">
              <a:xfrm>
                <a:off x="4204" y="2782"/>
                <a:ext cx="63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IPv4 </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载荷</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t>
                </a:r>
              </a:p>
            </p:txBody>
          </p:sp>
          <p:sp>
            <p:nvSpPr>
              <p:cNvPr id="75" name="Line 54"/>
              <p:cNvSpPr>
                <a:spLocks noChangeShapeType="1"/>
              </p:cNvSpPr>
              <p:nvPr/>
            </p:nvSpPr>
            <p:spPr bwMode="auto">
              <a:xfrm flipH="1">
                <a:off x="2868" y="2979"/>
                <a:ext cx="1532" cy="502"/>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76" name="Group 71"/>
          <p:cNvGrpSpPr/>
          <p:nvPr/>
        </p:nvGrpSpPr>
        <p:grpSpPr bwMode="auto">
          <a:xfrm>
            <a:off x="4792249" y="4318828"/>
            <a:ext cx="3402012" cy="1476375"/>
            <a:chOff x="2280" y="1247"/>
            <a:chExt cx="2143" cy="930"/>
          </a:xfrm>
        </p:grpSpPr>
        <p:sp>
          <p:nvSpPr>
            <p:cNvPr id="77" name="Rectangle 5"/>
            <p:cNvSpPr>
              <a:spLocks noChangeArrowheads="1"/>
            </p:cNvSpPr>
            <p:nvPr/>
          </p:nvSpPr>
          <p:spPr bwMode="auto">
            <a:xfrm>
              <a:off x="2280" y="1918"/>
              <a:ext cx="2143" cy="253"/>
            </a:xfrm>
            <a:prstGeom prst="rect">
              <a:avLst/>
            </a:prstGeom>
            <a:solidFill>
              <a:srgbClr val="66CCFF"/>
            </a:solidFill>
            <a:ln w="12700">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8" name="Line 8"/>
            <p:cNvSpPr>
              <a:spLocks noChangeShapeType="1"/>
            </p:cNvSpPr>
            <p:nvPr/>
          </p:nvSpPr>
          <p:spPr bwMode="auto">
            <a:xfrm>
              <a:off x="2333" y="1918"/>
              <a:ext cx="0" cy="2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Line 9"/>
            <p:cNvSpPr>
              <a:spLocks noChangeShapeType="1"/>
            </p:cNvSpPr>
            <p:nvPr/>
          </p:nvSpPr>
          <p:spPr bwMode="auto">
            <a:xfrm>
              <a:off x="2307" y="1917"/>
              <a:ext cx="0" cy="2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Line 10"/>
            <p:cNvSpPr>
              <a:spLocks noChangeShapeType="1"/>
            </p:cNvSpPr>
            <p:nvPr/>
          </p:nvSpPr>
          <p:spPr bwMode="auto">
            <a:xfrm>
              <a:off x="2381" y="1918"/>
              <a:ext cx="0" cy="2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Line 11"/>
            <p:cNvSpPr>
              <a:spLocks noChangeShapeType="1"/>
            </p:cNvSpPr>
            <p:nvPr/>
          </p:nvSpPr>
          <p:spPr bwMode="auto">
            <a:xfrm>
              <a:off x="2407" y="1916"/>
              <a:ext cx="0" cy="2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Line 12"/>
            <p:cNvSpPr>
              <a:spLocks noChangeShapeType="1"/>
            </p:cNvSpPr>
            <p:nvPr/>
          </p:nvSpPr>
          <p:spPr bwMode="auto">
            <a:xfrm>
              <a:off x="2441" y="1916"/>
              <a:ext cx="0" cy="2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Line 13"/>
            <p:cNvSpPr>
              <a:spLocks noChangeShapeType="1"/>
            </p:cNvSpPr>
            <p:nvPr/>
          </p:nvSpPr>
          <p:spPr bwMode="auto">
            <a:xfrm>
              <a:off x="2483" y="1916"/>
              <a:ext cx="0" cy="2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Line 14"/>
            <p:cNvSpPr>
              <a:spLocks noChangeShapeType="1"/>
            </p:cNvSpPr>
            <p:nvPr/>
          </p:nvSpPr>
          <p:spPr bwMode="auto">
            <a:xfrm>
              <a:off x="2679" y="1923"/>
              <a:ext cx="0" cy="2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15"/>
            <p:cNvSpPr>
              <a:spLocks noChangeShapeType="1"/>
            </p:cNvSpPr>
            <p:nvPr/>
          </p:nvSpPr>
          <p:spPr bwMode="auto">
            <a:xfrm>
              <a:off x="2915" y="1923"/>
              <a:ext cx="0" cy="2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Text Box 16"/>
            <p:cNvSpPr txBox="1">
              <a:spLocks noChangeArrowheads="1"/>
            </p:cNvSpPr>
            <p:nvPr/>
          </p:nvSpPr>
          <p:spPr bwMode="auto">
            <a:xfrm>
              <a:off x="2976" y="1557"/>
              <a:ext cx="86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UDP/TCP </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负载</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87" name="Text Box 17"/>
            <p:cNvSpPr txBox="1">
              <a:spLocks noChangeArrowheads="1"/>
            </p:cNvSpPr>
            <p:nvPr/>
          </p:nvSpPr>
          <p:spPr bwMode="auto">
            <a:xfrm>
              <a:off x="2491" y="1396"/>
              <a:ext cx="97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 </a:t>
              </a:r>
              <a:r>
                <a:rPr lang="zh-CN" altLang="en-US" sz="1400" dirty="0">
                  <a:solidFill>
                    <a:prstClr val="black"/>
                  </a:solidFill>
                </a:rPr>
                <a:t>源</a:t>
              </a:r>
              <a:r>
                <a:rPr lang="en-US" altLang="zh-CN" sz="1400" dirty="0">
                  <a:solidFill>
                    <a:prstClr val="black"/>
                  </a:solidFill>
                </a:rPr>
                <a:t>/</a:t>
              </a:r>
              <a:r>
                <a:rPr lang="zh-CN" altLang="en-US" sz="1400" dirty="0">
                  <a:solidFill>
                    <a:prstClr val="black"/>
                  </a:solidFill>
                </a:rPr>
                <a:t>目的地址</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88" name="Text Box 18"/>
            <p:cNvSpPr txBox="1">
              <a:spLocks noChangeArrowheads="1"/>
            </p:cNvSpPr>
            <p:nvPr/>
          </p:nvSpPr>
          <p:spPr bwMode="auto">
            <a:xfrm>
              <a:off x="2281" y="1247"/>
              <a:ext cx="60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 </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首部</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89" name="Line 19"/>
            <p:cNvSpPr>
              <a:spLocks noChangeShapeType="1"/>
            </p:cNvSpPr>
            <p:nvPr/>
          </p:nvSpPr>
          <p:spPr bwMode="auto">
            <a:xfrm>
              <a:off x="2602" y="1543"/>
              <a:ext cx="3" cy="442"/>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0"/>
            <p:cNvSpPr>
              <a:spLocks noChangeShapeType="1"/>
            </p:cNvSpPr>
            <p:nvPr/>
          </p:nvSpPr>
          <p:spPr bwMode="auto">
            <a:xfrm>
              <a:off x="2594" y="1546"/>
              <a:ext cx="174" cy="440"/>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58"/>
            <p:cNvSpPr>
              <a:spLocks noChangeShapeType="1"/>
            </p:cNvSpPr>
            <p:nvPr/>
          </p:nvSpPr>
          <p:spPr bwMode="auto">
            <a:xfrm>
              <a:off x="2386" y="1399"/>
              <a:ext cx="0" cy="549"/>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59"/>
            <p:cNvSpPr>
              <a:spLocks noChangeShapeType="1"/>
            </p:cNvSpPr>
            <p:nvPr/>
          </p:nvSpPr>
          <p:spPr bwMode="auto">
            <a:xfrm>
              <a:off x="3334" y="1720"/>
              <a:ext cx="0" cy="252"/>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3" name="Content Placeholder 1"/>
          <p:cNvSpPr txBox="1"/>
          <p:nvPr/>
        </p:nvSpPr>
        <p:spPr>
          <a:xfrm>
            <a:off x="844826" y="2618555"/>
            <a:ext cx="10515600" cy="139685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Tunneling </a:t>
            </a:r>
            <a:r>
              <a:rPr kumimoji="0" lang="zh-CN" altLang="en-US" sz="28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建隧道</a:t>
            </a:r>
            <a:r>
              <a:rPr kumimoji="0" lang="en-US" altLang="en-US" sz="28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altLang="en-US" sz="2800"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IPv6 </a:t>
            </a:r>
            <a:r>
              <a:rPr kumimoji="0" lang="zh-CN" altLang="en-US" sz="2800"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数据报作为载荷封装</a:t>
            </a:r>
            <a:r>
              <a:rPr lang="zh-CN" altLang="en-US" dirty="0">
                <a:solidFill>
                  <a:prstClr val="black"/>
                </a:solidFill>
                <a:latin typeface="Times New Roman" panose="02020603050405020304" pitchFamily="18" charset="0"/>
                <a:cs typeface="Times New Roman" panose="02020603050405020304" pitchFamily="18" charset="0"/>
              </a:rPr>
              <a:t>于</a:t>
            </a:r>
            <a:r>
              <a:rPr kumimoji="0" lang="en-US" altLang="en-US" sz="2800"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IPv4</a:t>
            </a:r>
            <a:r>
              <a:rPr kumimoji="0" lang="zh-CN" altLang="en-US" sz="2800"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数据报中，在</a:t>
            </a:r>
            <a:r>
              <a:rPr kumimoji="0" lang="en-US" altLang="zh-CN" sz="2800"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IPv4</a:t>
            </a:r>
            <a:r>
              <a:rPr lang="zh-CN" altLang="en-US" noProof="0" dirty="0">
                <a:solidFill>
                  <a:prstClr val="black"/>
                </a:solidFill>
                <a:latin typeface="Times New Roman" panose="02020603050405020304" pitchFamily="18" charset="0"/>
                <a:cs typeface="Times New Roman" panose="02020603050405020304" pitchFamily="18" charset="0"/>
              </a:rPr>
              <a:t>路由器间</a:t>
            </a:r>
            <a:r>
              <a:rPr kumimoji="0" lang="zh-CN" altLang="en-US" sz="2800" i="0"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传输</a:t>
            </a:r>
            <a:endParaRPr lang="en-US" altLang="en-US" dirty="0">
              <a:solidFill>
                <a:prstClr val="black"/>
              </a:solidFill>
              <a:latin typeface="Times New Roman" panose="02020603050405020304" pitchFamily="18" charset="0"/>
              <a:cs typeface="Times New Roman" panose="02020603050405020304" pitchFamily="18" charset="0"/>
            </a:endParaRPr>
          </a:p>
        </p:txBody>
      </p:sp>
      <p:sp>
        <p:nvSpPr>
          <p:cNvPr id="94"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84</a:t>
            </a:fld>
            <a:endParaRPr lang="en-US" dirty="0"/>
          </a:p>
        </p:txBody>
      </p:sp>
      <p:sp>
        <p:nvSpPr>
          <p:cNvPr id="4" name="对话气泡: 圆角矩形 3">
            <a:extLst>
              <a:ext uri="{FF2B5EF4-FFF2-40B4-BE49-F238E27FC236}">
                <a16:creationId xmlns:a16="http://schemas.microsoft.com/office/drawing/2014/main" id="{0AB889C0-B5FB-460F-8488-74485CF2FF26}"/>
              </a:ext>
            </a:extLst>
          </p:cNvPr>
          <p:cNvSpPr/>
          <p:nvPr/>
        </p:nvSpPr>
        <p:spPr>
          <a:xfrm>
            <a:off x="8896350" y="127000"/>
            <a:ext cx="2609850" cy="1244537"/>
          </a:xfrm>
          <a:prstGeom prst="wedgeRoundRectCallout">
            <a:avLst>
              <a:gd name="adj1" fmla="val -32755"/>
              <a:gd name="adj2" fmla="val 94644"/>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C00000"/>
                </a:solidFill>
              </a:rPr>
              <a:t>兼容问题</a:t>
            </a:r>
            <a:endParaRPr lang="en-US" altLang="zh-CN" b="1" dirty="0">
              <a:solidFill>
                <a:srgbClr val="C00000"/>
              </a:solidFill>
            </a:endParaRPr>
          </a:p>
          <a:p>
            <a:r>
              <a:rPr lang="en-US" altLang="zh-CN" dirty="0">
                <a:solidFill>
                  <a:schemeClr val="tx1"/>
                </a:solidFill>
              </a:rPr>
              <a:t>IPv6</a:t>
            </a:r>
            <a:r>
              <a:rPr lang="zh-CN" altLang="en-US" dirty="0">
                <a:solidFill>
                  <a:schemeClr val="tx1"/>
                </a:solidFill>
              </a:rPr>
              <a:t>向下兼容，但</a:t>
            </a:r>
            <a:r>
              <a:rPr lang="en-US" altLang="zh-CN" dirty="0">
                <a:solidFill>
                  <a:schemeClr val="tx1"/>
                </a:solidFill>
              </a:rPr>
              <a:t>IPv4</a:t>
            </a:r>
            <a:r>
              <a:rPr lang="zh-CN" altLang="en-US" dirty="0">
                <a:solidFill>
                  <a:schemeClr val="tx1"/>
                </a:solidFill>
              </a:rPr>
              <a:t>不向上兼容。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dissolv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dissolve">
                                      <p:cBhvr>
                                        <p:cTn id="1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838200" y="345805"/>
            <a:ext cx="10515600" cy="894622"/>
          </a:xfrm>
        </p:spPr>
        <p:txBody>
          <a:bodyPr>
            <a:normAutofit/>
          </a:bodyPr>
          <a:lstStyle/>
          <a:p>
            <a:r>
              <a:rPr lang="zh-CN" altLang="en-US" sz="4800" dirty="0"/>
              <a:t>建隧道与封装</a:t>
            </a:r>
            <a:endParaRPr lang="en-US" sz="4800" dirty="0"/>
          </a:p>
        </p:txBody>
      </p:sp>
      <p:sp>
        <p:nvSpPr>
          <p:cNvPr id="168" name="Text Box 75"/>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Calibri" panose="020F0502020204030204"/>
              </a:rPr>
              <a:t>以太网连接两个</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IPv6</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路由器：</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3" name="Group 2"/>
          <p:cNvGrpSpPr/>
          <p:nvPr/>
        </p:nvGrpSpPr>
        <p:grpSpPr>
          <a:xfrm>
            <a:off x="4274280" y="1626442"/>
            <a:ext cx="5834767" cy="995120"/>
            <a:chOff x="3663591" y="1108282"/>
            <a:chExt cx="5834767" cy="995120"/>
          </a:xfrm>
        </p:grpSpPr>
        <p:sp>
          <p:nvSpPr>
            <p:cNvPr id="167" name="Rectangle 67"/>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69" name="Text Box 244"/>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zh-CN"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以太网连接两个</a:t>
              </a:r>
              <a:endParaRPr kumimoji="0" lang="en-US" altLang="zh-CN"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IPv6</a:t>
              </a:r>
              <a:r>
                <a:rPr kumimoji="0" lang="zh-CN"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路由器</a:t>
              </a:r>
              <a:endPar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endParaRPr>
            </a:p>
          </p:txBody>
        </p:sp>
        <p:grpSp>
          <p:nvGrpSpPr>
            <p:cNvPr id="269" name="Group 268"/>
            <p:cNvGrpSpPr/>
            <p:nvPr/>
          </p:nvGrpSpPr>
          <p:grpSpPr>
            <a:xfrm>
              <a:off x="3663591" y="1108282"/>
              <a:ext cx="1764058" cy="965200"/>
              <a:chOff x="3670217" y="2254595"/>
              <a:chExt cx="1764058" cy="965200"/>
            </a:xfrm>
          </p:grpSpPr>
          <p:sp>
            <p:nvSpPr>
              <p:cNvPr id="270" name="Text Box 92"/>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a:t>
                </a:r>
              </a:p>
            </p:txBody>
          </p:sp>
          <p:sp>
            <p:nvSpPr>
              <p:cNvPr id="271" name="Text Box 108"/>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B</a:t>
                </a:r>
              </a:p>
            </p:txBody>
          </p:sp>
          <p:sp>
            <p:nvSpPr>
              <p:cNvPr id="272" name="Line 141"/>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Text Box 143"/>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274" name="Text Box 144"/>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grpSp>
            <p:nvGrpSpPr>
              <p:cNvPr id="275" name="Group 274"/>
              <p:cNvGrpSpPr/>
              <p:nvPr/>
            </p:nvGrpSpPr>
            <p:grpSpPr>
              <a:xfrm>
                <a:off x="3670217" y="2586162"/>
                <a:ext cx="731126" cy="344556"/>
                <a:chOff x="7493876" y="2774731"/>
                <a:chExt cx="1481958" cy="894622"/>
              </a:xfrm>
            </p:grpSpPr>
            <p:sp>
              <p:nvSpPr>
                <p:cNvPr id="284" name="Freeform 28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5" name="Oval 284"/>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6" name="Group 285"/>
                <p:cNvGrpSpPr/>
                <p:nvPr/>
              </p:nvGrpSpPr>
              <p:grpSpPr>
                <a:xfrm>
                  <a:off x="7713663" y="2848339"/>
                  <a:ext cx="1042107" cy="425543"/>
                  <a:chOff x="7786941" y="2884917"/>
                  <a:chExt cx="897649" cy="353919"/>
                </a:xfrm>
              </p:grpSpPr>
              <p:sp>
                <p:nvSpPr>
                  <p:cNvPr id="287" name="Freeform 28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8" name="Freeform 28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9" name="Freeform 28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0" name="Freeform 28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6" name="Group 275"/>
              <p:cNvGrpSpPr/>
              <p:nvPr/>
            </p:nvGrpSpPr>
            <p:grpSpPr>
              <a:xfrm>
                <a:off x="4703149" y="2589549"/>
                <a:ext cx="731126" cy="344556"/>
                <a:chOff x="7493876" y="2774731"/>
                <a:chExt cx="1481958" cy="894622"/>
              </a:xfrm>
            </p:grpSpPr>
            <p:sp>
              <p:nvSpPr>
                <p:cNvPr id="277" name="Freeform 27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8" name="Oval 277"/>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9" name="Group 278"/>
                <p:cNvGrpSpPr/>
                <p:nvPr/>
              </p:nvGrpSpPr>
              <p:grpSpPr>
                <a:xfrm>
                  <a:off x="7713663" y="2848339"/>
                  <a:ext cx="1042107" cy="425543"/>
                  <a:chOff x="7786941" y="2884917"/>
                  <a:chExt cx="897649" cy="353919"/>
                </a:xfrm>
              </p:grpSpPr>
              <p:sp>
                <p:nvSpPr>
                  <p:cNvPr id="280" name="Freeform 27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1" name="Freeform 28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Freeform 28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3" name="Freeform 28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91" name="Group 290"/>
            <p:cNvGrpSpPr/>
            <p:nvPr/>
          </p:nvGrpSpPr>
          <p:grpSpPr>
            <a:xfrm>
              <a:off x="7734300" y="1138202"/>
              <a:ext cx="1764058" cy="965200"/>
              <a:chOff x="3670217" y="2254595"/>
              <a:chExt cx="1764058" cy="965200"/>
            </a:xfrm>
          </p:grpSpPr>
          <p:sp>
            <p:nvSpPr>
              <p:cNvPr id="292" name="Text Box 92"/>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a:t>
                </a:r>
              </a:p>
            </p:txBody>
          </p:sp>
          <p:sp>
            <p:nvSpPr>
              <p:cNvPr id="293" name="Text Box 108"/>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a:t>
                </a:r>
              </a:p>
            </p:txBody>
          </p:sp>
          <p:sp>
            <p:nvSpPr>
              <p:cNvPr id="294" name="Line 141"/>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Text Box 143"/>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296" name="Text Box 144"/>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grpSp>
            <p:nvGrpSpPr>
              <p:cNvPr id="297" name="Group 296"/>
              <p:cNvGrpSpPr/>
              <p:nvPr/>
            </p:nvGrpSpPr>
            <p:grpSpPr>
              <a:xfrm>
                <a:off x="3670217" y="2586162"/>
                <a:ext cx="731126" cy="344556"/>
                <a:chOff x="7493876" y="2774731"/>
                <a:chExt cx="1481958" cy="894622"/>
              </a:xfrm>
            </p:grpSpPr>
            <p:sp>
              <p:nvSpPr>
                <p:cNvPr id="306" name="Freeform 30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7" name="Oval 306"/>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8" name="Group 307"/>
                <p:cNvGrpSpPr/>
                <p:nvPr/>
              </p:nvGrpSpPr>
              <p:grpSpPr>
                <a:xfrm>
                  <a:off x="7713663" y="2848339"/>
                  <a:ext cx="1042107" cy="425543"/>
                  <a:chOff x="7786941" y="2884917"/>
                  <a:chExt cx="897649" cy="353919"/>
                </a:xfrm>
              </p:grpSpPr>
              <p:sp>
                <p:nvSpPr>
                  <p:cNvPr id="309" name="Freeform 30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0" name="Freeform 30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1" name="Freeform 31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2" name="Freeform 31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8" name="Group 297"/>
              <p:cNvGrpSpPr/>
              <p:nvPr/>
            </p:nvGrpSpPr>
            <p:grpSpPr>
              <a:xfrm>
                <a:off x="4703149" y="2589549"/>
                <a:ext cx="731126" cy="344556"/>
                <a:chOff x="7493876" y="2774731"/>
                <a:chExt cx="1481958" cy="894622"/>
              </a:xfrm>
            </p:grpSpPr>
            <p:sp>
              <p:nvSpPr>
                <p:cNvPr id="299" name="Freeform 29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0" name="Oval 299"/>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1" name="Group 300"/>
                <p:cNvGrpSpPr/>
                <p:nvPr/>
              </p:nvGrpSpPr>
              <p:grpSpPr>
                <a:xfrm>
                  <a:off x="7713663" y="2848339"/>
                  <a:ext cx="1042107" cy="425543"/>
                  <a:chOff x="7786941" y="2884917"/>
                  <a:chExt cx="897649" cy="353919"/>
                </a:xfrm>
              </p:grpSpPr>
              <p:sp>
                <p:nvSpPr>
                  <p:cNvPr id="302" name="Freeform 30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3" name="Freeform 30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4" name="Freeform 30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5" name="Freeform 30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nvGrpSpPr>
          <p:cNvPr id="18" name="Group 17"/>
          <p:cNvGrpSpPr/>
          <p:nvPr/>
        </p:nvGrpSpPr>
        <p:grpSpPr>
          <a:xfrm>
            <a:off x="3551678" y="3195320"/>
            <a:ext cx="1441094" cy="467910"/>
            <a:chOff x="3536438" y="3119120"/>
            <a:chExt cx="1441094" cy="467910"/>
          </a:xfrm>
        </p:grpSpPr>
        <p:sp>
          <p:nvSpPr>
            <p:cNvPr id="260" name="Line 57"/>
            <p:cNvSpPr>
              <a:spLocks noChangeShapeType="1"/>
            </p:cNvSpPr>
            <p:nvPr/>
          </p:nvSpPr>
          <p:spPr bwMode="auto">
            <a:xfrm flipH="1">
              <a:off x="4023360" y="3119120"/>
              <a:ext cx="954172" cy="187960"/>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1" name="Text Box 18"/>
            <p:cNvSpPr txBox="1">
              <a:spLocks noChangeArrowheads="1"/>
            </p:cNvSpPr>
            <p:nvPr/>
          </p:nvSpPr>
          <p:spPr bwMode="auto">
            <a:xfrm>
              <a:off x="3536438" y="3311570"/>
              <a:ext cx="90281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链路层帧</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13" name="Group 12"/>
          <p:cNvGrpSpPr/>
          <p:nvPr/>
        </p:nvGrpSpPr>
        <p:grpSpPr>
          <a:xfrm>
            <a:off x="4809173" y="2446973"/>
            <a:ext cx="4886325" cy="951547"/>
            <a:chOff x="4672013" y="2614613"/>
            <a:chExt cx="4886325" cy="1157209"/>
          </a:xfrm>
        </p:grpSpPr>
        <p:grpSp>
          <p:nvGrpSpPr>
            <p:cNvPr id="5" name="Group 4"/>
            <p:cNvGrpSpPr/>
            <p:nvPr/>
          </p:nvGrpSpPr>
          <p:grpSpPr>
            <a:xfrm>
              <a:off x="4674002" y="3295572"/>
              <a:ext cx="4854575" cy="476250"/>
              <a:chOff x="1427882" y="4286172"/>
              <a:chExt cx="4854575" cy="476250"/>
            </a:xfrm>
          </p:grpSpPr>
          <p:sp>
            <p:nvSpPr>
              <p:cNvPr id="363" name="Rectangle 26"/>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64" name="Line 27"/>
              <p:cNvSpPr>
                <a:spLocks noChangeShapeType="1"/>
              </p:cNvSpPr>
              <p:nvPr/>
            </p:nvSpPr>
            <p:spPr bwMode="auto">
              <a:xfrm>
                <a:off x="2791545" y="4287759"/>
                <a:ext cx="0" cy="468313"/>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Line 28"/>
              <p:cNvSpPr>
                <a:spLocks noChangeShapeType="1"/>
              </p:cNvSpPr>
              <p:nvPr/>
            </p:nvSpPr>
            <p:spPr bwMode="auto">
              <a:xfrm>
                <a:off x="2313707" y="4286172"/>
                <a:ext cx="0" cy="468313"/>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Line 29"/>
              <p:cNvSpPr>
                <a:spLocks noChangeShapeType="1"/>
              </p:cNvSpPr>
              <p:nvPr/>
            </p:nvSpPr>
            <p:spPr bwMode="auto">
              <a:xfrm>
                <a:off x="1867620" y="4294109"/>
                <a:ext cx="0" cy="468313"/>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oup 1"/>
              <p:cNvGrpSpPr/>
              <p:nvPr/>
            </p:nvGrpSpPr>
            <p:grpSpPr>
              <a:xfrm>
                <a:off x="2865478" y="4319509"/>
                <a:ext cx="3402012" cy="414337"/>
                <a:chOff x="8090620" y="3748009"/>
                <a:chExt cx="3402012" cy="414337"/>
              </a:xfrm>
            </p:grpSpPr>
            <p:sp>
              <p:nvSpPr>
                <p:cNvPr id="357" name="Line 65"/>
                <p:cNvSpPr>
                  <a:spLocks noChangeShapeType="1"/>
                </p:cNvSpPr>
                <p:nvPr/>
              </p:nvSpPr>
              <p:spPr bwMode="auto">
                <a:xfrm>
                  <a:off x="8743763" y="4053716"/>
                  <a:ext cx="85725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Rectangle 5"/>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81" name="Line 8"/>
                <p:cNvSpPr>
                  <a:spLocks noChangeShapeType="1"/>
                </p:cNvSpPr>
                <p:nvPr/>
              </p:nvSpPr>
              <p:spPr bwMode="auto">
                <a:xfrm>
                  <a:off x="8174757" y="3751184"/>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Line 9"/>
                <p:cNvSpPr>
                  <a:spLocks noChangeShapeType="1"/>
                </p:cNvSpPr>
                <p:nvPr/>
              </p:nvSpPr>
              <p:spPr bwMode="auto">
                <a:xfrm>
                  <a:off x="8133482" y="3749596"/>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3" name="Line 10"/>
                <p:cNvSpPr>
                  <a:spLocks noChangeShapeType="1"/>
                </p:cNvSpPr>
                <p:nvPr/>
              </p:nvSpPr>
              <p:spPr bwMode="auto">
                <a:xfrm>
                  <a:off x="8250957" y="3751184"/>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4" name="Line 11"/>
                <p:cNvSpPr>
                  <a:spLocks noChangeShapeType="1"/>
                </p:cNvSpPr>
                <p:nvPr/>
              </p:nvSpPr>
              <p:spPr bwMode="auto">
                <a:xfrm>
                  <a:off x="8292232" y="3748009"/>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5" name="Line 12"/>
                <p:cNvSpPr>
                  <a:spLocks noChangeShapeType="1"/>
                </p:cNvSpPr>
                <p:nvPr/>
              </p:nvSpPr>
              <p:spPr bwMode="auto">
                <a:xfrm>
                  <a:off x="8346207" y="3748009"/>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6" name="Line 13"/>
                <p:cNvSpPr>
                  <a:spLocks noChangeShapeType="1"/>
                </p:cNvSpPr>
                <p:nvPr/>
              </p:nvSpPr>
              <p:spPr bwMode="auto">
                <a:xfrm>
                  <a:off x="8412882" y="3748009"/>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7" name="Line 14"/>
                <p:cNvSpPr>
                  <a:spLocks noChangeShapeType="1"/>
                </p:cNvSpPr>
                <p:nvPr/>
              </p:nvSpPr>
              <p:spPr bwMode="auto">
                <a:xfrm>
                  <a:off x="8724032" y="3759121"/>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8" name="Line 15"/>
                <p:cNvSpPr>
                  <a:spLocks noChangeShapeType="1"/>
                </p:cNvSpPr>
                <p:nvPr/>
              </p:nvSpPr>
              <p:spPr bwMode="auto">
                <a:xfrm>
                  <a:off x="9098682" y="3759121"/>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98" name="Rectangle 5"/>
              <p:cNvSpPr>
                <a:spLocks noChangeArrowheads="1"/>
              </p:cNvSpPr>
              <p:nvPr/>
            </p:nvSpPr>
            <p:spPr bwMode="auto">
              <a:xfrm>
                <a:off x="2901848" y="4384275"/>
                <a:ext cx="3244616" cy="285690"/>
              </a:xfrm>
              <a:prstGeom prst="rect">
                <a:avLst/>
              </a:prstGeom>
              <a:solidFill>
                <a:srgbClr val="66CCFF"/>
              </a:solidFill>
              <a:ln w="12700">
                <a:no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56" name="Text Box 64"/>
              <p:cNvSpPr txBox="1">
                <a:spLocks noChangeArrowheads="1"/>
              </p:cNvSpPr>
              <p:nvPr/>
            </p:nvSpPr>
            <p:spPr bwMode="auto">
              <a:xfrm>
                <a:off x="4133520" y="4301715"/>
                <a:ext cx="1402948"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 </a:t>
                </a: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数据报</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10" name="Freeform 9"/>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4" name="Group 13"/>
          <p:cNvGrpSpPr/>
          <p:nvPr/>
        </p:nvGrpSpPr>
        <p:grpSpPr>
          <a:xfrm>
            <a:off x="6964680" y="2244777"/>
            <a:ext cx="838200" cy="376503"/>
            <a:chOff x="6827520" y="2412417"/>
            <a:chExt cx="838200" cy="376503"/>
          </a:xfrm>
        </p:grpSpPr>
        <p:sp>
          <p:nvSpPr>
            <p:cNvPr id="4" name="Right Arrow 3"/>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13" name="Group 61"/>
            <p:cNvGrpSpPr/>
            <p:nvPr/>
          </p:nvGrpSpPr>
          <p:grpSpPr bwMode="auto">
            <a:xfrm>
              <a:off x="6827520" y="2412417"/>
              <a:ext cx="335280" cy="376503"/>
              <a:chOff x="335231" y="4405745"/>
              <a:chExt cx="1252537" cy="2138362"/>
            </a:xfrm>
          </p:grpSpPr>
          <p:sp>
            <p:nvSpPr>
              <p:cNvPr id="415" name="Freeform 414"/>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16" name="Freeform 415"/>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17" name="Rectangle 65"/>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sp>
        <p:nvSpPr>
          <p:cNvPr id="15" name="TextBox 14"/>
          <p:cNvSpPr txBox="1"/>
          <p:nvPr/>
        </p:nvSpPr>
        <p:spPr>
          <a:xfrm>
            <a:off x="4831080" y="3383280"/>
            <a:ext cx="48013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Calibri" panose="020F0502020204030204"/>
              </a:rPr>
              <a:t>一般情况：数据报作为载荷封装于链路层帧中</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2" name="Group 21"/>
          <p:cNvGrpSpPr/>
          <p:nvPr/>
        </p:nvGrpSpPr>
        <p:grpSpPr>
          <a:xfrm>
            <a:off x="4282206" y="4270968"/>
            <a:ext cx="5834767" cy="1635995"/>
            <a:chOff x="4282206" y="4270968"/>
            <a:chExt cx="5834767" cy="1635995"/>
          </a:xfrm>
        </p:grpSpPr>
        <p:grpSp>
          <p:nvGrpSpPr>
            <p:cNvPr id="496" name="Group 495"/>
            <p:cNvGrpSpPr/>
            <p:nvPr/>
          </p:nvGrpSpPr>
          <p:grpSpPr>
            <a:xfrm>
              <a:off x="5980176" y="4270968"/>
              <a:ext cx="2432304" cy="1345360"/>
              <a:chOff x="5705856" y="2228808"/>
              <a:chExt cx="2432304" cy="1345360"/>
            </a:xfrm>
          </p:grpSpPr>
          <p:sp>
            <p:nvSpPr>
              <p:cNvPr id="497" name="Freeform 417"/>
              <p:cNvSpPr/>
              <p:nvPr/>
            </p:nvSpPr>
            <p:spPr bwMode="auto">
              <a:xfrm rot="659626">
                <a:off x="5879224" y="2228808"/>
                <a:ext cx="2125934" cy="1345360"/>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 name="connsiteX0" fmla="*/ 6208 w 10764"/>
                  <a:gd name="connsiteY0" fmla="*/ 124 h 9874"/>
                  <a:gd name="connsiteX1" fmla="*/ 3717 w 10764"/>
                  <a:gd name="connsiteY1" fmla="*/ 746 h 9874"/>
                  <a:gd name="connsiteX2" fmla="*/ 1941 w 10764"/>
                  <a:gd name="connsiteY2" fmla="*/ 1872 h 9874"/>
                  <a:gd name="connsiteX3" fmla="*/ 1420 w 10764"/>
                  <a:gd name="connsiteY3" fmla="*/ 3354 h 9874"/>
                  <a:gd name="connsiteX4" fmla="*/ 165 w 10764"/>
                  <a:gd name="connsiteY4" fmla="*/ 4361 h 9874"/>
                  <a:gd name="connsiteX5" fmla="*/ 127 w 10764"/>
                  <a:gd name="connsiteY5" fmla="*/ 6761 h 9874"/>
                  <a:gd name="connsiteX6" fmla="*/ 1227 w 10764"/>
                  <a:gd name="connsiteY6" fmla="*/ 7205 h 9874"/>
                  <a:gd name="connsiteX7" fmla="*/ 4374 w 10764"/>
                  <a:gd name="connsiteY7" fmla="*/ 7205 h 9874"/>
                  <a:gd name="connsiteX8" fmla="*/ 5725 w 10764"/>
                  <a:gd name="connsiteY8" fmla="*/ 8183 h 9874"/>
                  <a:gd name="connsiteX9" fmla="*/ 7212 w 10764"/>
                  <a:gd name="connsiteY9" fmla="*/ 9694 h 9874"/>
                  <a:gd name="connsiteX10" fmla="*/ 8351 w 10764"/>
                  <a:gd name="connsiteY10" fmla="*/ 9754 h 9874"/>
                  <a:gd name="connsiteX11" fmla="*/ 9142 w 10764"/>
                  <a:gd name="connsiteY11" fmla="*/ 8894 h 9874"/>
                  <a:gd name="connsiteX12" fmla="*/ 9528 w 10764"/>
                  <a:gd name="connsiteY12" fmla="*/ 6554 h 9874"/>
                  <a:gd name="connsiteX13" fmla="*/ 10762 w 10764"/>
                  <a:gd name="connsiteY13" fmla="*/ 4612 h 9874"/>
                  <a:gd name="connsiteX14" fmla="*/ 9818 w 10764"/>
                  <a:gd name="connsiteY14" fmla="*/ 1546 h 9874"/>
                  <a:gd name="connsiteX15" fmla="*/ 8968 w 10764"/>
                  <a:gd name="connsiteY15" fmla="*/ 213 h 9874"/>
                  <a:gd name="connsiteX16" fmla="*/ 7443 w 10764"/>
                  <a:gd name="connsiteY16" fmla="*/ 5 h 9874"/>
                  <a:gd name="connsiteX17" fmla="*/ 6208 w 10764"/>
                  <a:gd name="connsiteY17" fmla="*/ 124 h 9874"/>
                  <a:gd name="connsiteX0-1" fmla="*/ 5767 w 10000"/>
                  <a:gd name="connsiteY0-2" fmla="*/ 126 h 12428"/>
                  <a:gd name="connsiteX1-3" fmla="*/ 3453 w 10000"/>
                  <a:gd name="connsiteY1-4" fmla="*/ 756 h 12428"/>
                  <a:gd name="connsiteX2-5" fmla="*/ 1803 w 10000"/>
                  <a:gd name="connsiteY2-6" fmla="*/ 1896 h 12428"/>
                  <a:gd name="connsiteX3-7" fmla="*/ 1319 w 10000"/>
                  <a:gd name="connsiteY3-8" fmla="*/ 3397 h 12428"/>
                  <a:gd name="connsiteX4-9" fmla="*/ 153 w 10000"/>
                  <a:gd name="connsiteY4-10" fmla="*/ 4417 h 12428"/>
                  <a:gd name="connsiteX5-11" fmla="*/ 118 w 10000"/>
                  <a:gd name="connsiteY5-12" fmla="*/ 6847 h 12428"/>
                  <a:gd name="connsiteX6-13" fmla="*/ 1140 w 10000"/>
                  <a:gd name="connsiteY6-14" fmla="*/ 7297 h 12428"/>
                  <a:gd name="connsiteX7-15" fmla="*/ 4064 w 10000"/>
                  <a:gd name="connsiteY7-16" fmla="*/ 7297 h 12428"/>
                  <a:gd name="connsiteX8-17" fmla="*/ 4730 w 10000"/>
                  <a:gd name="connsiteY8-18" fmla="*/ 12382 h 12428"/>
                  <a:gd name="connsiteX9-19" fmla="*/ 6700 w 10000"/>
                  <a:gd name="connsiteY9-20" fmla="*/ 9818 h 12428"/>
                  <a:gd name="connsiteX10-21" fmla="*/ 7758 w 10000"/>
                  <a:gd name="connsiteY10-22" fmla="*/ 9878 h 12428"/>
                  <a:gd name="connsiteX11-23" fmla="*/ 8493 w 10000"/>
                  <a:gd name="connsiteY11-24" fmla="*/ 9007 h 12428"/>
                  <a:gd name="connsiteX12-25" fmla="*/ 8852 w 10000"/>
                  <a:gd name="connsiteY12-26" fmla="*/ 6638 h 12428"/>
                  <a:gd name="connsiteX13-27" fmla="*/ 9998 w 10000"/>
                  <a:gd name="connsiteY13-28" fmla="*/ 4671 h 12428"/>
                  <a:gd name="connsiteX14-29" fmla="*/ 9121 w 10000"/>
                  <a:gd name="connsiteY14-30" fmla="*/ 1566 h 12428"/>
                  <a:gd name="connsiteX15-31" fmla="*/ 8331 w 10000"/>
                  <a:gd name="connsiteY15-32" fmla="*/ 216 h 12428"/>
                  <a:gd name="connsiteX16-33" fmla="*/ 6915 w 10000"/>
                  <a:gd name="connsiteY16-34" fmla="*/ 5 h 12428"/>
                  <a:gd name="connsiteX17-35" fmla="*/ 5767 w 10000"/>
                  <a:gd name="connsiteY17-36" fmla="*/ 126 h 12428"/>
                  <a:gd name="connsiteX0-37" fmla="*/ 5767 w 10000"/>
                  <a:gd name="connsiteY0-38" fmla="*/ 126 h 12382"/>
                  <a:gd name="connsiteX1-39" fmla="*/ 3453 w 10000"/>
                  <a:gd name="connsiteY1-40" fmla="*/ 756 h 12382"/>
                  <a:gd name="connsiteX2-41" fmla="*/ 1803 w 10000"/>
                  <a:gd name="connsiteY2-42" fmla="*/ 1896 h 12382"/>
                  <a:gd name="connsiteX3-43" fmla="*/ 1319 w 10000"/>
                  <a:gd name="connsiteY3-44" fmla="*/ 3397 h 12382"/>
                  <a:gd name="connsiteX4-45" fmla="*/ 153 w 10000"/>
                  <a:gd name="connsiteY4-46" fmla="*/ 4417 h 12382"/>
                  <a:gd name="connsiteX5-47" fmla="*/ 118 w 10000"/>
                  <a:gd name="connsiteY5-48" fmla="*/ 6847 h 12382"/>
                  <a:gd name="connsiteX6-49" fmla="*/ 1140 w 10000"/>
                  <a:gd name="connsiteY6-50" fmla="*/ 7297 h 12382"/>
                  <a:gd name="connsiteX7-51" fmla="*/ 3325 w 10000"/>
                  <a:gd name="connsiteY7-52" fmla="*/ 9972 h 12382"/>
                  <a:gd name="connsiteX8-53" fmla="*/ 4730 w 10000"/>
                  <a:gd name="connsiteY8-54" fmla="*/ 12382 h 12382"/>
                  <a:gd name="connsiteX9-55" fmla="*/ 6700 w 10000"/>
                  <a:gd name="connsiteY9-56" fmla="*/ 9818 h 12382"/>
                  <a:gd name="connsiteX10-57" fmla="*/ 7758 w 10000"/>
                  <a:gd name="connsiteY10-58" fmla="*/ 9878 h 12382"/>
                  <a:gd name="connsiteX11-59" fmla="*/ 8493 w 10000"/>
                  <a:gd name="connsiteY11-60" fmla="*/ 9007 h 12382"/>
                  <a:gd name="connsiteX12-61" fmla="*/ 8852 w 10000"/>
                  <a:gd name="connsiteY12-62" fmla="*/ 6638 h 12382"/>
                  <a:gd name="connsiteX13-63" fmla="*/ 9998 w 10000"/>
                  <a:gd name="connsiteY13-64" fmla="*/ 4671 h 12382"/>
                  <a:gd name="connsiteX14-65" fmla="*/ 9121 w 10000"/>
                  <a:gd name="connsiteY14-66" fmla="*/ 1566 h 12382"/>
                  <a:gd name="connsiteX15-67" fmla="*/ 8331 w 10000"/>
                  <a:gd name="connsiteY15-68" fmla="*/ 216 h 12382"/>
                  <a:gd name="connsiteX16-69" fmla="*/ 6915 w 10000"/>
                  <a:gd name="connsiteY16-70" fmla="*/ 5 h 12382"/>
                  <a:gd name="connsiteX17-71" fmla="*/ 5767 w 10000"/>
                  <a:gd name="connsiteY17-72" fmla="*/ 126 h 12382"/>
                  <a:gd name="connsiteX0-73" fmla="*/ 5770 w 10003"/>
                  <a:gd name="connsiteY0-74" fmla="*/ 126 h 12382"/>
                  <a:gd name="connsiteX1-75" fmla="*/ 3456 w 10003"/>
                  <a:gd name="connsiteY1-76" fmla="*/ 756 h 12382"/>
                  <a:gd name="connsiteX2-77" fmla="*/ 1806 w 10003"/>
                  <a:gd name="connsiteY2-78" fmla="*/ 1896 h 12382"/>
                  <a:gd name="connsiteX3-79" fmla="*/ 1322 w 10003"/>
                  <a:gd name="connsiteY3-80" fmla="*/ 3397 h 12382"/>
                  <a:gd name="connsiteX4-81" fmla="*/ 156 w 10003"/>
                  <a:gd name="connsiteY4-82" fmla="*/ 4417 h 12382"/>
                  <a:gd name="connsiteX5-83" fmla="*/ 121 w 10003"/>
                  <a:gd name="connsiteY5-84" fmla="*/ 6847 h 12382"/>
                  <a:gd name="connsiteX6-85" fmla="*/ 1194 w 10003"/>
                  <a:gd name="connsiteY6-86" fmla="*/ 9155 h 12382"/>
                  <a:gd name="connsiteX7-87" fmla="*/ 3328 w 10003"/>
                  <a:gd name="connsiteY7-88" fmla="*/ 9972 h 12382"/>
                  <a:gd name="connsiteX8-89" fmla="*/ 4733 w 10003"/>
                  <a:gd name="connsiteY8-90" fmla="*/ 12382 h 12382"/>
                  <a:gd name="connsiteX9-91" fmla="*/ 6703 w 10003"/>
                  <a:gd name="connsiteY9-92" fmla="*/ 9818 h 12382"/>
                  <a:gd name="connsiteX10-93" fmla="*/ 7761 w 10003"/>
                  <a:gd name="connsiteY10-94" fmla="*/ 9878 h 12382"/>
                  <a:gd name="connsiteX11-95" fmla="*/ 8496 w 10003"/>
                  <a:gd name="connsiteY11-96" fmla="*/ 9007 h 12382"/>
                  <a:gd name="connsiteX12-97" fmla="*/ 8855 w 10003"/>
                  <a:gd name="connsiteY12-98" fmla="*/ 6638 h 12382"/>
                  <a:gd name="connsiteX13-99" fmla="*/ 10001 w 10003"/>
                  <a:gd name="connsiteY13-100" fmla="*/ 4671 h 12382"/>
                  <a:gd name="connsiteX14-101" fmla="*/ 9124 w 10003"/>
                  <a:gd name="connsiteY14-102" fmla="*/ 1566 h 12382"/>
                  <a:gd name="connsiteX15-103" fmla="*/ 8334 w 10003"/>
                  <a:gd name="connsiteY15-104" fmla="*/ 216 h 12382"/>
                  <a:gd name="connsiteX16-105" fmla="*/ 6918 w 10003"/>
                  <a:gd name="connsiteY16-106" fmla="*/ 5 h 12382"/>
                  <a:gd name="connsiteX17-107" fmla="*/ 5770 w 10003"/>
                  <a:gd name="connsiteY17-108" fmla="*/ 126 h 12382"/>
                  <a:gd name="connsiteX0-109" fmla="*/ 5770 w 10003"/>
                  <a:gd name="connsiteY0-110" fmla="*/ 126 h 11611"/>
                  <a:gd name="connsiteX1-111" fmla="*/ 3456 w 10003"/>
                  <a:gd name="connsiteY1-112" fmla="*/ 756 h 11611"/>
                  <a:gd name="connsiteX2-113" fmla="*/ 1806 w 10003"/>
                  <a:gd name="connsiteY2-114" fmla="*/ 1896 h 11611"/>
                  <a:gd name="connsiteX3-115" fmla="*/ 1322 w 10003"/>
                  <a:gd name="connsiteY3-116" fmla="*/ 3397 h 11611"/>
                  <a:gd name="connsiteX4-117" fmla="*/ 156 w 10003"/>
                  <a:gd name="connsiteY4-118" fmla="*/ 4417 h 11611"/>
                  <a:gd name="connsiteX5-119" fmla="*/ 121 w 10003"/>
                  <a:gd name="connsiteY5-120" fmla="*/ 6847 h 11611"/>
                  <a:gd name="connsiteX6-121" fmla="*/ 1194 w 10003"/>
                  <a:gd name="connsiteY6-122" fmla="*/ 9155 h 11611"/>
                  <a:gd name="connsiteX7-123" fmla="*/ 3328 w 10003"/>
                  <a:gd name="connsiteY7-124" fmla="*/ 9972 h 11611"/>
                  <a:gd name="connsiteX8-125" fmla="*/ 5017 w 10003"/>
                  <a:gd name="connsiteY8-126" fmla="*/ 11611 h 11611"/>
                  <a:gd name="connsiteX9-127" fmla="*/ 6703 w 10003"/>
                  <a:gd name="connsiteY9-128" fmla="*/ 9818 h 11611"/>
                  <a:gd name="connsiteX10-129" fmla="*/ 7761 w 10003"/>
                  <a:gd name="connsiteY10-130" fmla="*/ 9878 h 11611"/>
                  <a:gd name="connsiteX11-131" fmla="*/ 8496 w 10003"/>
                  <a:gd name="connsiteY11-132" fmla="*/ 9007 h 11611"/>
                  <a:gd name="connsiteX12-133" fmla="*/ 8855 w 10003"/>
                  <a:gd name="connsiteY12-134" fmla="*/ 6638 h 11611"/>
                  <a:gd name="connsiteX13-135" fmla="*/ 10001 w 10003"/>
                  <a:gd name="connsiteY13-136" fmla="*/ 4671 h 11611"/>
                  <a:gd name="connsiteX14-137" fmla="*/ 9124 w 10003"/>
                  <a:gd name="connsiteY14-138" fmla="*/ 1566 h 11611"/>
                  <a:gd name="connsiteX15-139" fmla="*/ 8334 w 10003"/>
                  <a:gd name="connsiteY15-140" fmla="*/ 216 h 11611"/>
                  <a:gd name="connsiteX16-141" fmla="*/ 6918 w 10003"/>
                  <a:gd name="connsiteY16-142" fmla="*/ 5 h 11611"/>
                  <a:gd name="connsiteX17-143" fmla="*/ 5770 w 10003"/>
                  <a:gd name="connsiteY17-144" fmla="*/ 126 h 116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003" h="11611">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8" name="Group 497"/>
              <p:cNvGrpSpPr/>
              <p:nvPr/>
            </p:nvGrpSpPr>
            <p:grpSpPr>
              <a:xfrm>
                <a:off x="5705856" y="2321052"/>
                <a:ext cx="2432304" cy="1054608"/>
                <a:chOff x="5705856" y="2321052"/>
                <a:chExt cx="2432304" cy="1054608"/>
              </a:xfrm>
            </p:grpSpPr>
            <p:cxnSp>
              <p:nvCxnSpPr>
                <p:cNvPr id="499" name="Straight Connector 498"/>
                <p:cNvCxnSpPr/>
                <p:nvPr/>
              </p:nvCxnSpPr>
              <p:spPr>
                <a:xfrm>
                  <a:off x="5705856" y="2811780"/>
                  <a:ext cx="2432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517" idx="5"/>
                </p:cNvCxnSpPr>
                <p:nvPr/>
              </p:nvCxnSpPr>
              <p:spPr>
                <a:xfrm flipV="1">
                  <a:off x="6858545" y="2397253"/>
                  <a:ext cx="83275" cy="884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523" idx="2"/>
                </p:cNvCxnSpPr>
                <p:nvPr/>
              </p:nvCxnSpPr>
              <p:spPr>
                <a:xfrm flipV="1">
                  <a:off x="6858272" y="2805686"/>
                  <a:ext cx="734296" cy="3961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537" idx="2"/>
                  <a:endCxn id="516" idx="2"/>
                </p:cNvCxnSpPr>
                <p:nvPr/>
              </p:nvCxnSpPr>
              <p:spPr>
                <a:xfrm flipV="1">
                  <a:off x="6218192" y="2413902"/>
                  <a:ext cx="714756" cy="387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532" idx="4"/>
                </p:cNvCxnSpPr>
                <p:nvPr/>
              </p:nvCxnSpPr>
              <p:spPr>
                <a:xfrm>
                  <a:off x="6219785" y="2880798"/>
                  <a:ext cx="646107" cy="3210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a:endCxn id="530" idx="2"/>
                </p:cNvCxnSpPr>
                <p:nvPr/>
              </p:nvCxnSpPr>
              <p:spPr>
                <a:xfrm>
                  <a:off x="6943685" y="2415978"/>
                  <a:ext cx="661347" cy="374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5" name="Group 504"/>
                <p:cNvGrpSpPr/>
                <p:nvPr/>
              </p:nvGrpSpPr>
              <p:grpSpPr>
                <a:xfrm>
                  <a:off x="5974080" y="2321052"/>
                  <a:ext cx="1878278" cy="1054608"/>
                  <a:chOff x="5974080" y="2321052"/>
                  <a:chExt cx="1878278" cy="1054608"/>
                </a:xfrm>
              </p:grpSpPr>
              <p:grpSp>
                <p:nvGrpSpPr>
                  <p:cNvPr id="506" name="Group 505"/>
                  <p:cNvGrpSpPr/>
                  <p:nvPr/>
                </p:nvGrpSpPr>
                <p:grpSpPr>
                  <a:xfrm>
                    <a:off x="5974080" y="2708148"/>
                    <a:ext cx="491438" cy="266700"/>
                    <a:chOff x="7493876" y="2774731"/>
                    <a:chExt cx="1481958" cy="894622"/>
                  </a:xfrm>
                </p:grpSpPr>
                <p:sp>
                  <p:nvSpPr>
                    <p:cNvPr id="531" name="Freeform 53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2" name="Oval 531"/>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3" name="Group 532"/>
                    <p:cNvGrpSpPr/>
                    <p:nvPr/>
                  </p:nvGrpSpPr>
                  <p:grpSpPr>
                    <a:xfrm>
                      <a:off x="7713663" y="2848339"/>
                      <a:ext cx="1042107" cy="425543"/>
                      <a:chOff x="7786941" y="2884917"/>
                      <a:chExt cx="897649" cy="353919"/>
                    </a:xfrm>
                  </p:grpSpPr>
                  <p:sp>
                    <p:nvSpPr>
                      <p:cNvPr id="534" name="Freeform 53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7" name="Freeform 53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07" name="Group 506"/>
                  <p:cNvGrpSpPr/>
                  <p:nvPr/>
                </p:nvGrpSpPr>
                <p:grpSpPr>
                  <a:xfrm>
                    <a:off x="7360920" y="2697480"/>
                    <a:ext cx="491438" cy="266700"/>
                    <a:chOff x="7493876" y="2774731"/>
                    <a:chExt cx="1481958" cy="894622"/>
                  </a:xfrm>
                </p:grpSpPr>
                <p:sp>
                  <p:nvSpPr>
                    <p:cNvPr id="524" name="Freeform 52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25" name="Oval 524"/>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26" name="Group 525"/>
                    <p:cNvGrpSpPr/>
                    <p:nvPr/>
                  </p:nvGrpSpPr>
                  <p:grpSpPr>
                    <a:xfrm>
                      <a:off x="7713663" y="2848339"/>
                      <a:ext cx="1042107" cy="425543"/>
                      <a:chOff x="7786941" y="2884917"/>
                      <a:chExt cx="897649" cy="353919"/>
                    </a:xfrm>
                  </p:grpSpPr>
                  <p:sp>
                    <p:nvSpPr>
                      <p:cNvPr id="527" name="Freeform 52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Freeform 52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Freeform 52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0" name="Freeform 52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08" name="Group 507"/>
                  <p:cNvGrpSpPr/>
                  <p:nvPr/>
                </p:nvGrpSpPr>
                <p:grpSpPr>
                  <a:xfrm>
                    <a:off x="6614160" y="3108960"/>
                    <a:ext cx="491438" cy="266700"/>
                    <a:chOff x="7493876" y="2774731"/>
                    <a:chExt cx="1481958" cy="894622"/>
                  </a:xfrm>
                </p:grpSpPr>
                <p:sp>
                  <p:nvSpPr>
                    <p:cNvPr id="517" name="Freeform 51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18" name="Oval 517"/>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19" name="Group 518"/>
                    <p:cNvGrpSpPr/>
                    <p:nvPr/>
                  </p:nvGrpSpPr>
                  <p:grpSpPr>
                    <a:xfrm>
                      <a:off x="7713663" y="2848339"/>
                      <a:ext cx="1042107" cy="425543"/>
                      <a:chOff x="7786941" y="2884917"/>
                      <a:chExt cx="897649" cy="353919"/>
                    </a:xfrm>
                  </p:grpSpPr>
                  <p:sp>
                    <p:nvSpPr>
                      <p:cNvPr id="520" name="Freeform 51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1" name="Freeform 52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3" name="Freeform 52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09" name="Group 508"/>
                  <p:cNvGrpSpPr/>
                  <p:nvPr/>
                </p:nvGrpSpPr>
                <p:grpSpPr>
                  <a:xfrm>
                    <a:off x="6688836" y="2321052"/>
                    <a:ext cx="491438" cy="266700"/>
                    <a:chOff x="7493876" y="2774731"/>
                    <a:chExt cx="1481958" cy="894622"/>
                  </a:xfrm>
                </p:grpSpPr>
                <p:sp>
                  <p:nvSpPr>
                    <p:cNvPr id="510" name="Freeform 50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11" name="Oval 510"/>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12" name="Group 511"/>
                    <p:cNvGrpSpPr/>
                    <p:nvPr/>
                  </p:nvGrpSpPr>
                  <p:grpSpPr>
                    <a:xfrm>
                      <a:off x="7713663" y="2848339"/>
                      <a:ext cx="1042107" cy="425543"/>
                      <a:chOff x="7786941" y="2884917"/>
                      <a:chExt cx="897649" cy="353919"/>
                    </a:xfrm>
                  </p:grpSpPr>
                  <p:sp>
                    <p:nvSpPr>
                      <p:cNvPr id="513" name="Freeform 51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4" name="Freeform 51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5" name="Freeform 51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6" name="Freeform 51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grpSp>
          <p:nvGrpSpPr>
            <p:cNvPr id="170" name="Group 169"/>
            <p:cNvGrpSpPr/>
            <p:nvPr/>
          </p:nvGrpSpPr>
          <p:grpSpPr>
            <a:xfrm>
              <a:off x="4282206" y="4335896"/>
              <a:ext cx="1830222" cy="967204"/>
              <a:chOff x="3670217" y="2254595"/>
              <a:chExt cx="1830222" cy="967204"/>
            </a:xfrm>
          </p:grpSpPr>
          <p:sp>
            <p:nvSpPr>
              <p:cNvPr id="193" name="Text Box 92"/>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a:t>
                </a:r>
              </a:p>
            </p:txBody>
          </p:sp>
          <p:sp>
            <p:nvSpPr>
              <p:cNvPr id="194" name="Text Box 108"/>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B</a:t>
                </a:r>
              </a:p>
            </p:txBody>
          </p:sp>
          <p:sp>
            <p:nvSpPr>
              <p:cNvPr id="195" name="Line 141"/>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Text Box 143"/>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197" name="Text Box 144"/>
              <p:cNvSpPr txBox="1">
                <a:spLocks noChangeArrowheads="1"/>
              </p:cNvSpPr>
              <p:nvPr/>
            </p:nvSpPr>
            <p:spPr bwMode="auto">
              <a:xfrm>
                <a:off x="463129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v4</a:t>
                </a:r>
              </a:p>
            </p:txBody>
          </p:sp>
          <p:grpSp>
            <p:nvGrpSpPr>
              <p:cNvPr id="198" name="Group 197"/>
              <p:cNvGrpSpPr/>
              <p:nvPr/>
            </p:nvGrpSpPr>
            <p:grpSpPr>
              <a:xfrm>
                <a:off x="3670217" y="2586162"/>
                <a:ext cx="731126" cy="344556"/>
                <a:chOff x="7493876" y="2774731"/>
                <a:chExt cx="1481958" cy="894622"/>
              </a:xfrm>
            </p:grpSpPr>
            <p:sp>
              <p:nvSpPr>
                <p:cNvPr id="207" name="Freeform 20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8" name="Oval 207"/>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9" name="Group 208"/>
                <p:cNvGrpSpPr/>
                <p:nvPr/>
              </p:nvGrpSpPr>
              <p:grpSpPr>
                <a:xfrm>
                  <a:off x="7713663" y="2848339"/>
                  <a:ext cx="1042107" cy="425543"/>
                  <a:chOff x="7786941" y="2884917"/>
                  <a:chExt cx="897649" cy="353919"/>
                </a:xfrm>
              </p:grpSpPr>
              <p:sp>
                <p:nvSpPr>
                  <p:cNvPr id="210" name="Freeform 20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1" name="Freeform 21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Freeform 21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Freeform 21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9" name="Group 198"/>
              <p:cNvGrpSpPr/>
              <p:nvPr/>
            </p:nvGrpSpPr>
            <p:grpSpPr>
              <a:xfrm>
                <a:off x="4703149" y="2589549"/>
                <a:ext cx="731126" cy="344556"/>
                <a:chOff x="7493876" y="2774731"/>
                <a:chExt cx="1481958" cy="894622"/>
              </a:xfrm>
            </p:grpSpPr>
            <p:sp>
              <p:nvSpPr>
                <p:cNvPr id="200" name="Freeform 19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1" name="Oval 200"/>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2" name="Group 201"/>
                <p:cNvGrpSpPr/>
                <p:nvPr/>
              </p:nvGrpSpPr>
              <p:grpSpPr>
                <a:xfrm>
                  <a:off x="7713663" y="2848339"/>
                  <a:ext cx="1042107" cy="425543"/>
                  <a:chOff x="7786941" y="2884917"/>
                  <a:chExt cx="897649" cy="353919"/>
                </a:xfrm>
              </p:grpSpPr>
              <p:sp>
                <p:nvSpPr>
                  <p:cNvPr id="203" name="Freeform 20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Freeform 20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Freeform 20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71" name="Group 170"/>
            <p:cNvGrpSpPr/>
            <p:nvPr/>
          </p:nvGrpSpPr>
          <p:grpSpPr>
            <a:xfrm>
              <a:off x="8298305" y="4365816"/>
              <a:ext cx="1818668" cy="965617"/>
              <a:chOff x="3615607" y="2254595"/>
              <a:chExt cx="1818668" cy="965617"/>
            </a:xfrm>
          </p:grpSpPr>
          <p:sp>
            <p:nvSpPr>
              <p:cNvPr id="172" name="Text Box 92"/>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a:t>
                </a:r>
              </a:p>
            </p:txBody>
          </p:sp>
          <p:sp>
            <p:nvSpPr>
              <p:cNvPr id="173" name="Text Box 108"/>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a:t>
                </a:r>
              </a:p>
            </p:txBody>
          </p:sp>
          <p:sp>
            <p:nvSpPr>
              <p:cNvPr id="174" name="Line 141"/>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Text Box 143"/>
              <p:cNvSpPr txBox="1">
                <a:spLocks noChangeArrowheads="1"/>
              </p:cNvSpPr>
              <p:nvPr/>
            </p:nvSpPr>
            <p:spPr bwMode="auto">
              <a:xfrm>
                <a:off x="3615607" y="2881658"/>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v4</a:t>
                </a:r>
              </a:p>
            </p:txBody>
          </p:sp>
          <p:sp>
            <p:nvSpPr>
              <p:cNvPr id="176" name="Text Box 144"/>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grpSp>
            <p:nvGrpSpPr>
              <p:cNvPr id="177" name="Group 176"/>
              <p:cNvGrpSpPr/>
              <p:nvPr/>
            </p:nvGrpSpPr>
            <p:grpSpPr>
              <a:xfrm>
                <a:off x="3670217" y="2586162"/>
                <a:ext cx="731126" cy="344556"/>
                <a:chOff x="7493876" y="2774731"/>
                <a:chExt cx="1481958" cy="894622"/>
              </a:xfrm>
            </p:grpSpPr>
            <p:sp>
              <p:nvSpPr>
                <p:cNvPr id="186" name="Freeform 1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p:cNvGrpSpPr/>
                <p:nvPr/>
              </p:nvGrpSpPr>
              <p:grpSpPr>
                <a:xfrm>
                  <a:off x="7713663" y="2848339"/>
                  <a:ext cx="1042107" cy="425543"/>
                  <a:chOff x="7786941" y="2884917"/>
                  <a:chExt cx="897649" cy="353919"/>
                </a:xfrm>
              </p:grpSpPr>
              <p:sp>
                <p:nvSpPr>
                  <p:cNvPr id="189" name="Freeform 1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8" name="Group 177"/>
              <p:cNvGrpSpPr/>
              <p:nvPr/>
            </p:nvGrpSpPr>
            <p:grpSpPr>
              <a:xfrm>
                <a:off x="4703149" y="2589549"/>
                <a:ext cx="731126" cy="344556"/>
                <a:chOff x="7493876" y="2774731"/>
                <a:chExt cx="1481958" cy="894622"/>
              </a:xfrm>
            </p:grpSpPr>
            <p:sp>
              <p:nvSpPr>
                <p:cNvPr id="179" name="Freeform 17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0" name="Oval 179"/>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1" name="Group 180"/>
                <p:cNvGrpSpPr/>
                <p:nvPr/>
              </p:nvGrpSpPr>
              <p:grpSpPr>
                <a:xfrm>
                  <a:off x="7713663" y="2848339"/>
                  <a:ext cx="1042107" cy="425543"/>
                  <a:chOff x="7786941" y="2884917"/>
                  <a:chExt cx="897649" cy="353919"/>
                </a:xfrm>
              </p:grpSpPr>
              <p:sp>
                <p:nvSpPr>
                  <p:cNvPr id="182" name="Freeform 18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5" name="Freeform 18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1" name="TextBox 20"/>
            <p:cNvSpPr txBox="1"/>
            <p:nvPr/>
          </p:nvSpPr>
          <p:spPr>
            <a:xfrm>
              <a:off x="6655028" y="5568409"/>
              <a:ext cx="9957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IPv4 </a:t>
              </a: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网络</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41" name="Text Box 75"/>
          <p:cNvSpPr txBox="1">
            <a:spLocks noChangeArrowheads="1"/>
          </p:cNvSpPr>
          <p:nvPr/>
        </p:nvSpPr>
        <p:spPr bwMode="auto">
          <a:xfrm>
            <a:off x="861060" y="4222280"/>
            <a:ext cx="25603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IPv4</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网络连接两个</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IPv6</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路由器</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42" name="Rectangle 541"/>
          <p:cNvSpPr/>
          <p:nvPr/>
        </p:nvSpPr>
        <p:spPr>
          <a:xfrm>
            <a:off x="564747"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85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9" presetClass="entr" presetSubtype="0" fill="hold" nodeType="afterEffect">
                                  <p:stCondLst>
                                    <p:cond delay="50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p:stCondLst>
                              <p:cond delay="1500"/>
                            </p:stCondLst>
                            <p:childTnLst>
                              <p:par>
                                <p:cTn id="18" presetID="9" presetClass="entr" presetSubtype="0" fill="hold" grpId="0" nodeType="after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41"/>
                                        </p:tgtEl>
                                        <p:attrNameLst>
                                          <p:attrName>style.visibility</p:attrName>
                                        </p:attrNameLst>
                                      </p:cBhvr>
                                      <p:to>
                                        <p:strVal val="visible"/>
                                      </p:to>
                                    </p:set>
                                    <p:animEffect transition="in" filter="dissolve">
                                      <p:cBhvr>
                                        <p:cTn id="28" dur="500"/>
                                        <p:tgtEl>
                                          <p:spTgt spid="54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42"/>
                                        </p:tgtEl>
                                        <p:attrNameLst>
                                          <p:attrName>style.visibility</p:attrName>
                                        </p:attrNameLst>
                                      </p:cBhvr>
                                      <p:to>
                                        <p:strVal val="visible"/>
                                      </p:to>
                                    </p:set>
                                    <p:animEffect transition="in" filter="dissolve">
                                      <p:cBhvr>
                                        <p:cTn id="31" dur="5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41" grpId="0"/>
      <p:bldP spid="54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838200" y="345805"/>
            <a:ext cx="10515600" cy="894622"/>
          </a:xfrm>
        </p:spPr>
        <p:txBody>
          <a:bodyPr>
            <a:normAutofit/>
          </a:bodyPr>
          <a:lstStyle/>
          <a:p>
            <a:r>
              <a:rPr lang="zh-CN" altLang="en-US" sz="4800" dirty="0"/>
              <a:t>建隧道与封装</a:t>
            </a:r>
            <a:endParaRPr lang="en-US" sz="4800" dirty="0"/>
          </a:p>
        </p:txBody>
      </p:sp>
      <p:sp>
        <p:nvSpPr>
          <p:cNvPr id="163" name="Text Box 75"/>
          <p:cNvSpPr txBox="1">
            <a:spLocks noChangeArrowheads="1"/>
          </p:cNvSpPr>
          <p:nvPr/>
        </p:nvSpPr>
        <p:spPr bwMode="auto">
          <a:xfrm>
            <a:off x="861060" y="4222280"/>
            <a:ext cx="25603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defRPr/>
            </a:pPr>
            <a:r>
              <a:rPr lang="en-US" altLang="en-US" dirty="0">
                <a:solidFill>
                  <a:prstClr val="black"/>
                </a:solidFill>
                <a:latin typeface="Times New Roman" panose="02020603050405020304" pitchFamily="18" charset="0"/>
                <a:ea typeface="+mn-ea"/>
                <a:cs typeface="Times New Roman" panose="02020603050405020304" pitchFamily="18" charset="0"/>
              </a:rPr>
              <a:t>IPv4</a:t>
            </a:r>
            <a:r>
              <a:rPr lang="zh-CN" altLang="en-US" b="1" u="sng" dirty="0">
                <a:solidFill>
                  <a:srgbClr val="C00000"/>
                </a:solidFill>
                <a:latin typeface="Times New Roman" panose="02020603050405020304" pitchFamily="18" charset="0"/>
                <a:ea typeface="+mn-ea"/>
                <a:cs typeface="Times New Roman" panose="02020603050405020304" pitchFamily="18" charset="0"/>
              </a:rPr>
              <a:t>隧道</a:t>
            </a:r>
            <a:r>
              <a:rPr lang="zh-CN" altLang="en-US" dirty="0">
                <a:solidFill>
                  <a:prstClr val="black"/>
                </a:solidFill>
                <a:latin typeface="Times New Roman" panose="02020603050405020304" pitchFamily="18" charset="0"/>
                <a:ea typeface="+mn-ea"/>
                <a:cs typeface="Times New Roman" panose="02020603050405020304" pitchFamily="18" charset="0"/>
              </a:rPr>
              <a:t>连接两个</a:t>
            </a:r>
            <a:r>
              <a:rPr lang="en-US" altLang="en-US" dirty="0">
                <a:solidFill>
                  <a:prstClr val="black"/>
                </a:solidFill>
                <a:latin typeface="Times New Roman" panose="02020603050405020304" pitchFamily="18" charset="0"/>
                <a:ea typeface="+mn-ea"/>
                <a:cs typeface="Times New Roman" panose="02020603050405020304" pitchFamily="18" charset="0"/>
              </a:rPr>
              <a:t>IPv6</a:t>
            </a:r>
            <a:r>
              <a:rPr lang="zh-CN" altLang="en-US" dirty="0">
                <a:solidFill>
                  <a:prstClr val="black"/>
                </a:solidFill>
                <a:latin typeface="Times New Roman" panose="02020603050405020304" pitchFamily="18" charset="0"/>
                <a:ea typeface="+mn-ea"/>
                <a:cs typeface="Times New Roman" panose="02020603050405020304" pitchFamily="18" charset="0"/>
              </a:rPr>
              <a:t>路由器</a:t>
            </a:r>
            <a:endParaRPr lang="en-US" altLang="en-US" dirty="0">
              <a:solidFill>
                <a:prstClr val="black"/>
              </a:solidFill>
              <a:latin typeface="Times New Roman" panose="02020603050405020304" pitchFamily="18" charset="0"/>
              <a:ea typeface="+mn-ea"/>
              <a:cs typeface="Times New Roman" panose="02020603050405020304" pitchFamily="18" charset="0"/>
            </a:endParaRPr>
          </a:p>
        </p:txBody>
      </p:sp>
      <p:grpSp>
        <p:nvGrpSpPr>
          <p:cNvPr id="6" name="Group 5"/>
          <p:cNvGrpSpPr/>
          <p:nvPr/>
        </p:nvGrpSpPr>
        <p:grpSpPr>
          <a:xfrm>
            <a:off x="6003967" y="4337621"/>
            <a:ext cx="2405062" cy="573088"/>
            <a:chOff x="6003967" y="4337621"/>
            <a:chExt cx="2405062" cy="573088"/>
          </a:xfrm>
        </p:grpSpPr>
        <p:sp>
          <p:nvSpPr>
            <p:cNvPr id="162" name="Rectangle 67"/>
            <p:cNvSpPr>
              <a:spLocks noChangeArrowheads="1"/>
            </p:cNvSpPr>
            <p:nvPr/>
          </p:nvSpPr>
          <p:spPr bwMode="auto">
            <a:xfrm>
              <a:off x="6003967" y="4844034"/>
              <a:ext cx="2405062" cy="66675"/>
            </a:xfrm>
            <a:prstGeom prst="rect">
              <a:avLst/>
            </a:prstGeom>
            <a:solidFill>
              <a:srgbClr val="CC0000"/>
            </a:solidFill>
            <a:ln w="9525">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66" name="Text Box 244"/>
            <p:cNvSpPr txBox="1">
              <a:spLocks noChangeArrowheads="1"/>
            </p:cNvSpPr>
            <p:nvPr/>
          </p:nvSpPr>
          <p:spPr bwMode="auto">
            <a:xfrm>
              <a:off x="6406574" y="4337621"/>
              <a:ext cx="1736373"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IPv4 </a:t>
              </a:r>
              <a:r>
                <a:rPr kumimoji="0" lang="zh-CN"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隧道</a:t>
              </a:r>
              <a:r>
                <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 </a:t>
              </a:r>
            </a:p>
            <a:p>
              <a:pPr marL="0" marR="0" lvl="0" indent="0" algn="ctr" defTabSz="914400" rtl="0" eaLnBrk="1" fontAlgn="auto" latinLnBrk="0" hangingPunct="1">
                <a:lnSpc>
                  <a:spcPct val="85000"/>
                </a:lnSpc>
                <a:spcBef>
                  <a:spcPts val="0"/>
                </a:spcBef>
                <a:spcAft>
                  <a:spcPts val="0"/>
                </a:spcAft>
                <a:buClrTx/>
                <a:buSzTx/>
                <a:buFontTx/>
                <a:buNone/>
                <a:defRPr/>
              </a:pPr>
              <a:r>
                <a:rPr lang="zh-CN" altLang="en-US" sz="1600" dirty="0">
                  <a:solidFill>
                    <a:srgbClr val="CC0000"/>
                  </a:solidFill>
                </a:rPr>
                <a:t>连接</a:t>
              </a:r>
              <a:r>
                <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 IPv6 </a:t>
              </a:r>
              <a:r>
                <a:rPr kumimoji="0" lang="zh-CN"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路由器</a:t>
              </a:r>
              <a:endPar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endParaRPr>
            </a:p>
          </p:txBody>
        </p:sp>
      </p:grpSp>
      <p:grpSp>
        <p:nvGrpSpPr>
          <p:cNvPr id="170" name="Group 169"/>
          <p:cNvGrpSpPr/>
          <p:nvPr/>
        </p:nvGrpSpPr>
        <p:grpSpPr>
          <a:xfrm>
            <a:off x="4282206" y="4335896"/>
            <a:ext cx="1764058" cy="963613"/>
            <a:chOff x="3670217" y="2254595"/>
            <a:chExt cx="1764058" cy="963613"/>
          </a:xfrm>
        </p:grpSpPr>
        <p:sp>
          <p:nvSpPr>
            <p:cNvPr id="193" name="Text Box 92"/>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a:t>
              </a:r>
            </a:p>
          </p:txBody>
        </p:sp>
        <p:sp>
          <p:nvSpPr>
            <p:cNvPr id="194" name="Text Box 108"/>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B</a:t>
              </a:r>
            </a:p>
          </p:txBody>
        </p:sp>
        <p:sp>
          <p:nvSpPr>
            <p:cNvPr id="195" name="Line 141"/>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Text Box 143"/>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grpSp>
          <p:nvGrpSpPr>
            <p:cNvPr id="198" name="Group 197"/>
            <p:cNvGrpSpPr/>
            <p:nvPr/>
          </p:nvGrpSpPr>
          <p:grpSpPr>
            <a:xfrm>
              <a:off x="3670217" y="2586162"/>
              <a:ext cx="731126" cy="344556"/>
              <a:chOff x="7493876" y="2774731"/>
              <a:chExt cx="1481958" cy="894622"/>
            </a:xfrm>
          </p:grpSpPr>
          <p:sp>
            <p:nvSpPr>
              <p:cNvPr id="207" name="Freeform 20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8" name="Oval 207"/>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9" name="Group 208"/>
              <p:cNvGrpSpPr/>
              <p:nvPr/>
            </p:nvGrpSpPr>
            <p:grpSpPr>
              <a:xfrm>
                <a:off x="7713663" y="2848339"/>
                <a:ext cx="1042107" cy="425543"/>
                <a:chOff x="7786941" y="2884917"/>
                <a:chExt cx="897649" cy="353919"/>
              </a:xfrm>
            </p:grpSpPr>
            <p:sp>
              <p:nvSpPr>
                <p:cNvPr id="210" name="Freeform 20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1" name="Freeform 21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2" name="Freeform 21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Freeform 21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9" name="Group 198"/>
            <p:cNvGrpSpPr/>
            <p:nvPr/>
          </p:nvGrpSpPr>
          <p:grpSpPr>
            <a:xfrm>
              <a:off x="4703149" y="2589549"/>
              <a:ext cx="731126" cy="344556"/>
              <a:chOff x="7493876" y="2774731"/>
              <a:chExt cx="1481958" cy="894622"/>
            </a:xfrm>
          </p:grpSpPr>
          <p:sp>
            <p:nvSpPr>
              <p:cNvPr id="200" name="Freeform 19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1" name="Oval 200"/>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2" name="Group 201"/>
              <p:cNvGrpSpPr/>
              <p:nvPr/>
            </p:nvGrpSpPr>
            <p:grpSpPr>
              <a:xfrm>
                <a:off x="7713663" y="2848339"/>
                <a:ext cx="1042107" cy="425543"/>
                <a:chOff x="7786941" y="2884917"/>
                <a:chExt cx="897649" cy="353919"/>
              </a:xfrm>
            </p:grpSpPr>
            <p:sp>
              <p:nvSpPr>
                <p:cNvPr id="203" name="Freeform 20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4" name="Freeform 20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Freeform 20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71" name="Group 170"/>
          <p:cNvGrpSpPr/>
          <p:nvPr/>
        </p:nvGrpSpPr>
        <p:grpSpPr>
          <a:xfrm>
            <a:off x="8352915" y="4365816"/>
            <a:ext cx="1764058" cy="965200"/>
            <a:chOff x="3670217" y="2254595"/>
            <a:chExt cx="1764058" cy="965200"/>
          </a:xfrm>
        </p:grpSpPr>
        <p:sp>
          <p:nvSpPr>
            <p:cNvPr id="172" name="Text Box 92"/>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a:t>
              </a:r>
            </a:p>
          </p:txBody>
        </p:sp>
        <p:sp>
          <p:nvSpPr>
            <p:cNvPr id="173" name="Text Box 108"/>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a:t>
              </a:r>
            </a:p>
          </p:txBody>
        </p:sp>
        <p:sp>
          <p:nvSpPr>
            <p:cNvPr id="174" name="Line 141"/>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Text Box 144"/>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grpSp>
          <p:nvGrpSpPr>
            <p:cNvPr id="177" name="Group 176"/>
            <p:cNvGrpSpPr/>
            <p:nvPr/>
          </p:nvGrpSpPr>
          <p:grpSpPr>
            <a:xfrm>
              <a:off x="3670217" y="2586162"/>
              <a:ext cx="731126" cy="344556"/>
              <a:chOff x="7493876" y="2774731"/>
              <a:chExt cx="1481958" cy="894622"/>
            </a:xfrm>
          </p:grpSpPr>
          <p:sp>
            <p:nvSpPr>
              <p:cNvPr id="186" name="Freeform 1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p:cNvGrpSpPr/>
              <p:nvPr/>
            </p:nvGrpSpPr>
            <p:grpSpPr>
              <a:xfrm>
                <a:off x="7713663" y="2848339"/>
                <a:ext cx="1042107" cy="425543"/>
                <a:chOff x="7786941" y="2884917"/>
                <a:chExt cx="897649" cy="353919"/>
              </a:xfrm>
            </p:grpSpPr>
            <p:sp>
              <p:nvSpPr>
                <p:cNvPr id="189" name="Freeform 1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8" name="Group 177"/>
            <p:cNvGrpSpPr/>
            <p:nvPr/>
          </p:nvGrpSpPr>
          <p:grpSpPr>
            <a:xfrm>
              <a:off x="4703149" y="2589549"/>
              <a:ext cx="731126" cy="344556"/>
              <a:chOff x="7493876" y="2774731"/>
              <a:chExt cx="1481958" cy="894622"/>
            </a:xfrm>
          </p:grpSpPr>
          <p:sp>
            <p:nvSpPr>
              <p:cNvPr id="179" name="Freeform 17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0" name="Oval 179"/>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1" name="Group 180"/>
              <p:cNvGrpSpPr/>
              <p:nvPr/>
            </p:nvGrpSpPr>
            <p:grpSpPr>
              <a:xfrm>
                <a:off x="7713663" y="2848339"/>
                <a:ext cx="1042107" cy="425543"/>
                <a:chOff x="7786941" y="2884917"/>
                <a:chExt cx="897649" cy="353919"/>
              </a:xfrm>
            </p:grpSpPr>
            <p:sp>
              <p:nvSpPr>
                <p:cNvPr id="182" name="Freeform 18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5" name="Freeform 18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467" name="Group 466"/>
          <p:cNvGrpSpPr/>
          <p:nvPr/>
        </p:nvGrpSpPr>
        <p:grpSpPr>
          <a:xfrm>
            <a:off x="3312779" y="5970990"/>
            <a:ext cx="1828455" cy="467910"/>
            <a:chOff x="3149077" y="3119120"/>
            <a:chExt cx="1828455" cy="467910"/>
          </a:xfrm>
        </p:grpSpPr>
        <p:sp>
          <p:nvSpPr>
            <p:cNvPr id="468" name="Line 57"/>
            <p:cNvSpPr>
              <a:spLocks noChangeShapeType="1"/>
            </p:cNvSpPr>
            <p:nvPr/>
          </p:nvSpPr>
          <p:spPr bwMode="auto">
            <a:xfrm flipH="1">
              <a:off x="4023360" y="3119120"/>
              <a:ext cx="954172" cy="187960"/>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9" name="Text Box 18"/>
            <p:cNvSpPr txBox="1">
              <a:spLocks noChangeArrowheads="1"/>
            </p:cNvSpPr>
            <p:nvPr/>
          </p:nvSpPr>
          <p:spPr bwMode="auto">
            <a:xfrm>
              <a:off x="3149077" y="3311570"/>
              <a:ext cx="1082348"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IPv4</a:t>
              </a: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数据报</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470" name="Group 469"/>
          <p:cNvGrpSpPr/>
          <p:nvPr/>
        </p:nvGrpSpPr>
        <p:grpSpPr>
          <a:xfrm>
            <a:off x="4511040" y="5222642"/>
            <a:ext cx="5332920" cy="956237"/>
            <a:chOff x="4225418" y="2614613"/>
            <a:chExt cx="5332920" cy="1162913"/>
          </a:xfrm>
        </p:grpSpPr>
        <p:grpSp>
          <p:nvGrpSpPr>
            <p:cNvPr id="471" name="Group 470"/>
            <p:cNvGrpSpPr/>
            <p:nvPr/>
          </p:nvGrpSpPr>
          <p:grpSpPr>
            <a:xfrm>
              <a:off x="4225418" y="3289252"/>
              <a:ext cx="5303159" cy="488274"/>
              <a:chOff x="979298" y="4279852"/>
              <a:chExt cx="5303159" cy="488274"/>
            </a:xfrm>
          </p:grpSpPr>
          <p:sp>
            <p:nvSpPr>
              <p:cNvPr id="473" name="Rectangle 26"/>
              <p:cNvSpPr>
                <a:spLocks noChangeArrowheads="1"/>
              </p:cNvSpPr>
              <p:nvPr/>
            </p:nvSpPr>
            <p:spPr bwMode="auto">
              <a:xfrm>
                <a:off x="979298" y="4289347"/>
                <a:ext cx="5303159" cy="468314"/>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74" name="Line 27"/>
              <p:cNvSpPr>
                <a:spLocks noChangeShapeType="1"/>
              </p:cNvSpPr>
              <p:nvPr/>
            </p:nvSpPr>
            <p:spPr bwMode="auto">
              <a:xfrm>
                <a:off x="2791545" y="4287759"/>
                <a:ext cx="0" cy="468313"/>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5" name="Line 28"/>
              <p:cNvSpPr>
                <a:spLocks noChangeShapeType="1"/>
              </p:cNvSpPr>
              <p:nvPr/>
            </p:nvSpPr>
            <p:spPr bwMode="auto">
              <a:xfrm>
                <a:off x="2313707" y="4286172"/>
                <a:ext cx="0" cy="468313"/>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6" name="Line 29"/>
              <p:cNvSpPr>
                <a:spLocks noChangeShapeType="1"/>
              </p:cNvSpPr>
              <p:nvPr/>
            </p:nvSpPr>
            <p:spPr bwMode="auto">
              <a:xfrm>
                <a:off x="2129045" y="4299810"/>
                <a:ext cx="0" cy="468314"/>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77" name="Group 476"/>
              <p:cNvGrpSpPr/>
              <p:nvPr/>
            </p:nvGrpSpPr>
            <p:grpSpPr>
              <a:xfrm>
                <a:off x="2865478" y="4319509"/>
                <a:ext cx="3402012" cy="414337"/>
                <a:chOff x="8090620" y="3748009"/>
                <a:chExt cx="3402012" cy="414337"/>
              </a:xfrm>
            </p:grpSpPr>
            <p:sp>
              <p:nvSpPr>
                <p:cNvPr id="480" name="Line 65"/>
                <p:cNvSpPr>
                  <a:spLocks noChangeShapeType="1"/>
                </p:cNvSpPr>
                <p:nvPr/>
              </p:nvSpPr>
              <p:spPr bwMode="auto">
                <a:xfrm>
                  <a:off x="8743763" y="4053716"/>
                  <a:ext cx="85725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1" name="Rectangle 5"/>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82" name="Line 8"/>
                <p:cNvSpPr>
                  <a:spLocks noChangeShapeType="1"/>
                </p:cNvSpPr>
                <p:nvPr/>
              </p:nvSpPr>
              <p:spPr bwMode="auto">
                <a:xfrm>
                  <a:off x="8174757" y="3751184"/>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3" name="Line 9"/>
                <p:cNvSpPr>
                  <a:spLocks noChangeShapeType="1"/>
                </p:cNvSpPr>
                <p:nvPr/>
              </p:nvSpPr>
              <p:spPr bwMode="auto">
                <a:xfrm>
                  <a:off x="8133482" y="3749596"/>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Line 10"/>
                <p:cNvSpPr>
                  <a:spLocks noChangeShapeType="1"/>
                </p:cNvSpPr>
                <p:nvPr/>
              </p:nvSpPr>
              <p:spPr bwMode="auto">
                <a:xfrm>
                  <a:off x="8250957" y="3751184"/>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5" name="Line 11"/>
                <p:cNvSpPr>
                  <a:spLocks noChangeShapeType="1"/>
                </p:cNvSpPr>
                <p:nvPr/>
              </p:nvSpPr>
              <p:spPr bwMode="auto">
                <a:xfrm>
                  <a:off x="8292232" y="3748009"/>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Line 12"/>
                <p:cNvSpPr>
                  <a:spLocks noChangeShapeType="1"/>
                </p:cNvSpPr>
                <p:nvPr/>
              </p:nvSpPr>
              <p:spPr bwMode="auto">
                <a:xfrm>
                  <a:off x="8346207" y="3748009"/>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7" name="Line 13"/>
                <p:cNvSpPr>
                  <a:spLocks noChangeShapeType="1"/>
                </p:cNvSpPr>
                <p:nvPr/>
              </p:nvSpPr>
              <p:spPr bwMode="auto">
                <a:xfrm>
                  <a:off x="8412882" y="3748009"/>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Line 14"/>
                <p:cNvSpPr>
                  <a:spLocks noChangeShapeType="1"/>
                </p:cNvSpPr>
                <p:nvPr/>
              </p:nvSpPr>
              <p:spPr bwMode="auto">
                <a:xfrm>
                  <a:off x="8724032" y="3759121"/>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Line 15"/>
                <p:cNvSpPr>
                  <a:spLocks noChangeShapeType="1"/>
                </p:cNvSpPr>
                <p:nvPr/>
              </p:nvSpPr>
              <p:spPr bwMode="auto">
                <a:xfrm>
                  <a:off x="9098682" y="3759121"/>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8" name="Rectangle 5"/>
              <p:cNvSpPr>
                <a:spLocks noChangeArrowheads="1"/>
              </p:cNvSpPr>
              <p:nvPr/>
            </p:nvSpPr>
            <p:spPr bwMode="auto">
              <a:xfrm>
                <a:off x="2901848" y="4384275"/>
                <a:ext cx="3244616" cy="285690"/>
              </a:xfrm>
              <a:prstGeom prst="rect">
                <a:avLst/>
              </a:prstGeom>
              <a:solidFill>
                <a:srgbClr val="66CCFF"/>
              </a:solidFill>
              <a:ln w="12700">
                <a:no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79" name="Text Box 64"/>
              <p:cNvSpPr txBox="1">
                <a:spLocks noChangeArrowheads="1"/>
              </p:cNvSpPr>
              <p:nvPr/>
            </p:nvSpPr>
            <p:spPr bwMode="auto">
              <a:xfrm>
                <a:off x="4133520" y="4301714"/>
                <a:ext cx="1402948"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 </a:t>
                </a: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数据报</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91" name="Line 29"/>
              <p:cNvSpPr>
                <a:spLocks noChangeShapeType="1"/>
              </p:cNvSpPr>
              <p:nvPr/>
            </p:nvSpPr>
            <p:spPr bwMode="auto">
              <a:xfrm>
                <a:off x="1141962" y="4285554"/>
                <a:ext cx="0" cy="468314"/>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2" name="Line 29"/>
              <p:cNvSpPr>
                <a:spLocks noChangeShapeType="1"/>
              </p:cNvSpPr>
              <p:nvPr/>
            </p:nvSpPr>
            <p:spPr bwMode="auto">
              <a:xfrm>
                <a:off x="1214646" y="4294108"/>
                <a:ext cx="0" cy="468314"/>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3" name="Line 29"/>
              <p:cNvSpPr>
                <a:spLocks noChangeShapeType="1"/>
              </p:cNvSpPr>
              <p:nvPr/>
            </p:nvSpPr>
            <p:spPr bwMode="auto">
              <a:xfrm>
                <a:off x="1024733" y="4279852"/>
                <a:ext cx="0" cy="468314"/>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4" name="Line 29"/>
              <p:cNvSpPr>
                <a:spLocks noChangeShapeType="1"/>
              </p:cNvSpPr>
              <p:nvPr/>
            </p:nvSpPr>
            <p:spPr bwMode="auto">
              <a:xfrm>
                <a:off x="1749220" y="4299812"/>
                <a:ext cx="0" cy="468314"/>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72" name="Freeform 471"/>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90" name="TextBox 489"/>
          <p:cNvSpPr txBox="1"/>
          <p:nvPr/>
        </p:nvSpPr>
        <p:spPr>
          <a:xfrm>
            <a:off x="4979542" y="6158950"/>
            <a:ext cx="51347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建隧道：</a:t>
            </a:r>
            <a:r>
              <a:rPr kumimoji="0" lang="en-US" sz="1800" b="1" i="0" u="sng" strike="noStrike" kern="1200" cap="none" spc="0" normalizeH="0" baseline="0" noProof="0" dirty="0">
                <a:ln>
                  <a:noFill/>
                </a:ln>
                <a:solidFill>
                  <a:srgbClr val="010F90"/>
                </a:solidFill>
                <a:effectLst/>
                <a:uLnTx/>
                <a:uFillTx/>
                <a:latin typeface="Calibri" panose="020F0502020204030204"/>
                <a:ea typeface="+mn-ea"/>
                <a:cs typeface="+mn-cs"/>
              </a:rPr>
              <a:t>IPv6</a:t>
            </a:r>
            <a:r>
              <a:rPr kumimoji="0" lang="zh-CN" altLang="en-US" sz="1800" b="1" i="0" u="sng" strike="noStrike" kern="1200" cap="none" spc="0" normalizeH="0" baseline="0" noProof="0" dirty="0">
                <a:ln>
                  <a:noFill/>
                </a:ln>
                <a:solidFill>
                  <a:srgbClr val="010F90"/>
                </a:solidFill>
                <a:effectLst/>
                <a:uLnTx/>
                <a:uFillTx/>
                <a:latin typeface="Calibri" panose="020F0502020204030204"/>
                <a:ea typeface="+mn-ea"/>
                <a:cs typeface="+mn-cs"/>
              </a:rPr>
              <a:t>数据报</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作为</a:t>
            </a:r>
            <a:r>
              <a:rPr kumimoji="0" lang="zh-CN" altLang="en-US" sz="1800" b="1" i="0" u="sng" strike="noStrike" kern="1200" cap="none" spc="0" normalizeH="0" baseline="0" noProof="0" dirty="0">
                <a:ln>
                  <a:noFill/>
                </a:ln>
                <a:solidFill>
                  <a:srgbClr val="010F90"/>
                </a:solidFill>
                <a:effectLst/>
                <a:uLnTx/>
                <a:uFillTx/>
                <a:latin typeface="Calibri" panose="020F0502020204030204"/>
                <a:ea typeface="+mn-ea"/>
                <a:cs typeface="+mn-cs"/>
              </a:rPr>
              <a:t>载荷</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封装于</a:t>
            </a:r>
            <a:r>
              <a:rPr kumimoji="0" lang="en-US" sz="1800" b="1" i="0" u="sng" strike="noStrike" kern="1200" cap="none" spc="0" normalizeH="0" baseline="0" noProof="0" dirty="0">
                <a:ln>
                  <a:noFill/>
                </a:ln>
                <a:solidFill>
                  <a:srgbClr val="010F90"/>
                </a:solidFill>
                <a:effectLst/>
                <a:uLnTx/>
                <a:uFillTx/>
                <a:latin typeface="Calibri" panose="020F0502020204030204"/>
                <a:ea typeface="+mn-ea"/>
                <a:cs typeface="+mn-cs"/>
              </a:rPr>
              <a:t>IPv4</a:t>
            </a:r>
            <a:r>
              <a:rPr kumimoji="0" lang="zh-CN" altLang="en-US" sz="1800" b="1" i="0" u="sng" strike="noStrike" kern="1200" cap="none" spc="0" normalizeH="0" baseline="0" noProof="0" dirty="0">
                <a:ln>
                  <a:noFill/>
                </a:ln>
                <a:solidFill>
                  <a:srgbClr val="010F90"/>
                </a:solidFill>
                <a:effectLst/>
                <a:uLnTx/>
                <a:uFillTx/>
                <a:latin typeface="Calibri" panose="020F0502020204030204"/>
                <a:ea typeface="+mn-ea"/>
                <a:cs typeface="+mn-cs"/>
              </a:rPr>
              <a:t>数据报</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中</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60" name="Group 459"/>
          <p:cNvGrpSpPr/>
          <p:nvPr/>
        </p:nvGrpSpPr>
        <p:grpSpPr>
          <a:xfrm>
            <a:off x="6903720" y="4965117"/>
            <a:ext cx="838200" cy="376503"/>
            <a:chOff x="6827520" y="2412417"/>
            <a:chExt cx="838200" cy="376503"/>
          </a:xfrm>
        </p:grpSpPr>
        <p:sp>
          <p:nvSpPr>
            <p:cNvPr id="461" name="Right Arrow 460"/>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62" name="Group 61"/>
            <p:cNvGrpSpPr/>
            <p:nvPr/>
          </p:nvGrpSpPr>
          <p:grpSpPr bwMode="auto">
            <a:xfrm>
              <a:off x="6827520" y="2412417"/>
              <a:ext cx="335280" cy="376503"/>
              <a:chOff x="335231" y="4405745"/>
              <a:chExt cx="1252537" cy="2138362"/>
            </a:xfrm>
          </p:grpSpPr>
          <p:sp>
            <p:nvSpPr>
              <p:cNvPr id="463" name="Freeform 462"/>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64" name="Freeform 463"/>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465" name="Rectangle 65"/>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grpSp>
        <p:nvGrpSpPr>
          <p:cNvPr id="7" name="Group 6"/>
          <p:cNvGrpSpPr/>
          <p:nvPr/>
        </p:nvGrpSpPr>
        <p:grpSpPr>
          <a:xfrm>
            <a:off x="5243279" y="4964546"/>
            <a:ext cx="3924175" cy="366887"/>
            <a:chOff x="5243279" y="4964546"/>
            <a:chExt cx="3924175" cy="366887"/>
          </a:xfrm>
        </p:grpSpPr>
        <p:sp>
          <p:nvSpPr>
            <p:cNvPr id="165" name="Text Box 144"/>
            <p:cNvSpPr txBox="1">
              <a:spLocks noChangeArrowheads="1"/>
            </p:cNvSpPr>
            <p:nvPr/>
          </p:nvSpPr>
          <p:spPr bwMode="auto">
            <a:xfrm>
              <a:off x="5243279" y="4964546"/>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v4</a:t>
              </a:r>
            </a:p>
          </p:txBody>
        </p:sp>
        <p:sp>
          <p:nvSpPr>
            <p:cNvPr id="214" name="Text Box 143"/>
            <p:cNvSpPr txBox="1">
              <a:spLocks noChangeArrowheads="1"/>
            </p:cNvSpPr>
            <p:nvPr/>
          </p:nvSpPr>
          <p:spPr bwMode="auto">
            <a:xfrm>
              <a:off x="8298305" y="4992879"/>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v4</a:t>
              </a:r>
            </a:p>
          </p:txBody>
        </p:sp>
      </p:grpSp>
      <p:sp>
        <p:nvSpPr>
          <p:cNvPr id="175"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86</a:t>
            </a:fld>
            <a:endParaRPr lang="en-US" dirty="0"/>
          </a:p>
        </p:txBody>
      </p:sp>
      <p:sp>
        <p:nvSpPr>
          <p:cNvPr id="197" name="对话气泡: 圆角矩形 196">
            <a:extLst>
              <a:ext uri="{FF2B5EF4-FFF2-40B4-BE49-F238E27FC236}">
                <a16:creationId xmlns:a16="http://schemas.microsoft.com/office/drawing/2014/main" id="{5268A35C-4FED-4BB1-A74D-6E73AB09352C}"/>
              </a:ext>
            </a:extLst>
          </p:cNvPr>
          <p:cNvSpPr/>
          <p:nvPr/>
        </p:nvSpPr>
        <p:spPr>
          <a:xfrm>
            <a:off x="10467746" y="5153411"/>
            <a:ext cx="1646104" cy="1244537"/>
          </a:xfrm>
          <a:prstGeom prst="wedgeRoundRectCallout">
            <a:avLst>
              <a:gd name="adj1" fmla="val -69611"/>
              <a:gd name="adj2" fmla="val 10967"/>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通过观察</a:t>
            </a:r>
            <a:r>
              <a:rPr lang="en-US" altLang="zh-CN" dirty="0">
                <a:solidFill>
                  <a:schemeClr val="tx1"/>
                </a:solidFill>
              </a:rPr>
              <a:t>IPv4</a:t>
            </a:r>
            <a:r>
              <a:rPr lang="zh-CN" altLang="en-US" dirty="0">
                <a:solidFill>
                  <a:schemeClr val="tx1"/>
                </a:solidFill>
              </a:rPr>
              <a:t>数据报的</a:t>
            </a:r>
            <a:r>
              <a:rPr lang="zh-CN" altLang="en-US" b="1" dirty="0">
                <a:solidFill>
                  <a:srgbClr val="C00000"/>
                </a:solidFill>
              </a:rPr>
              <a:t>协议号字段</a:t>
            </a:r>
          </a:p>
        </p:txBody>
      </p:sp>
      <p:sp>
        <p:nvSpPr>
          <p:cNvPr id="216" name="Text Box 75">
            <a:extLst>
              <a:ext uri="{FF2B5EF4-FFF2-40B4-BE49-F238E27FC236}">
                <a16:creationId xmlns:a16="http://schemas.microsoft.com/office/drawing/2014/main" id="{36C9E012-E0B2-4A06-A5F7-26621C70D3D7}"/>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Calibri" panose="020F0502020204030204"/>
              </a:rPr>
              <a:t>以太网连接两个</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IPv6</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路由器：</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217" name="Group 2">
            <a:extLst>
              <a:ext uri="{FF2B5EF4-FFF2-40B4-BE49-F238E27FC236}">
                <a16:creationId xmlns:a16="http://schemas.microsoft.com/office/drawing/2014/main" id="{26C274CE-421E-4EA9-A907-69A112CCDD69}"/>
              </a:ext>
            </a:extLst>
          </p:cNvPr>
          <p:cNvGrpSpPr/>
          <p:nvPr/>
        </p:nvGrpSpPr>
        <p:grpSpPr>
          <a:xfrm>
            <a:off x="4274280" y="1626442"/>
            <a:ext cx="5834767" cy="995120"/>
            <a:chOff x="3663591" y="1108282"/>
            <a:chExt cx="5834767" cy="995120"/>
          </a:xfrm>
        </p:grpSpPr>
        <p:sp>
          <p:nvSpPr>
            <p:cNvPr id="218" name="Rectangle 67">
              <a:extLst>
                <a:ext uri="{FF2B5EF4-FFF2-40B4-BE49-F238E27FC236}">
                  <a16:creationId xmlns:a16="http://schemas.microsoft.com/office/drawing/2014/main" id="{429D1B1B-D2A0-4EDA-ABDE-A4CD01A4BFC6}"/>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19" name="Text Box 244">
              <a:extLst>
                <a:ext uri="{FF2B5EF4-FFF2-40B4-BE49-F238E27FC236}">
                  <a16:creationId xmlns:a16="http://schemas.microsoft.com/office/drawing/2014/main" id="{8B1F01E4-8D27-4BAD-90B8-191397DF19EE}"/>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zh-CN"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以太网连接两个</a:t>
              </a:r>
              <a:endParaRPr kumimoji="0" lang="en-US" altLang="zh-CN"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IPv6</a:t>
              </a:r>
              <a:r>
                <a:rPr kumimoji="0" lang="zh-CN"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路由器</a:t>
              </a:r>
              <a:endPar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endParaRPr>
            </a:p>
          </p:txBody>
        </p:sp>
        <p:grpSp>
          <p:nvGrpSpPr>
            <p:cNvPr id="220" name="Group 268">
              <a:extLst>
                <a:ext uri="{FF2B5EF4-FFF2-40B4-BE49-F238E27FC236}">
                  <a16:creationId xmlns:a16="http://schemas.microsoft.com/office/drawing/2014/main" id="{76A52F49-B8C0-481E-A330-E15E156D740E}"/>
                </a:ext>
              </a:extLst>
            </p:cNvPr>
            <p:cNvGrpSpPr/>
            <p:nvPr/>
          </p:nvGrpSpPr>
          <p:grpSpPr>
            <a:xfrm>
              <a:off x="3663591" y="1108282"/>
              <a:ext cx="1764058" cy="965200"/>
              <a:chOff x="3670217" y="2254595"/>
              <a:chExt cx="1764058" cy="965200"/>
            </a:xfrm>
          </p:grpSpPr>
          <p:sp>
            <p:nvSpPr>
              <p:cNvPr id="243" name="Text Box 92">
                <a:extLst>
                  <a:ext uri="{FF2B5EF4-FFF2-40B4-BE49-F238E27FC236}">
                    <a16:creationId xmlns:a16="http://schemas.microsoft.com/office/drawing/2014/main" id="{3B1F89B9-0823-4AE4-AF2F-067BEA012F7B}"/>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a:t>
                </a:r>
              </a:p>
            </p:txBody>
          </p:sp>
          <p:sp>
            <p:nvSpPr>
              <p:cNvPr id="244" name="Text Box 108">
                <a:extLst>
                  <a:ext uri="{FF2B5EF4-FFF2-40B4-BE49-F238E27FC236}">
                    <a16:creationId xmlns:a16="http://schemas.microsoft.com/office/drawing/2014/main" id="{A425DF6C-CE32-4207-A093-32BBA14B4461}"/>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B</a:t>
                </a:r>
              </a:p>
            </p:txBody>
          </p:sp>
          <p:sp>
            <p:nvSpPr>
              <p:cNvPr id="245" name="Line 141">
                <a:extLst>
                  <a:ext uri="{FF2B5EF4-FFF2-40B4-BE49-F238E27FC236}">
                    <a16:creationId xmlns:a16="http://schemas.microsoft.com/office/drawing/2014/main" id="{236A4DFF-5A90-4032-B52D-C641DCB78AD4}"/>
                  </a:ext>
                </a:extLst>
              </p:cNvPr>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Text Box 143">
                <a:extLst>
                  <a:ext uri="{FF2B5EF4-FFF2-40B4-BE49-F238E27FC236}">
                    <a16:creationId xmlns:a16="http://schemas.microsoft.com/office/drawing/2014/main" id="{F5CBFDA3-D30A-4227-988D-74351B8423B9}"/>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247" name="Text Box 144">
                <a:extLst>
                  <a:ext uri="{FF2B5EF4-FFF2-40B4-BE49-F238E27FC236}">
                    <a16:creationId xmlns:a16="http://schemas.microsoft.com/office/drawing/2014/main" id="{A7E1FA83-4A21-41F3-993D-46A868084C27}"/>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grpSp>
            <p:nvGrpSpPr>
              <p:cNvPr id="248" name="Group 274">
                <a:extLst>
                  <a:ext uri="{FF2B5EF4-FFF2-40B4-BE49-F238E27FC236}">
                    <a16:creationId xmlns:a16="http://schemas.microsoft.com/office/drawing/2014/main" id="{EC278AA7-3EF7-4E14-9F97-1C3F6F72AF99}"/>
                  </a:ext>
                </a:extLst>
              </p:cNvPr>
              <p:cNvGrpSpPr/>
              <p:nvPr/>
            </p:nvGrpSpPr>
            <p:grpSpPr>
              <a:xfrm>
                <a:off x="3670217" y="2586162"/>
                <a:ext cx="731126" cy="344556"/>
                <a:chOff x="7493876" y="2774731"/>
                <a:chExt cx="1481958" cy="894622"/>
              </a:xfrm>
            </p:grpSpPr>
            <p:sp>
              <p:nvSpPr>
                <p:cNvPr id="257" name="Freeform 283">
                  <a:extLst>
                    <a:ext uri="{FF2B5EF4-FFF2-40B4-BE49-F238E27FC236}">
                      <a16:creationId xmlns:a16="http://schemas.microsoft.com/office/drawing/2014/main" id="{28197B65-1857-488C-85E0-8BEA7BC0043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58" name="Oval 284">
                  <a:extLst>
                    <a:ext uri="{FF2B5EF4-FFF2-40B4-BE49-F238E27FC236}">
                      <a16:creationId xmlns:a16="http://schemas.microsoft.com/office/drawing/2014/main" id="{DF6CF8A7-F8B8-4FE6-AE1F-2186B34E8A07}"/>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9" name="Group 285">
                  <a:extLst>
                    <a:ext uri="{FF2B5EF4-FFF2-40B4-BE49-F238E27FC236}">
                      <a16:creationId xmlns:a16="http://schemas.microsoft.com/office/drawing/2014/main" id="{C24C1C1D-DFA1-41D0-A45C-672FE92BE1AB}"/>
                    </a:ext>
                  </a:extLst>
                </p:cNvPr>
                <p:cNvGrpSpPr/>
                <p:nvPr/>
              </p:nvGrpSpPr>
              <p:grpSpPr>
                <a:xfrm>
                  <a:off x="7713663" y="2848339"/>
                  <a:ext cx="1042107" cy="425543"/>
                  <a:chOff x="7786941" y="2884917"/>
                  <a:chExt cx="897649" cy="353919"/>
                </a:xfrm>
              </p:grpSpPr>
              <p:sp>
                <p:nvSpPr>
                  <p:cNvPr id="261" name="Freeform 286">
                    <a:extLst>
                      <a:ext uri="{FF2B5EF4-FFF2-40B4-BE49-F238E27FC236}">
                        <a16:creationId xmlns:a16="http://schemas.microsoft.com/office/drawing/2014/main" id="{5EA4EA09-8EE0-4648-8AFE-65F81DAC8B2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2" name="Freeform 287">
                    <a:extLst>
                      <a:ext uri="{FF2B5EF4-FFF2-40B4-BE49-F238E27FC236}">
                        <a16:creationId xmlns:a16="http://schemas.microsoft.com/office/drawing/2014/main" id="{4DEB3BB0-38C3-4F9D-B028-F61DB497CD3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 name="Freeform 288">
                    <a:extLst>
                      <a:ext uri="{FF2B5EF4-FFF2-40B4-BE49-F238E27FC236}">
                        <a16:creationId xmlns:a16="http://schemas.microsoft.com/office/drawing/2014/main" id="{FCD4FC9E-0B38-47A6-8467-40D46C16C6C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4" name="Freeform 289">
                    <a:extLst>
                      <a:ext uri="{FF2B5EF4-FFF2-40B4-BE49-F238E27FC236}">
                        <a16:creationId xmlns:a16="http://schemas.microsoft.com/office/drawing/2014/main" id="{4C123850-A0FE-448D-BD04-1E1EBE4FE0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75">
                <a:extLst>
                  <a:ext uri="{FF2B5EF4-FFF2-40B4-BE49-F238E27FC236}">
                    <a16:creationId xmlns:a16="http://schemas.microsoft.com/office/drawing/2014/main" id="{B678857E-5B28-4C6A-9AE9-5261FFBEFD24}"/>
                  </a:ext>
                </a:extLst>
              </p:cNvPr>
              <p:cNvGrpSpPr/>
              <p:nvPr/>
            </p:nvGrpSpPr>
            <p:grpSpPr>
              <a:xfrm>
                <a:off x="4703149" y="2589549"/>
                <a:ext cx="731126" cy="344556"/>
                <a:chOff x="7493876" y="2774731"/>
                <a:chExt cx="1481958" cy="894622"/>
              </a:xfrm>
            </p:grpSpPr>
            <p:sp>
              <p:nvSpPr>
                <p:cNvPr id="250" name="Freeform 276">
                  <a:extLst>
                    <a:ext uri="{FF2B5EF4-FFF2-40B4-BE49-F238E27FC236}">
                      <a16:creationId xmlns:a16="http://schemas.microsoft.com/office/drawing/2014/main" id="{077043DD-2444-4523-ADB7-6C4E82F1AC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51" name="Oval 277">
                  <a:extLst>
                    <a:ext uri="{FF2B5EF4-FFF2-40B4-BE49-F238E27FC236}">
                      <a16:creationId xmlns:a16="http://schemas.microsoft.com/office/drawing/2014/main" id="{370A4186-CA8D-4081-870B-7CFDC208D25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2" name="Group 278">
                  <a:extLst>
                    <a:ext uri="{FF2B5EF4-FFF2-40B4-BE49-F238E27FC236}">
                      <a16:creationId xmlns:a16="http://schemas.microsoft.com/office/drawing/2014/main" id="{CB51D981-4A5F-4736-BA12-52650C662CA9}"/>
                    </a:ext>
                  </a:extLst>
                </p:cNvPr>
                <p:cNvGrpSpPr/>
                <p:nvPr/>
              </p:nvGrpSpPr>
              <p:grpSpPr>
                <a:xfrm>
                  <a:off x="7713663" y="2848339"/>
                  <a:ext cx="1042107" cy="425543"/>
                  <a:chOff x="7786941" y="2884917"/>
                  <a:chExt cx="897649" cy="353919"/>
                </a:xfrm>
              </p:grpSpPr>
              <p:sp>
                <p:nvSpPr>
                  <p:cNvPr id="253" name="Freeform 279">
                    <a:extLst>
                      <a:ext uri="{FF2B5EF4-FFF2-40B4-BE49-F238E27FC236}">
                        <a16:creationId xmlns:a16="http://schemas.microsoft.com/office/drawing/2014/main" id="{9645EE70-FFB3-4234-8F34-D29B7553074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4" name="Freeform 280">
                    <a:extLst>
                      <a:ext uri="{FF2B5EF4-FFF2-40B4-BE49-F238E27FC236}">
                        <a16:creationId xmlns:a16="http://schemas.microsoft.com/office/drawing/2014/main" id="{AE0DB071-C6C6-4B65-A880-93C337D1539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5" name="Freeform 281">
                    <a:extLst>
                      <a:ext uri="{FF2B5EF4-FFF2-40B4-BE49-F238E27FC236}">
                        <a16:creationId xmlns:a16="http://schemas.microsoft.com/office/drawing/2014/main" id="{F2A0F164-F661-4024-912C-2E52CD89A4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6" name="Freeform 282">
                    <a:extLst>
                      <a:ext uri="{FF2B5EF4-FFF2-40B4-BE49-F238E27FC236}">
                        <a16:creationId xmlns:a16="http://schemas.microsoft.com/office/drawing/2014/main" id="{B54A3A67-B963-463E-86C3-F3DAE36E8C4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21" name="Group 290">
              <a:extLst>
                <a:ext uri="{FF2B5EF4-FFF2-40B4-BE49-F238E27FC236}">
                  <a16:creationId xmlns:a16="http://schemas.microsoft.com/office/drawing/2014/main" id="{34D87378-4D79-4211-AD47-9EA456DD5FF1}"/>
                </a:ext>
              </a:extLst>
            </p:cNvPr>
            <p:cNvGrpSpPr/>
            <p:nvPr/>
          </p:nvGrpSpPr>
          <p:grpSpPr>
            <a:xfrm>
              <a:off x="7734300" y="1138202"/>
              <a:ext cx="1764058" cy="965200"/>
              <a:chOff x="3670217" y="2254595"/>
              <a:chExt cx="1764058" cy="965200"/>
            </a:xfrm>
          </p:grpSpPr>
          <p:sp>
            <p:nvSpPr>
              <p:cNvPr id="222" name="Text Box 92">
                <a:extLst>
                  <a:ext uri="{FF2B5EF4-FFF2-40B4-BE49-F238E27FC236}">
                    <a16:creationId xmlns:a16="http://schemas.microsoft.com/office/drawing/2014/main" id="{FB3EA987-36CB-41AF-8BE3-3A8F48BDEE50}"/>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a:t>
                </a:r>
              </a:p>
            </p:txBody>
          </p:sp>
          <p:sp>
            <p:nvSpPr>
              <p:cNvPr id="223" name="Text Box 108">
                <a:extLst>
                  <a:ext uri="{FF2B5EF4-FFF2-40B4-BE49-F238E27FC236}">
                    <a16:creationId xmlns:a16="http://schemas.microsoft.com/office/drawing/2014/main" id="{8B7E4912-8C95-45BA-930C-1D3E4E16264C}"/>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a:t>
                </a:r>
              </a:p>
            </p:txBody>
          </p:sp>
          <p:sp>
            <p:nvSpPr>
              <p:cNvPr id="224" name="Line 141">
                <a:extLst>
                  <a:ext uri="{FF2B5EF4-FFF2-40B4-BE49-F238E27FC236}">
                    <a16:creationId xmlns:a16="http://schemas.microsoft.com/office/drawing/2014/main" id="{00EEC48B-8254-4807-BFE7-A2E1225FB2C5}"/>
                  </a:ext>
                </a:extLst>
              </p:cNvPr>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Text Box 143">
                <a:extLst>
                  <a:ext uri="{FF2B5EF4-FFF2-40B4-BE49-F238E27FC236}">
                    <a16:creationId xmlns:a16="http://schemas.microsoft.com/office/drawing/2014/main" id="{1F39AE7E-CBD6-40FC-98F8-08D21B074F56}"/>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226" name="Text Box 144">
                <a:extLst>
                  <a:ext uri="{FF2B5EF4-FFF2-40B4-BE49-F238E27FC236}">
                    <a16:creationId xmlns:a16="http://schemas.microsoft.com/office/drawing/2014/main" id="{A63A3A6D-4B23-4AD6-AAAC-15057B90891D}"/>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grpSp>
            <p:nvGrpSpPr>
              <p:cNvPr id="227" name="Group 296">
                <a:extLst>
                  <a:ext uri="{FF2B5EF4-FFF2-40B4-BE49-F238E27FC236}">
                    <a16:creationId xmlns:a16="http://schemas.microsoft.com/office/drawing/2014/main" id="{0D8761D0-708B-46FB-9652-B87DDAAC2F8E}"/>
                  </a:ext>
                </a:extLst>
              </p:cNvPr>
              <p:cNvGrpSpPr/>
              <p:nvPr/>
            </p:nvGrpSpPr>
            <p:grpSpPr>
              <a:xfrm>
                <a:off x="3670217" y="2586162"/>
                <a:ext cx="731126" cy="344556"/>
                <a:chOff x="7493876" y="2774731"/>
                <a:chExt cx="1481958" cy="894622"/>
              </a:xfrm>
            </p:grpSpPr>
            <p:sp>
              <p:nvSpPr>
                <p:cNvPr id="236" name="Freeform 305">
                  <a:extLst>
                    <a:ext uri="{FF2B5EF4-FFF2-40B4-BE49-F238E27FC236}">
                      <a16:creationId xmlns:a16="http://schemas.microsoft.com/office/drawing/2014/main" id="{70843349-DEFC-4F13-B591-999148E8D2D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7" name="Oval 306">
                  <a:extLst>
                    <a:ext uri="{FF2B5EF4-FFF2-40B4-BE49-F238E27FC236}">
                      <a16:creationId xmlns:a16="http://schemas.microsoft.com/office/drawing/2014/main" id="{3F9C8F39-6679-4E99-A549-651833833630}"/>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8" name="Group 307">
                  <a:extLst>
                    <a:ext uri="{FF2B5EF4-FFF2-40B4-BE49-F238E27FC236}">
                      <a16:creationId xmlns:a16="http://schemas.microsoft.com/office/drawing/2014/main" id="{A37E0800-AB7D-4F9C-87F7-5B6D06D8BEA8}"/>
                    </a:ext>
                  </a:extLst>
                </p:cNvPr>
                <p:cNvGrpSpPr/>
                <p:nvPr/>
              </p:nvGrpSpPr>
              <p:grpSpPr>
                <a:xfrm>
                  <a:off x="7713663" y="2848339"/>
                  <a:ext cx="1042107" cy="425543"/>
                  <a:chOff x="7786941" y="2884917"/>
                  <a:chExt cx="897649" cy="353919"/>
                </a:xfrm>
              </p:grpSpPr>
              <p:sp>
                <p:nvSpPr>
                  <p:cNvPr id="239" name="Freeform 308">
                    <a:extLst>
                      <a:ext uri="{FF2B5EF4-FFF2-40B4-BE49-F238E27FC236}">
                        <a16:creationId xmlns:a16="http://schemas.microsoft.com/office/drawing/2014/main" id="{7C52F0BD-BF3B-4D95-AB29-100FC1DB585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309">
                    <a:extLst>
                      <a:ext uri="{FF2B5EF4-FFF2-40B4-BE49-F238E27FC236}">
                        <a16:creationId xmlns:a16="http://schemas.microsoft.com/office/drawing/2014/main" id="{734CA696-69DB-4A90-B425-B12EA074521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1" name="Freeform 310">
                    <a:extLst>
                      <a:ext uri="{FF2B5EF4-FFF2-40B4-BE49-F238E27FC236}">
                        <a16:creationId xmlns:a16="http://schemas.microsoft.com/office/drawing/2014/main" id="{F0894C77-E84B-43F6-9E1B-B1B25919203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2" name="Freeform 311">
                    <a:extLst>
                      <a:ext uri="{FF2B5EF4-FFF2-40B4-BE49-F238E27FC236}">
                        <a16:creationId xmlns:a16="http://schemas.microsoft.com/office/drawing/2014/main" id="{DA23D31B-F88C-41E1-9A1B-01A7318AD6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8" name="Group 297">
                <a:extLst>
                  <a:ext uri="{FF2B5EF4-FFF2-40B4-BE49-F238E27FC236}">
                    <a16:creationId xmlns:a16="http://schemas.microsoft.com/office/drawing/2014/main" id="{46855D9D-93AF-4A1B-83D6-C1B1BB2E65BE}"/>
                  </a:ext>
                </a:extLst>
              </p:cNvPr>
              <p:cNvGrpSpPr/>
              <p:nvPr/>
            </p:nvGrpSpPr>
            <p:grpSpPr>
              <a:xfrm>
                <a:off x="4703149" y="2589549"/>
                <a:ext cx="731126" cy="344556"/>
                <a:chOff x="7493876" y="2774731"/>
                <a:chExt cx="1481958" cy="894622"/>
              </a:xfrm>
            </p:grpSpPr>
            <p:sp>
              <p:nvSpPr>
                <p:cNvPr id="229" name="Freeform 298">
                  <a:extLst>
                    <a:ext uri="{FF2B5EF4-FFF2-40B4-BE49-F238E27FC236}">
                      <a16:creationId xmlns:a16="http://schemas.microsoft.com/office/drawing/2014/main" id="{A3DE82CA-01AB-4C97-8B68-7972BB3A32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0" name="Oval 299">
                  <a:extLst>
                    <a:ext uri="{FF2B5EF4-FFF2-40B4-BE49-F238E27FC236}">
                      <a16:creationId xmlns:a16="http://schemas.microsoft.com/office/drawing/2014/main" id="{A616435C-C33E-4466-8A97-4FF9B38BD80C}"/>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1" name="Group 300">
                  <a:extLst>
                    <a:ext uri="{FF2B5EF4-FFF2-40B4-BE49-F238E27FC236}">
                      <a16:creationId xmlns:a16="http://schemas.microsoft.com/office/drawing/2014/main" id="{BFAD3E2E-596B-413E-AB7D-69CDFF31DA63}"/>
                    </a:ext>
                  </a:extLst>
                </p:cNvPr>
                <p:cNvGrpSpPr/>
                <p:nvPr/>
              </p:nvGrpSpPr>
              <p:grpSpPr>
                <a:xfrm>
                  <a:off x="7713663" y="2848339"/>
                  <a:ext cx="1042107" cy="425543"/>
                  <a:chOff x="7786941" y="2884917"/>
                  <a:chExt cx="897649" cy="353919"/>
                </a:xfrm>
              </p:grpSpPr>
              <p:sp>
                <p:nvSpPr>
                  <p:cNvPr id="232" name="Freeform 301">
                    <a:extLst>
                      <a:ext uri="{FF2B5EF4-FFF2-40B4-BE49-F238E27FC236}">
                        <a16:creationId xmlns:a16="http://schemas.microsoft.com/office/drawing/2014/main" id="{A4E1EB2B-3653-472B-BE60-52BD5342CC2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3" name="Freeform 302">
                    <a:extLst>
                      <a:ext uri="{FF2B5EF4-FFF2-40B4-BE49-F238E27FC236}">
                        <a16:creationId xmlns:a16="http://schemas.microsoft.com/office/drawing/2014/main" id="{2C6CF8B7-D54E-447E-A133-A62942A2355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4" name="Freeform 303">
                    <a:extLst>
                      <a:ext uri="{FF2B5EF4-FFF2-40B4-BE49-F238E27FC236}">
                        <a16:creationId xmlns:a16="http://schemas.microsoft.com/office/drawing/2014/main" id="{EE112D50-37E1-491D-AA2B-56ED1166B3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Freeform 304">
                    <a:extLst>
                      <a:ext uri="{FF2B5EF4-FFF2-40B4-BE49-F238E27FC236}">
                        <a16:creationId xmlns:a16="http://schemas.microsoft.com/office/drawing/2014/main" id="{907C6C33-BD39-4BA0-BB1B-ECC32EDDA7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nvGrpSpPr>
          <p:cNvPr id="265" name="Group 17">
            <a:extLst>
              <a:ext uri="{FF2B5EF4-FFF2-40B4-BE49-F238E27FC236}">
                <a16:creationId xmlns:a16="http://schemas.microsoft.com/office/drawing/2014/main" id="{5C9D3EDA-F66E-458B-9E2A-94DA51CBAAB7}"/>
              </a:ext>
            </a:extLst>
          </p:cNvPr>
          <p:cNvGrpSpPr/>
          <p:nvPr/>
        </p:nvGrpSpPr>
        <p:grpSpPr>
          <a:xfrm>
            <a:off x="3551678" y="3195320"/>
            <a:ext cx="1441094" cy="467910"/>
            <a:chOff x="3536438" y="3119120"/>
            <a:chExt cx="1441094" cy="467910"/>
          </a:xfrm>
        </p:grpSpPr>
        <p:sp>
          <p:nvSpPr>
            <p:cNvPr id="266" name="Line 57">
              <a:extLst>
                <a:ext uri="{FF2B5EF4-FFF2-40B4-BE49-F238E27FC236}">
                  <a16:creationId xmlns:a16="http://schemas.microsoft.com/office/drawing/2014/main" id="{D80D2927-3F38-4194-891C-C84C8A553583}"/>
                </a:ext>
              </a:extLst>
            </p:cNvPr>
            <p:cNvSpPr>
              <a:spLocks noChangeShapeType="1"/>
            </p:cNvSpPr>
            <p:nvPr/>
          </p:nvSpPr>
          <p:spPr bwMode="auto">
            <a:xfrm flipH="1">
              <a:off x="4023360" y="3119120"/>
              <a:ext cx="954172" cy="187960"/>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7" name="Text Box 18">
              <a:extLst>
                <a:ext uri="{FF2B5EF4-FFF2-40B4-BE49-F238E27FC236}">
                  <a16:creationId xmlns:a16="http://schemas.microsoft.com/office/drawing/2014/main" id="{4EFEFE46-AD99-4916-9225-632642F4CF02}"/>
                </a:ext>
              </a:extLst>
            </p:cNvPr>
            <p:cNvSpPr txBox="1">
              <a:spLocks noChangeArrowheads="1"/>
            </p:cNvSpPr>
            <p:nvPr/>
          </p:nvSpPr>
          <p:spPr bwMode="auto">
            <a:xfrm>
              <a:off x="3536438" y="3311570"/>
              <a:ext cx="90281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链路层帧</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268" name="Group 12">
            <a:extLst>
              <a:ext uri="{FF2B5EF4-FFF2-40B4-BE49-F238E27FC236}">
                <a16:creationId xmlns:a16="http://schemas.microsoft.com/office/drawing/2014/main" id="{6FF88EAF-2935-4000-B2DA-FF27DB4E49F2}"/>
              </a:ext>
            </a:extLst>
          </p:cNvPr>
          <p:cNvGrpSpPr/>
          <p:nvPr/>
        </p:nvGrpSpPr>
        <p:grpSpPr>
          <a:xfrm>
            <a:off x="4809173" y="2446973"/>
            <a:ext cx="4886325" cy="951547"/>
            <a:chOff x="4672013" y="2614613"/>
            <a:chExt cx="4886325" cy="1157209"/>
          </a:xfrm>
        </p:grpSpPr>
        <p:grpSp>
          <p:nvGrpSpPr>
            <p:cNvPr id="313" name="Group 4">
              <a:extLst>
                <a:ext uri="{FF2B5EF4-FFF2-40B4-BE49-F238E27FC236}">
                  <a16:creationId xmlns:a16="http://schemas.microsoft.com/office/drawing/2014/main" id="{C32E865B-590E-40F5-96BF-5629F5089F83}"/>
                </a:ext>
              </a:extLst>
            </p:cNvPr>
            <p:cNvGrpSpPr/>
            <p:nvPr/>
          </p:nvGrpSpPr>
          <p:grpSpPr>
            <a:xfrm>
              <a:off x="4674002" y="3295572"/>
              <a:ext cx="4854575" cy="476250"/>
              <a:chOff x="1427882" y="4286172"/>
              <a:chExt cx="4854575" cy="476250"/>
            </a:xfrm>
          </p:grpSpPr>
          <p:sp>
            <p:nvSpPr>
              <p:cNvPr id="315" name="Rectangle 26">
                <a:extLst>
                  <a:ext uri="{FF2B5EF4-FFF2-40B4-BE49-F238E27FC236}">
                    <a16:creationId xmlns:a16="http://schemas.microsoft.com/office/drawing/2014/main" id="{BAD2355E-8CB6-4273-8D00-6640A4A37D74}"/>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16" name="Line 27">
                <a:extLst>
                  <a:ext uri="{FF2B5EF4-FFF2-40B4-BE49-F238E27FC236}">
                    <a16:creationId xmlns:a16="http://schemas.microsoft.com/office/drawing/2014/main" id="{B3AB56B3-67A9-4012-9D5F-7B88324E38DB}"/>
                  </a:ext>
                </a:extLst>
              </p:cNvPr>
              <p:cNvSpPr>
                <a:spLocks noChangeShapeType="1"/>
              </p:cNvSpPr>
              <p:nvPr/>
            </p:nvSpPr>
            <p:spPr bwMode="auto">
              <a:xfrm>
                <a:off x="2791545" y="4287759"/>
                <a:ext cx="0" cy="468313"/>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7" name="Line 28">
                <a:extLst>
                  <a:ext uri="{FF2B5EF4-FFF2-40B4-BE49-F238E27FC236}">
                    <a16:creationId xmlns:a16="http://schemas.microsoft.com/office/drawing/2014/main" id="{7F89789F-21CB-4C11-AC77-BDBB21FD50E4}"/>
                  </a:ext>
                </a:extLst>
              </p:cNvPr>
              <p:cNvSpPr>
                <a:spLocks noChangeShapeType="1"/>
              </p:cNvSpPr>
              <p:nvPr/>
            </p:nvSpPr>
            <p:spPr bwMode="auto">
              <a:xfrm>
                <a:off x="2313707" y="4286172"/>
                <a:ext cx="0" cy="468313"/>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8" name="Line 29">
                <a:extLst>
                  <a:ext uri="{FF2B5EF4-FFF2-40B4-BE49-F238E27FC236}">
                    <a16:creationId xmlns:a16="http://schemas.microsoft.com/office/drawing/2014/main" id="{71601A9E-74A2-4473-8354-52B16BCF184B}"/>
                  </a:ext>
                </a:extLst>
              </p:cNvPr>
              <p:cNvSpPr>
                <a:spLocks noChangeShapeType="1"/>
              </p:cNvSpPr>
              <p:nvPr/>
            </p:nvSpPr>
            <p:spPr bwMode="auto">
              <a:xfrm>
                <a:off x="1867620" y="4294109"/>
                <a:ext cx="0" cy="468313"/>
              </a:xfrm>
              <a:prstGeom prst="line">
                <a:avLst/>
              </a:prstGeom>
              <a:noFill/>
              <a:ln w="9525">
                <a:solidFill>
                  <a:srgbClr val="CC0000"/>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9" name="Group 1">
                <a:extLst>
                  <a:ext uri="{FF2B5EF4-FFF2-40B4-BE49-F238E27FC236}">
                    <a16:creationId xmlns:a16="http://schemas.microsoft.com/office/drawing/2014/main" id="{26478734-F919-4A4F-AFE7-35FAB910D619}"/>
                  </a:ext>
                </a:extLst>
              </p:cNvPr>
              <p:cNvGrpSpPr/>
              <p:nvPr/>
            </p:nvGrpSpPr>
            <p:grpSpPr>
              <a:xfrm>
                <a:off x="2865478" y="4319509"/>
                <a:ext cx="3402012" cy="414337"/>
                <a:chOff x="8090620" y="3748009"/>
                <a:chExt cx="3402012" cy="414337"/>
              </a:xfrm>
            </p:grpSpPr>
            <p:sp>
              <p:nvSpPr>
                <p:cNvPr id="322" name="Line 65">
                  <a:extLst>
                    <a:ext uri="{FF2B5EF4-FFF2-40B4-BE49-F238E27FC236}">
                      <a16:creationId xmlns:a16="http://schemas.microsoft.com/office/drawing/2014/main" id="{2DB4DE10-AB8B-40BD-8752-F04D7E59F521}"/>
                    </a:ext>
                  </a:extLst>
                </p:cNvPr>
                <p:cNvSpPr>
                  <a:spLocks noChangeShapeType="1"/>
                </p:cNvSpPr>
                <p:nvPr/>
              </p:nvSpPr>
              <p:spPr bwMode="auto">
                <a:xfrm>
                  <a:off x="8743763" y="4053716"/>
                  <a:ext cx="85725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Rectangle 5">
                  <a:extLst>
                    <a:ext uri="{FF2B5EF4-FFF2-40B4-BE49-F238E27FC236}">
                      <a16:creationId xmlns:a16="http://schemas.microsoft.com/office/drawing/2014/main" id="{A68DD46E-DAF3-49FF-BA08-2716F4D36CEE}"/>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4" name="Line 8">
                  <a:extLst>
                    <a:ext uri="{FF2B5EF4-FFF2-40B4-BE49-F238E27FC236}">
                      <a16:creationId xmlns:a16="http://schemas.microsoft.com/office/drawing/2014/main" id="{6F27AB05-3C4E-460C-B3D4-1E34291FAC39}"/>
                    </a:ext>
                  </a:extLst>
                </p:cNvPr>
                <p:cNvSpPr>
                  <a:spLocks noChangeShapeType="1"/>
                </p:cNvSpPr>
                <p:nvPr/>
              </p:nvSpPr>
              <p:spPr bwMode="auto">
                <a:xfrm>
                  <a:off x="8174757" y="3751184"/>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Line 9">
                  <a:extLst>
                    <a:ext uri="{FF2B5EF4-FFF2-40B4-BE49-F238E27FC236}">
                      <a16:creationId xmlns:a16="http://schemas.microsoft.com/office/drawing/2014/main" id="{5A43A6AF-2C74-4B37-A46B-A073C6F8DD9C}"/>
                    </a:ext>
                  </a:extLst>
                </p:cNvPr>
                <p:cNvSpPr>
                  <a:spLocks noChangeShapeType="1"/>
                </p:cNvSpPr>
                <p:nvPr/>
              </p:nvSpPr>
              <p:spPr bwMode="auto">
                <a:xfrm>
                  <a:off x="8133482" y="3749596"/>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6" name="Line 10">
                  <a:extLst>
                    <a:ext uri="{FF2B5EF4-FFF2-40B4-BE49-F238E27FC236}">
                      <a16:creationId xmlns:a16="http://schemas.microsoft.com/office/drawing/2014/main" id="{8C71B808-153A-42CC-97BC-F5C3EB4055D9}"/>
                    </a:ext>
                  </a:extLst>
                </p:cNvPr>
                <p:cNvSpPr>
                  <a:spLocks noChangeShapeType="1"/>
                </p:cNvSpPr>
                <p:nvPr/>
              </p:nvSpPr>
              <p:spPr bwMode="auto">
                <a:xfrm>
                  <a:off x="8250957" y="3751184"/>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Line 11">
                  <a:extLst>
                    <a:ext uri="{FF2B5EF4-FFF2-40B4-BE49-F238E27FC236}">
                      <a16:creationId xmlns:a16="http://schemas.microsoft.com/office/drawing/2014/main" id="{B01C6BD1-ABCD-4E86-8072-CAACB9CE592F}"/>
                    </a:ext>
                  </a:extLst>
                </p:cNvPr>
                <p:cNvSpPr>
                  <a:spLocks noChangeShapeType="1"/>
                </p:cNvSpPr>
                <p:nvPr/>
              </p:nvSpPr>
              <p:spPr bwMode="auto">
                <a:xfrm>
                  <a:off x="8292232" y="3748009"/>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Line 12">
                  <a:extLst>
                    <a:ext uri="{FF2B5EF4-FFF2-40B4-BE49-F238E27FC236}">
                      <a16:creationId xmlns:a16="http://schemas.microsoft.com/office/drawing/2014/main" id="{2B96D257-F00D-4F60-A2FA-3E44E629C275}"/>
                    </a:ext>
                  </a:extLst>
                </p:cNvPr>
                <p:cNvSpPr>
                  <a:spLocks noChangeShapeType="1"/>
                </p:cNvSpPr>
                <p:nvPr/>
              </p:nvSpPr>
              <p:spPr bwMode="auto">
                <a:xfrm>
                  <a:off x="8346207" y="3748009"/>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9" name="Line 13">
                  <a:extLst>
                    <a:ext uri="{FF2B5EF4-FFF2-40B4-BE49-F238E27FC236}">
                      <a16:creationId xmlns:a16="http://schemas.microsoft.com/office/drawing/2014/main" id="{66963A72-CA72-4A8C-A524-010AC8BB34CD}"/>
                    </a:ext>
                  </a:extLst>
                </p:cNvPr>
                <p:cNvSpPr>
                  <a:spLocks noChangeShapeType="1"/>
                </p:cNvSpPr>
                <p:nvPr/>
              </p:nvSpPr>
              <p:spPr bwMode="auto">
                <a:xfrm>
                  <a:off x="8412882" y="3748009"/>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0" name="Line 14">
                  <a:extLst>
                    <a:ext uri="{FF2B5EF4-FFF2-40B4-BE49-F238E27FC236}">
                      <a16:creationId xmlns:a16="http://schemas.microsoft.com/office/drawing/2014/main" id="{2C62EAE3-7F0F-4E9C-AF1E-FF81B1372FBC}"/>
                    </a:ext>
                  </a:extLst>
                </p:cNvPr>
                <p:cNvSpPr>
                  <a:spLocks noChangeShapeType="1"/>
                </p:cNvSpPr>
                <p:nvPr/>
              </p:nvSpPr>
              <p:spPr bwMode="auto">
                <a:xfrm>
                  <a:off x="8724032" y="3759121"/>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1" name="Line 15">
                  <a:extLst>
                    <a:ext uri="{FF2B5EF4-FFF2-40B4-BE49-F238E27FC236}">
                      <a16:creationId xmlns:a16="http://schemas.microsoft.com/office/drawing/2014/main" id="{E8306CB5-0C34-4A65-AA8D-FFD28C569BA4}"/>
                    </a:ext>
                  </a:extLst>
                </p:cNvPr>
                <p:cNvSpPr>
                  <a:spLocks noChangeShapeType="1"/>
                </p:cNvSpPr>
                <p:nvPr/>
              </p:nvSpPr>
              <p:spPr bwMode="auto">
                <a:xfrm>
                  <a:off x="9098682" y="3759121"/>
                  <a:ext cx="0" cy="4032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20" name="Rectangle 5">
                <a:extLst>
                  <a:ext uri="{FF2B5EF4-FFF2-40B4-BE49-F238E27FC236}">
                    <a16:creationId xmlns:a16="http://schemas.microsoft.com/office/drawing/2014/main" id="{18763581-4A3B-47BA-8CF0-FA55837C1FBE}"/>
                  </a:ext>
                </a:extLst>
              </p:cNvPr>
              <p:cNvSpPr>
                <a:spLocks noChangeArrowheads="1"/>
              </p:cNvSpPr>
              <p:nvPr/>
            </p:nvSpPr>
            <p:spPr bwMode="auto">
              <a:xfrm>
                <a:off x="2901848" y="4384275"/>
                <a:ext cx="3244616" cy="285690"/>
              </a:xfrm>
              <a:prstGeom prst="rect">
                <a:avLst/>
              </a:prstGeom>
              <a:solidFill>
                <a:srgbClr val="66CCFF"/>
              </a:solidFill>
              <a:ln w="12700">
                <a:no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1" name="Text Box 64">
                <a:extLst>
                  <a:ext uri="{FF2B5EF4-FFF2-40B4-BE49-F238E27FC236}">
                    <a16:creationId xmlns:a16="http://schemas.microsoft.com/office/drawing/2014/main" id="{A8374269-CC3A-44D0-B026-37AA24A42AA5}"/>
                  </a:ext>
                </a:extLst>
              </p:cNvPr>
              <p:cNvSpPr txBox="1">
                <a:spLocks noChangeArrowheads="1"/>
              </p:cNvSpPr>
              <p:nvPr/>
            </p:nvSpPr>
            <p:spPr bwMode="auto">
              <a:xfrm>
                <a:off x="4133520" y="4301715"/>
                <a:ext cx="1402948"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 </a:t>
                </a: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数据报</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314" name="Freeform 9">
              <a:extLst>
                <a:ext uri="{FF2B5EF4-FFF2-40B4-BE49-F238E27FC236}">
                  <a16:creationId xmlns:a16="http://schemas.microsoft.com/office/drawing/2014/main" id="{7DA06F43-A699-480E-8B41-747ECC469209}"/>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32" name="Group 13">
            <a:extLst>
              <a:ext uri="{FF2B5EF4-FFF2-40B4-BE49-F238E27FC236}">
                <a16:creationId xmlns:a16="http://schemas.microsoft.com/office/drawing/2014/main" id="{7821A77B-BBCB-4C52-A582-BF36F901311A}"/>
              </a:ext>
            </a:extLst>
          </p:cNvPr>
          <p:cNvGrpSpPr/>
          <p:nvPr/>
        </p:nvGrpSpPr>
        <p:grpSpPr>
          <a:xfrm>
            <a:off x="6964680" y="2244777"/>
            <a:ext cx="838200" cy="376503"/>
            <a:chOff x="6827520" y="2412417"/>
            <a:chExt cx="838200" cy="376503"/>
          </a:xfrm>
        </p:grpSpPr>
        <p:sp>
          <p:nvSpPr>
            <p:cNvPr id="333" name="Right Arrow 3">
              <a:extLst>
                <a:ext uri="{FF2B5EF4-FFF2-40B4-BE49-F238E27FC236}">
                  <a16:creationId xmlns:a16="http://schemas.microsoft.com/office/drawing/2014/main" id="{F99DB4D4-36AD-479A-B4DF-D535BE0B1E6A}"/>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4" name="Group 61">
              <a:extLst>
                <a:ext uri="{FF2B5EF4-FFF2-40B4-BE49-F238E27FC236}">
                  <a16:creationId xmlns:a16="http://schemas.microsoft.com/office/drawing/2014/main" id="{639342E8-28D1-4620-8672-D51573518965}"/>
                </a:ext>
              </a:extLst>
            </p:cNvPr>
            <p:cNvGrpSpPr/>
            <p:nvPr/>
          </p:nvGrpSpPr>
          <p:grpSpPr bwMode="auto">
            <a:xfrm>
              <a:off x="6827520" y="2412417"/>
              <a:ext cx="335280" cy="376503"/>
              <a:chOff x="335231" y="4405745"/>
              <a:chExt cx="1252537" cy="2138362"/>
            </a:xfrm>
          </p:grpSpPr>
          <p:sp>
            <p:nvSpPr>
              <p:cNvPr id="335" name="Freeform 414">
                <a:extLst>
                  <a:ext uri="{FF2B5EF4-FFF2-40B4-BE49-F238E27FC236}">
                    <a16:creationId xmlns:a16="http://schemas.microsoft.com/office/drawing/2014/main" id="{0D3DB5C0-FF22-4441-98FD-1A78B37D13B5}"/>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336" name="Freeform 415">
                <a:extLst>
                  <a:ext uri="{FF2B5EF4-FFF2-40B4-BE49-F238E27FC236}">
                    <a16:creationId xmlns:a16="http://schemas.microsoft.com/office/drawing/2014/main" id="{F308502E-BBFB-42C1-9E60-0F3D6F450527}"/>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337" name="Rectangle 65">
                <a:extLst>
                  <a:ext uri="{FF2B5EF4-FFF2-40B4-BE49-F238E27FC236}">
                    <a16:creationId xmlns:a16="http://schemas.microsoft.com/office/drawing/2014/main" id="{825693EE-3879-4F4E-8340-B691FF6B92C6}"/>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sp>
        <p:nvSpPr>
          <p:cNvPr id="338" name="TextBox 14">
            <a:extLst>
              <a:ext uri="{FF2B5EF4-FFF2-40B4-BE49-F238E27FC236}">
                <a16:creationId xmlns:a16="http://schemas.microsoft.com/office/drawing/2014/main" id="{BF2B01F3-41E8-4148-A0D7-23FA1AC258A5}"/>
              </a:ext>
            </a:extLst>
          </p:cNvPr>
          <p:cNvSpPr txBox="1"/>
          <p:nvPr/>
        </p:nvSpPr>
        <p:spPr>
          <a:xfrm>
            <a:off x="4831080" y="3383280"/>
            <a:ext cx="48013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Calibri" panose="020F0502020204030204"/>
              </a:rPr>
              <a:t>一般情况：数据报作为载荷封装于链路层帧中</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Rectangle 541">
            <a:extLst>
              <a:ext uri="{FF2B5EF4-FFF2-40B4-BE49-F238E27FC236}">
                <a16:creationId xmlns:a16="http://schemas.microsoft.com/office/drawing/2014/main" id="{0031577D-70A3-44C7-9D78-43DC88115048}"/>
              </a:ext>
            </a:extLst>
          </p:cNvPr>
          <p:cNvSpPr/>
          <p:nvPr/>
        </p:nvSpPr>
        <p:spPr>
          <a:xfrm>
            <a:off x="564747"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对话气泡: 圆角矩形 214">
            <a:extLst>
              <a:ext uri="{FF2B5EF4-FFF2-40B4-BE49-F238E27FC236}">
                <a16:creationId xmlns:a16="http://schemas.microsoft.com/office/drawing/2014/main" id="{F975FC86-9C8B-42A1-AF4B-71D3678DD30B}"/>
              </a:ext>
            </a:extLst>
          </p:cNvPr>
          <p:cNvSpPr/>
          <p:nvPr/>
        </p:nvSpPr>
        <p:spPr>
          <a:xfrm>
            <a:off x="9823806" y="2909480"/>
            <a:ext cx="2295608" cy="1244537"/>
          </a:xfrm>
          <a:prstGeom prst="wedgeRoundRectCallout">
            <a:avLst>
              <a:gd name="adj1" fmla="val -38750"/>
              <a:gd name="adj2" fmla="val 64540"/>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两台</a:t>
            </a:r>
            <a:r>
              <a:rPr lang="en-US" altLang="zh-CN" dirty="0">
                <a:solidFill>
                  <a:schemeClr val="tx1"/>
                </a:solidFill>
              </a:rPr>
              <a:t>IPv6</a:t>
            </a:r>
            <a:r>
              <a:rPr lang="zh-CN" altLang="en-US" dirty="0">
                <a:solidFill>
                  <a:schemeClr val="tx1"/>
                </a:solidFill>
              </a:rPr>
              <a:t>路由器之间的中间</a:t>
            </a:r>
            <a:r>
              <a:rPr lang="en-US" altLang="zh-CN" dirty="0">
                <a:solidFill>
                  <a:schemeClr val="tx1"/>
                </a:solidFill>
              </a:rPr>
              <a:t>IPv4</a:t>
            </a:r>
            <a:r>
              <a:rPr lang="zh-CN" altLang="en-US" dirty="0">
                <a:solidFill>
                  <a:schemeClr val="tx1"/>
                </a:solidFill>
              </a:rPr>
              <a:t>路由器的集合称为一个</a:t>
            </a:r>
            <a:r>
              <a:rPr lang="zh-CN" altLang="en-US" b="1" dirty="0">
                <a:solidFill>
                  <a:srgbClr val="C00000"/>
                </a:solidFill>
              </a:rPr>
              <a:t>隧道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dissolve">
                                      <p:cBhvr>
                                        <p:cTn id="10" dur="500"/>
                                        <p:tgtEl>
                                          <p:spTgt spid="16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animEffect transition="in" filter="wipe(left)">
                                      <p:cBhvr>
                                        <p:cTn id="15" dur="500"/>
                                        <p:tgtEl>
                                          <p:spTgt spid="46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70"/>
                                        </p:tgtEl>
                                        <p:attrNameLst>
                                          <p:attrName>style.visibility</p:attrName>
                                        </p:attrNameLst>
                                      </p:cBhvr>
                                      <p:to>
                                        <p:strVal val="visible"/>
                                      </p:to>
                                    </p:set>
                                    <p:animEffect transition="in" filter="wipe(up)">
                                      <p:cBhvr>
                                        <p:cTn id="20" dur="500"/>
                                        <p:tgtEl>
                                          <p:spTgt spid="470"/>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467"/>
                                        </p:tgtEl>
                                        <p:attrNameLst>
                                          <p:attrName>style.visibility</p:attrName>
                                        </p:attrNameLst>
                                      </p:cBhvr>
                                      <p:to>
                                        <p:strVal val="visible"/>
                                      </p:to>
                                    </p:set>
                                    <p:animEffect transition="in" filter="dissolve">
                                      <p:cBhvr>
                                        <p:cTn id="24" dur="500"/>
                                        <p:tgtEl>
                                          <p:spTgt spid="467"/>
                                        </p:tgtEl>
                                      </p:cBhvr>
                                    </p:animEffect>
                                  </p:childTnLst>
                                </p:cTn>
                              </p:par>
                            </p:childTnLst>
                          </p:cTn>
                        </p:par>
                        <p:par>
                          <p:cTn id="25" fill="hold">
                            <p:stCondLst>
                              <p:cond delay="1500"/>
                            </p:stCondLst>
                            <p:childTnLst>
                              <p:par>
                                <p:cTn id="26" presetID="9" presetClass="entr" presetSubtype="0" fill="hold" grpId="0" nodeType="afterEffect">
                                  <p:stCondLst>
                                    <p:cond delay="500"/>
                                  </p:stCondLst>
                                  <p:childTnLst>
                                    <p:set>
                                      <p:cBhvr>
                                        <p:cTn id="27" dur="1" fill="hold">
                                          <p:stCondLst>
                                            <p:cond delay="0"/>
                                          </p:stCondLst>
                                        </p:cTn>
                                        <p:tgtEl>
                                          <p:spTgt spid="490"/>
                                        </p:tgtEl>
                                        <p:attrNameLst>
                                          <p:attrName>style.visibility</p:attrName>
                                        </p:attrNameLst>
                                      </p:cBhvr>
                                      <p:to>
                                        <p:strVal val="visible"/>
                                      </p:to>
                                    </p:set>
                                    <p:animEffect transition="in" filter="dissolve">
                                      <p:cBhvr>
                                        <p:cTn id="28" dur="5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49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Group 354"/>
          <p:cNvGrpSpPr/>
          <p:nvPr/>
        </p:nvGrpSpPr>
        <p:grpSpPr bwMode="auto">
          <a:xfrm>
            <a:off x="6285630" y="3268207"/>
            <a:ext cx="1176337" cy="3332163"/>
            <a:chOff x="3507" y="2128"/>
            <a:chExt cx="741" cy="2099"/>
          </a:xfrm>
        </p:grpSpPr>
        <p:sp>
          <p:nvSpPr>
            <p:cNvPr id="171" name="Line 196"/>
            <p:cNvSpPr>
              <a:spLocks noChangeShapeType="1"/>
            </p:cNvSpPr>
            <p:nvPr/>
          </p:nvSpPr>
          <p:spPr bwMode="auto">
            <a:xfrm>
              <a:off x="3627" y="2128"/>
              <a:ext cx="43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Text Box 210"/>
            <p:cNvSpPr txBox="1">
              <a:spLocks noChangeArrowheads="1"/>
            </p:cNvSpPr>
            <p:nvPr/>
          </p:nvSpPr>
          <p:spPr bwMode="auto">
            <a:xfrm>
              <a:off x="3507" y="3775"/>
              <a:ext cx="741"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C-to-D:</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 inside</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IPv4</a:t>
              </a:r>
            </a:p>
          </p:txBody>
        </p:sp>
        <p:sp>
          <p:nvSpPr>
            <p:cNvPr id="173" name="Line 211"/>
            <p:cNvSpPr>
              <a:spLocks noChangeShapeType="1"/>
            </p:cNvSpPr>
            <p:nvPr/>
          </p:nvSpPr>
          <p:spPr bwMode="auto">
            <a:xfrm>
              <a:off x="3883" y="3640"/>
              <a:ext cx="0" cy="116"/>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4" name="Group 217"/>
            <p:cNvGrpSpPr/>
            <p:nvPr/>
          </p:nvGrpSpPr>
          <p:grpSpPr bwMode="auto">
            <a:xfrm>
              <a:off x="3558" y="2220"/>
              <a:ext cx="583" cy="1388"/>
              <a:chOff x="478" y="2082"/>
              <a:chExt cx="583" cy="1388"/>
            </a:xfrm>
          </p:grpSpPr>
          <p:sp>
            <p:nvSpPr>
              <p:cNvPr id="175"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176" name="Group 219"/>
              <p:cNvGrpSpPr/>
              <p:nvPr/>
            </p:nvGrpSpPr>
            <p:grpSpPr bwMode="auto">
              <a:xfrm>
                <a:off x="499" y="2471"/>
                <a:ext cx="493" cy="908"/>
                <a:chOff x="4869" y="143"/>
                <a:chExt cx="493" cy="908"/>
              </a:xfrm>
            </p:grpSpPr>
            <p:sp>
              <p:nvSpPr>
                <p:cNvPr id="178" name="Rectangle 220"/>
                <p:cNvSpPr>
                  <a:spLocks noChangeArrowheads="1"/>
                </p:cNvSpPr>
                <p:nvPr/>
              </p:nvSpPr>
              <p:spPr bwMode="auto">
                <a:xfrm>
                  <a:off x="4893" y="143"/>
                  <a:ext cx="462" cy="908"/>
                </a:xfrm>
                <a:prstGeom prst="rect">
                  <a:avLst/>
                </a:prstGeom>
                <a:solidFill>
                  <a:srgbClr val="B5E7FF"/>
                </a:solidFill>
                <a:ln w="9525">
                  <a:solidFill>
                    <a:schemeClr val="tx1"/>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79" name="Text Box 221"/>
                <p:cNvSpPr txBox="1">
                  <a:spLocks noChangeArrowheads="1"/>
                </p:cNvSpPr>
                <p:nvPr/>
              </p:nvSpPr>
              <p:spPr bwMode="auto">
                <a:xfrm>
                  <a:off x="4869" y="161"/>
                  <a:ext cx="493"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p>
              </p:txBody>
            </p:sp>
          </p:grpSp>
          <p:sp>
            <p:nvSpPr>
              <p:cNvPr id="177" name="Text Box 222"/>
              <p:cNvSpPr txBox="1">
                <a:spLocks noChangeArrowheads="1"/>
              </p:cNvSpPr>
              <p:nvPr/>
            </p:nvSpPr>
            <p:spPr bwMode="auto">
              <a:xfrm>
                <a:off x="49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src:B</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dest: E</a:t>
                </a:r>
              </a:p>
            </p:txBody>
          </p:sp>
        </p:grpSp>
      </p:grpSp>
      <p:sp>
        <p:nvSpPr>
          <p:cNvPr id="11" name="Title 2"/>
          <p:cNvSpPr>
            <a:spLocks noGrp="1"/>
          </p:cNvSpPr>
          <p:nvPr>
            <p:ph type="title"/>
          </p:nvPr>
        </p:nvSpPr>
        <p:spPr>
          <a:xfrm>
            <a:off x="838200" y="345805"/>
            <a:ext cx="10515600" cy="894622"/>
          </a:xfrm>
        </p:spPr>
        <p:txBody>
          <a:bodyPr>
            <a:normAutofit/>
          </a:bodyPr>
          <a:lstStyle/>
          <a:p>
            <a:r>
              <a:rPr lang="zh-CN" altLang="en-US" sz="4800" dirty="0"/>
              <a:t>建隧道</a:t>
            </a:r>
            <a:endParaRPr lang="en-US" sz="4800" dirty="0"/>
          </a:p>
        </p:txBody>
      </p:sp>
      <p:sp>
        <p:nvSpPr>
          <p:cNvPr id="94" name="Text Box 76"/>
          <p:cNvSpPr txBox="1">
            <a:spLocks noChangeArrowheads="1"/>
          </p:cNvSpPr>
          <p:nvPr/>
        </p:nvSpPr>
        <p:spPr bwMode="auto">
          <a:xfrm>
            <a:off x="1850265" y="2479069"/>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物理视图：</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95" name="Line 147"/>
          <p:cNvSpPr>
            <a:spLocks noChangeShapeType="1"/>
          </p:cNvSpPr>
          <p:nvPr/>
        </p:nvSpPr>
        <p:spPr bwMode="auto">
          <a:xfrm flipV="1">
            <a:off x="5432976" y="2762595"/>
            <a:ext cx="2750903" cy="0"/>
          </a:xfrm>
          <a:prstGeom prst="line">
            <a:avLst/>
          </a:prstGeom>
          <a:noFill/>
          <a:ln w="19050">
            <a:solidFill>
              <a:srgbClr val="CC000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 Box 180"/>
          <p:cNvSpPr txBox="1">
            <a:spLocks noChangeArrowheads="1"/>
          </p:cNvSpPr>
          <p:nvPr/>
        </p:nvSpPr>
        <p:spPr bwMode="auto">
          <a:xfrm>
            <a:off x="5807990" y="2886420"/>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IPv4</a:t>
            </a:r>
          </a:p>
        </p:txBody>
      </p:sp>
      <p:sp>
        <p:nvSpPr>
          <p:cNvPr id="97" name="Text Box 181"/>
          <p:cNvSpPr txBox="1">
            <a:spLocks noChangeArrowheads="1"/>
          </p:cNvSpPr>
          <p:nvPr/>
        </p:nvSpPr>
        <p:spPr bwMode="auto">
          <a:xfrm>
            <a:off x="7170020" y="2888007"/>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IPv4</a:t>
            </a:r>
          </a:p>
        </p:txBody>
      </p:sp>
      <p:sp>
        <p:nvSpPr>
          <p:cNvPr id="141" name="Text Box 50"/>
          <p:cNvSpPr txBox="1">
            <a:spLocks noChangeArrowheads="1"/>
          </p:cNvSpPr>
          <p:nvPr/>
        </p:nvSpPr>
        <p:spPr bwMode="auto">
          <a:xfrm>
            <a:off x="8317782" y="2256182"/>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a:t>
            </a:r>
          </a:p>
        </p:txBody>
      </p:sp>
      <p:sp>
        <p:nvSpPr>
          <p:cNvPr id="142" name="Line 142"/>
          <p:cNvSpPr>
            <a:spLocks noChangeShapeType="1"/>
          </p:cNvSpPr>
          <p:nvPr/>
        </p:nvSpPr>
        <p:spPr bwMode="auto">
          <a:xfrm flipV="1">
            <a:off x="8857532" y="275307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Text Box 145"/>
          <p:cNvSpPr txBox="1">
            <a:spLocks noChangeArrowheads="1"/>
          </p:cNvSpPr>
          <p:nvPr/>
        </p:nvSpPr>
        <p:spPr bwMode="auto">
          <a:xfrm>
            <a:off x="8099025" y="2875307"/>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v4</a:t>
            </a:r>
          </a:p>
        </p:txBody>
      </p:sp>
      <p:sp>
        <p:nvSpPr>
          <p:cNvPr id="144" name="Text Box 146"/>
          <p:cNvSpPr txBox="1">
            <a:spLocks noChangeArrowheads="1"/>
          </p:cNvSpPr>
          <p:nvPr/>
        </p:nvSpPr>
        <p:spPr bwMode="auto">
          <a:xfrm>
            <a:off x="9202020" y="2878482"/>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147" name="Text Box 299"/>
          <p:cNvSpPr txBox="1">
            <a:spLocks noChangeArrowheads="1"/>
          </p:cNvSpPr>
          <p:nvPr/>
        </p:nvSpPr>
        <p:spPr bwMode="auto">
          <a:xfrm>
            <a:off x="9334991" y="2262532"/>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a:t>
            </a:r>
          </a:p>
        </p:txBody>
      </p:sp>
      <p:sp>
        <p:nvSpPr>
          <p:cNvPr id="164" name="Text Box 300"/>
          <p:cNvSpPr txBox="1">
            <a:spLocks noChangeArrowheads="1"/>
          </p:cNvSpPr>
          <p:nvPr/>
        </p:nvSpPr>
        <p:spPr bwMode="auto">
          <a:xfrm>
            <a:off x="5923515" y="2249832"/>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C</a:t>
            </a:r>
          </a:p>
        </p:txBody>
      </p:sp>
      <p:sp>
        <p:nvSpPr>
          <p:cNvPr id="165" name="Text Box 301"/>
          <p:cNvSpPr txBox="1">
            <a:spLocks noChangeArrowheads="1"/>
          </p:cNvSpPr>
          <p:nvPr/>
        </p:nvSpPr>
        <p:spPr bwMode="auto">
          <a:xfrm>
            <a:off x="7311307" y="2253007"/>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
            </a:r>
          </a:p>
        </p:txBody>
      </p:sp>
      <p:grpSp>
        <p:nvGrpSpPr>
          <p:cNvPr id="228" name="Group 227"/>
          <p:cNvGrpSpPr/>
          <p:nvPr/>
        </p:nvGrpSpPr>
        <p:grpSpPr>
          <a:xfrm>
            <a:off x="5730326" y="2580911"/>
            <a:ext cx="735192" cy="352789"/>
            <a:chOff x="7493876" y="2774731"/>
            <a:chExt cx="1481958" cy="894622"/>
          </a:xfrm>
        </p:grpSpPr>
        <p:sp>
          <p:nvSpPr>
            <p:cNvPr id="229" name="Freeform 22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0" name="Oval 229"/>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1" name="Group 230"/>
            <p:cNvGrpSpPr/>
            <p:nvPr/>
          </p:nvGrpSpPr>
          <p:grpSpPr>
            <a:xfrm>
              <a:off x="7713663" y="2848339"/>
              <a:ext cx="1042107" cy="425543"/>
              <a:chOff x="7786941" y="2884917"/>
              <a:chExt cx="897649" cy="353919"/>
            </a:xfrm>
          </p:grpSpPr>
          <p:sp>
            <p:nvSpPr>
              <p:cNvPr id="232" name="Freeform 23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3" name="Freeform 23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4" name="Freeform 23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Freeform 23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 name="Group 5"/>
          <p:cNvGrpSpPr/>
          <p:nvPr/>
        </p:nvGrpSpPr>
        <p:grpSpPr>
          <a:xfrm>
            <a:off x="3670217" y="2228091"/>
            <a:ext cx="1845462" cy="967204"/>
            <a:chOff x="3670217" y="2254595"/>
            <a:chExt cx="1845462" cy="967204"/>
          </a:xfrm>
        </p:grpSpPr>
        <p:sp>
          <p:nvSpPr>
            <p:cNvPr id="108" name="Text Box 92"/>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a:t>
              </a:r>
            </a:p>
          </p:txBody>
        </p:sp>
        <p:sp>
          <p:nvSpPr>
            <p:cNvPr id="109" name="Text Box 108"/>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B</a:t>
              </a:r>
            </a:p>
          </p:txBody>
        </p:sp>
        <p:sp>
          <p:nvSpPr>
            <p:cNvPr id="110" name="Line 141"/>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143"/>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112" name="Text Box 144"/>
            <p:cNvSpPr txBox="1">
              <a:spLocks noChangeArrowheads="1"/>
            </p:cNvSpPr>
            <p:nvPr/>
          </p:nvSpPr>
          <p:spPr bwMode="auto">
            <a:xfrm>
              <a:off x="464653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v4</a:t>
              </a:r>
            </a:p>
          </p:txBody>
        </p:sp>
        <p:grpSp>
          <p:nvGrpSpPr>
            <p:cNvPr id="220" name="Group 219"/>
            <p:cNvGrpSpPr/>
            <p:nvPr/>
          </p:nvGrpSpPr>
          <p:grpSpPr>
            <a:xfrm>
              <a:off x="3670217" y="2586162"/>
              <a:ext cx="731126" cy="344556"/>
              <a:chOff x="7493876" y="2774731"/>
              <a:chExt cx="1481958" cy="894622"/>
            </a:xfrm>
          </p:grpSpPr>
          <p:sp>
            <p:nvSpPr>
              <p:cNvPr id="221" name="Freeform 22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2" name="Oval 221"/>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3" name="Group 222"/>
              <p:cNvGrpSpPr/>
              <p:nvPr/>
            </p:nvGrpSpPr>
            <p:grpSpPr>
              <a:xfrm>
                <a:off x="7713663" y="2848339"/>
                <a:ext cx="1042107" cy="425543"/>
                <a:chOff x="7786941" y="2884917"/>
                <a:chExt cx="897649" cy="353919"/>
              </a:xfrm>
            </p:grpSpPr>
            <p:sp>
              <p:nvSpPr>
                <p:cNvPr id="224" name="Freeform 22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Freeform 22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6" name="Freeform 22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Freeform 22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6" name="Group 235"/>
            <p:cNvGrpSpPr/>
            <p:nvPr/>
          </p:nvGrpSpPr>
          <p:grpSpPr>
            <a:xfrm>
              <a:off x="4703149" y="2589549"/>
              <a:ext cx="731126" cy="344556"/>
              <a:chOff x="7493876" y="2774731"/>
              <a:chExt cx="1481958" cy="894622"/>
            </a:xfrm>
          </p:grpSpPr>
          <p:sp>
            <p:nvSpPr>
              <p:cNvPr id="237" name="Freeform 23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8" name="Oval 237"/>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9" name="Group 238"/>
              <p:cNvGrpSpPr/>
              <p:nvPr/>
            </p:nvGrpSpPr>
            <p:grpSpPr>
              <a:xfrm>
                <a:off x="7713663" y="2848339"/>
                <a:ext cx="1042107" cy="425543"/>
                <a:chOff x="7786941" y="2884917"/>
                <a:chExt cx="897649" cy="353919"/>
              </a:xfrm>
            </p:grpSpPr>
            <p:sp>
              <p:nvSpPr>
                <p:cNvPr id="240" name="Freeform 23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1" name="Freeform 24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2" name="Freeform 24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3" name="Freeform 24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44" name="Group 243"/>
          <p:cNvGrpSpPr/>
          <p:nvPr/>
        </p:nvGrpSpPr>
        <p:grpSpPr>
          <a:xfrm>
            <a:off x="8149080" y="2589144"/>
            <a:ext cx="731126" cy="344556"/>
            <a:chOff x="7493876" y="2774731"/>
            <a:chExt cx="1481958" cy="894622"/>
          </a:xfrm>
        </p:grpSpPr>
        <p:sp>
          <p:nvSpPr>
            <p:cNvPr id="245" name="Freeform 24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6" name="Oval 245"/>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7" name="Group 246"/>
            <p:cNvGrpSpPr/>
            <p:nvPr/>
          </p:nvGrpSpPr>
          <p:grpSpPr>
            <a:xfrm>
              <a:off x="7713663" y="2848339"/>
              <a:ext cx="1042107" cy="425543"/>
              <a:chOff x="7786941" y="2884917"/>
              <a:chExt cx="897649" cy="353919"/>
            </a:xfrm>
          </p:grpSpPr>
          <p:sp>
            <p:nvSpPr>
              <p:cNvPr id="248" name="Freeform 24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9" name="Freeform 24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0" name="Freeform 24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1" name="Freeform 25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52" name="Group 251"/>
          <p:cNvGrpSpPr/>
          <p:nvPr/>
        </p:nvGrpSpPr>
        <p:grpSpPr>
          <a:xfrm>
            <a:off x="9154917" y="2589144"/>
            <a:ext cx="731126" cy="344556"/>
            <a:chOff x="7493876" y="2774731"/>
            <a:chExt cx="1481958" cy="894622"/>
          </a:xfrm>
        </p:grpSpPr>
        <p:sp>
          <p:nvSpPr>
            <p:cNvPr id="253" name="Freeform 25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54" name="Oval 253"/>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5" name="Group 254"/>
            <p:cNvGrpSpPr/>
            <p:nvPr/>
          </p:nvGrpSpPr>
          <p:grpSpPr>
            <a:xfrm>
              <a:off x="7713663" y="2848339"/>
              <a:ext cx="1042107" cy="425543"/>
              <a:chOff x="7786941" y="2884917"/>
              <a:chExt cx="897649" cy="353919"/>
            </a:xfrm>
          </p:grpSpPr>
          <p:sp>
            <p:nvSpPr>
              <p:cNvPr id="256" name="Freeform 25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7" name="Freeform 25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8" name="Freeform 25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9" name="Freeform 25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1" name="Group 260"/>
          <p:cNvGrpSpPr/>
          <p:nvPr/>
        </p:nvGrpSpPr>
        <p:grpSpPr>
          <a:xfrm>
            <a:off x="7115503" y="2580911"/>
            <a:ext cx="735192" cy="352789"/>
            <a:chOff x="7493876" y="2774731"/>
            <a:chExt cx="1481958" cy="894622"/>
          </a:xfrm>
        </p:grpSpPr>
        <p:sp>
          <p:nvSpPr>
            <p:cNvPr id="262" name="Freeform 26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3" name="Oval 262"/>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4" name="Group 263"/>
            <p:cNvGrpSpPr/>
            <p:nvPr/>
          </p:nvGrpSpPr>
          <p:grpSpPr>
            <a:xfrm>
              <a:off x="7713663" y="2848339"/>
              <a:ext cx="1042107" cy="425543"/>
              <a:chOff x="7786941" y="2884917"/>
              <a:chExt cx="897649" cy="353919"/>
            </a:xfrm>
          </p:grpSpPr>
          <p:sp>
            <p:nvSpPr>
              <p:cNvPr id="265" name="Freeform 26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6" name="Freeform 26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7" name="Freeform 26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8" name="Freeform 26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67" name="Rectangle 67"/>
          <p:cNvSpPr>
            <a:spLocks noChangeArrowheads="1"/>
          </p:cNvSpPr>
          <p:nvPr/>
        </p:nvSpPr>
        <p:spPr bwMode="auto">
          <a:xfrm>
            <a:off x="5385351" y="1603264"/>
            <a:ext cx="2751341" cy="76275"/>
          </a:xfrm>
          <a:prstGeom prst="rect">
            <a:avLst/>
          </a:prstGeom>
          <a:solidFill>
            <a:srgbClr val="CC0000"/>
          </a:solidFill>
          <a:ln w="9525">
            <a:solidFill>
              <a:srgbClr val="CC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68" name="Text Box 75"/>
          <p:cNvSpPr txBox="1">
            <a:spLocks noChangeArrowheads="1"/>
          </p:cNvSpPr>
          <p:nvPr/>
        </p:nvSpPr>
        <p:spPr bwMode="auto">
          <a:xfrm>
            <a:off x="1850265" y="1375666"/>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逻辑视图：</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69" name="Text Box 244"/>
          <p:cNvSpPr txBox="1">
            <a:spLocks noChangeArrowheads="1"/>
          </p:cNvSpPr>
          <p:nvPr/>
        </p:nvSpPr>
        <p:spPr bwMode="auto">
          <a:xfrm>
            <a:off x="5968880" y="1119786"/>
            <a:ext cx="1736374"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IPv4 </a:t>
            </a:r>
            <a:r>
              <a:rPr kumimoji="0" lang="zh-CN"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隧道</a:t>
            </a:r>
            <a:r>
              <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 </a:t>
            </a:r>
          </a:p>
          <a:p>
            <a:pPr marL="0" marR="0" lvl="0" indent="0" algn="ctr" defTabSz="914400" rtl="0" eaLnBrk="1" fontAlgn="auto" latinLnBrk="0" hangingPunct="1">
              <a:lnSpc>
                <a:spcPct val="85000"/>
              </a:lnSpc>
              <a:spcBef>
                <a:spcPts val="0"/>
              </a:spcBef>
              <a:spcAft>
                <a:spcPts val="0"/>
              </a:spcAft>
              <a:buClrTx/>
              <a:buSzTx/>
              <a:buFontTx/>
              <a:buNone/>
              <a:defRPr/>
            </a:pPr>
            <a:r>
              <a:rPr lang="zh-CN" altLang="en-US" sz="1600" dirty="0">
                <a:solidFill>
                  <a:srgbClr val="CC0000"/>
                </a:solidFill>
              </a:rPr>
              <a:t>连接</a:t>
            </a:r>
            <a:r>
              <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 IPv6 </a:t>
            </a:r>
            <a:r>
              <a:rPr kumimoji="0" lang="zh-CN"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路由器</a:t>
            </a:r>
            <a:endParaRPr kumimoji="0" lang="en-US" altLang="en-US" sz="1600" b="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endParaRPr>
          </a:p>
        </p:txBody>
      </p:sp>
      <p:grpSp>
        <p:nvGrpSpPr>
          <p:cNvPr id="269" name="Group 268"/>
          <p:cNvGrpSpPr/>
          <p:nvPr/>
        </p:nvGrpSpPr>
        <p:grpSpPr>
          <a:xfrm>
            <a:off x="3663591" y="1108282"/>
            <a:ext cx="1860702" cy="967204"/>
            <a:chOff x="3670217" y="2254595"/>
            <a:chExt cx="1860702" cy="967204"/>
          </a:xfrm>
        </p:grpSpPr>
        <p:sp>
          <p:nvSpPr>
            <p:cNvPr id="270" name="Text Box 92"/>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a:t>
              </a:r>
            </a:p>
          </p:txBody>
        </p:sp>
        <p:sp>
          <p:nvSpPr>
            <p:cNvPr id="271" name="Text Box 108"/>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B</a:t>
              </a:r>
            </a:p>
          </p:txBody>
        </p:sp>
        <p:sp>
          <p:nvSpPr>
            <p:cNvPr id="272" name="Line 141"/>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Text Box 143"/>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274" name="Text Box 144"/>
            <p:cNvSpPr txBox="1">
              <a:spLocks noChangeArrowheads="1"/>
            </p:cNvSpPr>
            <p:nvPr/>
          </p:nvSpPr>
          <p:spPr bwMode="auto">
            <a:xfrm>
              <a:off x="466177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v4</a:t>
              </a:r>
            </a:p>
          </p:txBody>
        </p:sp>
        <p:grpSp>
          <p:nvGrpSpPr>
            <p:cNvPr id="275" name="Group 274"/>
            <p:cNvGrpSpPr/>
            <p:nvPr/>
          </p:nvGrpSpPr>
          <p:grpSpPr>
            <a:xfrm>
              <a:off x="3670217" y="2586162"/>
              <a:ext cx="731126" cy="344556"/>
              <a:chOff x="7493876" y="2774731"/>
              <a:chExt cx="1481958" cy="894622"/>
            </a:xfrm>
          </p:grpSpPr>
          <p:sp>
            <p:nvSpPr>
              <p:cNvPr id="284" name="Freeform 28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5" name="Oval 284"/>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6" name="Group 285"/>
              <p:cNvGrpSpPr/>
              <p:nvPr/>
            </p:nvGrpSpPr>
            <p:grpSpPr>
              <a:xfrm>
                <a:off x="7713663" y="2848339"/>
                <a:ext cx="1042107" cy="425543"/>
                <a:chOff x="7786941" y="2884917"/>
                <a:chExt cx="897649" cy="353919"/>
              </a:xfrm>
            </p:grpSpPr>
            <p:sp>
              <p:nvSpPr>
                <p:cNvPr id="287" name="Freeform 28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8" name="Freeform 28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9" name="Freeform 28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0" name="Freeform 28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6" name="Group 275"/>
            <p:cNvGrpSpPr/>
            <p:nvPr/>
          </p:nvGrpSpPr>
          <p:grpSpPr>
            <a:xfrm>
              <a:off x="4703149" y="2589549"/>
              <a:ext cx="731126" cy="344556"/>
              <a:chOff x="7493876" y="2774731"/>
              <a:chExt cx="1481958" cy="894622"/>
            </a:xfrm>
          </p:grpSpPr>
          <p:sp>
            <p:nvSpPr>
              <p:cNvPr id="277" name="Freeform 27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8" name="Oval 277"/>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9" name="Group 278"/>
              <p:cNvGrpSpPr/>
              <p:nvPr/>
            </p:nvGrpSpPr>
            <p:grpSpPr>
              <a:xfrm>
                <a:off x="7713663" y="2848339"/>
                <a:ext cx="1042107" cy="425543"/>
                <a:chOff x="7786941" y="2884917"/>
                <a:chExt cx="897649" cy="353919"/>
              </a:xfrm>
            </p:grpSpPr>
            <p:sp>
              <p:nvSpPr>
                <p:cNvPr id="280" name="Freeform 27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1" name="Freeform 28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Freeform 28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3" name="Freeform 28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91" name="Group 290"/>
          <p:cNvGrpSpPr/>
          <p:nvPr/>
        </p:nvGrpSpPr>
        <p:grpSpPr>
          <a:xfrm>
            <a:off x="8121650" y="1138202"/>
            <a:ext cx="1788188" cy="965617"/>
            <a:chOff x="3646087" y="2254595"/>
            <a:chExt cx="1788188" cy="965617"/>
          </a:xfrm>
        </p:grpSpPr>
        <p:sp>
          <p:nvSpPr>
            <p:cNvPr id="292" name="Text Box 92"/>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a:t>
              </a:r>
            </a:p>
          </p:txBody>
        </p:sp>
        <p:sp>
          <p:nvSpPr>
            <p:cNvPr id="293" name="Text Box 108"/>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a:t>
              </a:r>
            </a:p>
          </p:txBody>
        </p:sp>
        <p:sp>
          <p:nvSpPr>
            <p:cNvPr id="294" name="Line 141"/>
            <p:cNvSpPr>
              <a:spLocks noChangeShapeType="1"/>
            </p:cNvSpPr>
            <p:nvPr/>
          </p:nvSpPr>
          <p:spPr bwMode="auto">
            <a:xfrm flipV="1">
              <a:off x="4399515" y="2772120"/>
              <a:ext cx="3238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Text Box 143"/>
            <p:cNvSpPr txBox="1">
              <a:spLocks noChangeArrowheads="1"/>
            </p:cNvSpPr>
            <p:nvPr/>
          </p:nvSpPr>
          <p:spPr bwMode="auto">
            <a:xfrm>
              <a:off x="3646087" y="2881658"/>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v4</a:t>
              </a:r>
            </a:p>
          </p:txBody>
        </p:sp>
        <p:sp>
          <p:nvSpPr>
            <p:cNvPr id="296" name="Text Box 144"/>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grpSp>
          <p:nvGrpSpPr>
            <p:cNvPr id="297" name="Group 296"/>
            <p:cNvGrpSpPr/>
            <p:nvPr/>
          </p:nvGrpSpPr>
          <p:grpSpPr>
            <a:xfrm>
              <a:off x="3670217" y="2586162"/>
              <a:ext cx="731126" cy="344556"/>
              <a:chOff x="7493876" y="2774731"/>
              <a:chExt cx="1481958" cy="894622"/>
            </a:xfrm>
          </p:grpSpPr>
          <p:sp>
            <p:nvSpPr>
              <p:cNvPr id="306" name="Freeform 30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7" name="Oval 306"/>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8" name="Group 307"/>
              <p:cNvGrpSpPr/>
              <p:nvPr/>
            </p:nvGrpSpPr>
            <p:grpSpPr>
              <a:xfrm>
                <a:off x="7713663" y="2848339"/>
                <a:ext cx="1042107" cy="425543"/>
                <a:chOff x="7786941" y="2884917"/>
                <a:chExt cx="897649" cy="353919"/>
              </a:xfrm>
            </p:grpSpPr>
            <p:sp>
              <p:nvSpPr>
                <p:cNvPr id="309" name="Freeform 30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0" name="Freeform 30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1" name="Freeform 31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2" name="Freeform 31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8" name="Group 297"/>
            <p:cNvGrpSpPr/>
            <p:nvPr/>
          </p:nvGrpSpPr>
          <p:grpSpPr>
            <a:xfrm>
              <a:off x="4703149" y="2589549"/>
              <a:ext cx="731126" cy="344556"/>
              <a:chOff x="7493876" y="2774731"/>
              <a:chExt cx="1481958" cy="894622"/>
            </a:xfrm>
          </p:grpSpPr>
          <p:sp>
            <p:nvSpPr>
              <p:cNvPr id="299" name="Freeform 29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0" name="Oval 299"/>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01" name="Group 300"/>
              <p:cNvGrpSpPr/>
              <p:nvPr/>
            </p:nvGrpSpPr>
            <p:grpSpPr>
              <a:xfrm>
                <a:off x="7713663" y="2848339"/>
                <a:ext cx="1042107" cy="425543"/>
                <a:chOff x="7786941" y="2884917"/>
                <a:chExt cx="897649" cy="353919"/>
              </a:xfrm>
            </p:grpSpPr>
            <p:sp>
              <p:nvSpPr>
                <p:cNvPr id="302" name="Freeform 30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3" name="Freeform 30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4" name="Freeform 30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5" name="Freeform 30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313" name="Group 352"/>
          <p:cNvGrpSpPr/>
          <p:nvPr/>
        </p:nvGrpSpPr>
        <p:grpSpPr bwMode="auto">
          <a:xfrm>
            <a:off x="4068210" y="3305037"/>
            <a:ext cx="817562" cy="2981325"/>
            <a:chOff x="1611" y="2132"/>
            <a:chExt cx="515" cy="1878"/>
          </a:xfrm>
        </p:grpSpPr>
        <p:grpSp>
          <p:nvGrpSpPr>
            <p:cNvPr id="314" name="Group 212"/>
            <p:cNvGrpSpPr/>
            <p:nvPr/>
          </p:nvGrpSpPr>
          <p:grpSpPr bwMode="auto">
            <a:xfrm>
              <a:off x="1634" y="2200"/>
              <a:ext cx="476" cy="908"/>
              <a:chOff x="652" y="2144"/>
              <a:chExt cx="476" cy="908"/>
            </a:xfrm>
          </p:grpSpPr>
          <p:sp>
            <p:nvSpPr>
              <p:cNvPr id="318" name="Rectangle 183"/>
              <p:cNvSpPr>
                <a:spLocks noChangeArrowheads="1"/>
              </p:cNvSpPr>
              <p:nvPr/>
            </p:nvSpPr>
            <p:spPr bwMode="auto">
              <a:xfrm>
                <a:off x="652" y="2144"/>
                <a:ext cx="462" cy="908"/>
              </a:xfrm>
              <a:prstGeom prst="rect">
                <a:avLst/>
              </a:prstGeom>
              <a:solidFill>
                <a:srgbClr val="B5E7FF"/>
              </a:solidFill>
              <a:ln w="9525">
                <a:solidFill>
                  <a:schemeClr val="tx1"/>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19" name="Text Box 184"/>
              <p:cNvSpPr txBox="1">
                <a:spLocks noChangeArrowheads="1"/>
              </p:cNvSpPr>
              <p:nvPr/>
            </p:nvSpPr>
            <p:spPr bwMode="auto">
              <a:xfrm>
                <a:off x="667" y="2162"/>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p>
            </p:txBody>
          </p:sp>
        </p:grpSp>
        <p:sp>
          <p:nvSpPr>
            <p:cNvPr id="315" name="Line 194"/>
            <p:cNvSpPr>
              <a:spLocks noChangeShapeType="1"/>
            </p:cNvSpPr>
            <p:nvPr/>
          </p:nvSpPr>
          <p:spPr bwMode="auto">
            <a:xfrm>
              <a:off x="1661" y="2132"/>
              <a:ext cx="43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6" name="Text Box 204"/>
            <p:cNvSpPr txBox="1">
              <a:spLocks noChangeArrowheads="1"/>
            </p:cNvSpPr>
            <p:nvPr/>
          </p:nvSpPr>
          <p:spPr bwMode="auto">
            <a:xfrm>
              <a:off x="1611" y="3690"/>
              <a:ext cx="5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A-to-B:</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317" name="Line 205"/>
            <p:cNvSpPr>
              <a:spLocks noChangeShapeType="1"/>
            </p:cNvSpPr>
            <p:nvPr/>
          </p:nvSpPr>
          <p:spPr bwMode="auto">
            <a:xfrm>
              <a:off x="1856" y="3230"/>
              <a:ext cx="0" cy="495"/>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0" name="Group 353"/>
          <p:cNvGrpSpPr/>
          <p:nvPr/>
        </p:nvGrpSpPr>
        <p:grpSpPr bwMode="auto">
          <a:xfrm>
            <a:off x="5052460" y="3297100"/>
            <a:ext cx="1176337" cy="3319462"/>
            <a:chOff x="2231" y="2127"/>
            <a:chExt cx="741" cy="2091"/>
          </a:xfrm>
        </p:grpSpPr>
        <p:grpSp>
          <p:nvGrpSpPr>
            <p:cNvPr id="321" name="Group 216"/>
            <p:cNvGrpSpPr/>
            <p:nvPr/>
          </p:nvGrpSpPr>
          <p:grpSpPr bwMode="auto">
            <a:xfrm>
              <a:off x="2262" y="2194"/>
              <a:ext cx="583" cy="1388"/>
              <a:chOff x="478" y="2082"/>
              <a:chExt cx="583" cy="1388"/>
            </a:xfrm>
          </p:grpSpPr>
          <p:sp>
            <p:nvSpPr>
              <p:cNvPr id="325" name="Rectangle 189"/>
              <p:cNvSpPr>
                <a:spLocks noChangeArrowheads="1"/>
              </p:cNvSpPr>
              <p:nvPr/>
            </p:nvSpPr>
            <p:spPr bwMode="auto">
              <a:xfrm>
                <a:off x="478" y="2088"/>
                <a:ext cx="583" cy="1382"/>
              </a:xfrm>
              <a:prstGeom prst="rect">
                <a:avLst/>
              </a:prstGeom>
              <a:solidFill>
                <a:srgbClr val="CC0000"/>
              </a:solidFill>
              <a:ln w="9525">
                <a:solidFill>
                  <a:schemeClr val="tx1"/>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326" name="Group 190"/>
              <p:cNvGrpSpPr/>
              <p:nvPr/>
            </p:nvGrpSpPr>
            <p:grpSpPr bwMode="auto">
              <a:xfrm>
                <a:off x="499" y="2471"/>
                <a:ext cx="493" cy="908"/>
                <a:chOff x="4869" y="143"/>
                <a:chExt cx="493" cy="908"/>
              </a:xfrm>
            </p:grpSpPr>
            <p:sp>
              <p:nvSpPr>
                <p:cNvPr id="328" name="Rectangle 191"/>
                <p:cNvSpPr>
                  <a:spLocks noChangeArrowheads="1"/>
                </p:cNvSpPr>
                <p:nvPr/>
              </p:nvSpPr>
              <p:spPr bwMode="auto">
                <a:xfrm>
                  <a:off x="4893" y="143"/>
                  <a:ext cx="462" cy="908"/>
                </a:xfrm>
                <a:prstGeom prst="rect">
                  <a:avLst/>
                </a:prstGeom>
                <a:solidFill>
                  <a:srgbClr val="B5E7FF"/>
                </a:solidFill>
                <a:ln w="9525">
                  <a:solidFill>
                    <a:schemeClr val="tx1"/>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9" name="Text Box 192"/>
                <p:cNvSpPr txBox="1">
                  <a:spLocks noChangeArrowheads="1"/>
                </p:cNvSpPr>
                <p:nvPr/>
              </p:nvSpPr>
              <p:spPr bwMode="auto">
                <a:xfrm>
                  <a:off x="4869" y="161"/>
                  <a:ext cx="493"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p>
              </p:txBody>
            </p:sp>
          </p:grpSp>
          <p:sp>
            <p:nvSpPr>
              <p:cNvPr id="327" name="Text Box 193"/>
              <p:cNvSpPr txBox="1">
                <a:spLocks noChangeArrowheads="1"/>
              </p:cNvSpPr>
              <p:nvPr/>
            </p:nvSpPr>
            <p:spPr bwMode="auto">
              <a:xfrm>
                <a:off x="48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src:B</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dest: E</a:t>
                </a:r>
              </a:p>
            </p:txBody>
          </p:sp>
        </p:grpSp>
        <p:sp>
          <p:nvSpPr>
            <p:cNvPr id="322" name="Line 195"/>
            <p:cNvSpPr>
              <a:spLocks noChangeShapeType="1"/>
            </p:cNvSpPr>
            <p:nvPr/>
          </p:nvSpPr>
          <p:spPr bwMode="auto">
            <a:xfrm>
              <a:off x="2345" y="2127"/>
              <a:ext cx="43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Text Box 208"/>
            <p:cNvSpPr txBox="1">
              <a:spLocks noChangeArrowheads="1"/>
            </p:cNvSpPr>
            <p:nvPr/>
          </p:nvSpPr>
          <p:spPr bwMode="auto">
            <a:xfrm>
              <a:off x="2231" y="3767"/>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B-to-C:</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 inside</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IPv4</a:t>
              </a:r>
            </a:p>
          </p:txBody>
        </p:sp>
        <p:sp>
          <p:nvSpPr>
            <p:cNvPr id="324" name="Line 209"/>
            <p:cNvSpPr>
              <a:spLocks noChangeShapeType="1"/>
            </p:cNvSpPr>
            <p:nvPr/>
          </p:nvSpPr>
          <p:spPr bwMode="auto">
            <a:xfrm>
              <a:off x="2588" y="3604"/>
              <a:ext cx="0" cy="116"/>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0" name="Group 355"/>
          <p:cNvGrpSpPr/>
          <p:nvPr/>
        </p:nvGrpSpPr>
        <p:grpSpPr bwMode="auto">
          <a:xfrm>
            <a:off x="8670690" y="3300275"/>
            <a:ext cx="881062" cy="2998787"/>
            <a:chOff x="4251" y="2129"/>
            <a:chExt cx="555" cy="1889"/>
          </a:xfrm>
        </p:grpSpPr>
        <p:sp>
          <p:nvSpPr>
            <p:cNvPr id="331" name="Line 197"/>
            <p:cNvSpPr>
              <a:spLocks noChangeShapeType="1"/>
            </p:cNvSpPr>
            <p:nvPr/>
          </p:nvSpPr>
          <p:spPr bwMode="auto">
            <a:xfrm>
              <a:off x="4292" y="2129"/>
              <a:ext cx="43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2" name="Text Box 206"/>
            <p:cNvSpPr txBox="1">
              <a:spLocks noChangeArrowheads="1"/>
            </p:cNvSpPr>
            <p:nvPr/>
          </p:nvSpPr>
          <p:spPr bwMode="auto">
            <a:xfrm>
              <a:off x="4298" y="3698"/>
              <a:ext cx="50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E-to-F:</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a:t>
              </a:r>
            </a:p>
          </p:txBody>
        </p:sp>
        <p:sp>
          <p:nvSpPr>
            <p:cNvPr id="333" name="Line 207"/>
            <p:cNvSpPr>
              <a:spLocks noChangeShapeType="1"/>
            </p:cNvSpPr>
            <p:nvPr/>
          </p:nvSpPr>
          <p:spPr bwMode="auto">
            <a:xfrm>
              <a:off x="4540" y="3238"/>
              <a:ext cx="0" cy="495"/>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4" name="Group 213"/>
            <p:cNvGrpSpPr/>
            <p:nvPr/>
          </p:nvGrpSpPr>
          <p:grpSpPr bwMode="auto">
            <a:xfrm>
              <a:off x="4251" y="2205"/>
              <a:ext cx="471" cy="908"/>
              <a:chOff x="643" y="2144"/>
              <a:chExt cx="471" cy="908"/>
            </a:xfrm>
          </p:grpSpPr>
          <p:sp>
            <p:nvSpPr>
              <p:cNvPr id="335" name="Rectangle 214"/>
              <p:cNvSpPr>
                <a:spLocks noChangeArrowheads="1"/>
              </p:cNvSpPr>
              <p:nvPr/>
            </p:nvSpPr>
            <p:spPr bwMode="auto">
              <a:xfrm>
                <a:off x="652" y="2144"/>
                <a:ext cx="462" cy="908"/>
              </a:xfrm>
              <a:prstGeom prst="rect">
                <a:avLst/>
              </a:prstGeom>
              <a:solidFill>
                <a:srgbClr val="B5E7FF"/>
              </a:solidFill>
              <a:ln w="9525">
                <a:solidFill>
                  <a:schemeClr val="tx1"/>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36" name="Text Box 215"/>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p>
            </p:txBody>
          </p:sp>
        </p:grpSp>
      </p:grpSp>
      <p:grpSp>
        <p:nvGrpSpPr>
          <p:cNvPr id="337" name="Group 354"/>
          <p:cNvGrpSpPr/>
          <p:nvPr/>
        </p:nvGrpSpPr>
        <p:grpSpPr bwMode="auto">
          <a:xfrm>
            <a:off x="7489590" y="3298687"/>
            <a:ext cx="1176337" cy="3332163"/>
            <a:chOff x="3507" y="2128"/>
            <a:chExt cx="741" cy="2099"/>
          </a:xfrm>
        </p:grpSpPr>
        <p:sp>
          <p:nvSpPr>
            <p:cNvPr id="338" name="Line 196"/>
            <p:cNvSpPr>
              <a:spLocks noChangeShapeType="1"/>
            </p:cNvSpPr>
            <p:nvPr/>
          </p:nvSpPr>
          <p:spPr bwMode="auto">
            <a:xfrm>
              <a:off x="3627" y="2128"/>
              <a:ext cx="434"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Text Box 210"/>
            <p:cNvSpPr txBox="1">
              <a:spLocks noChangeArrowheads="1"/>
            </p:cNvSpPr>
            <p:nvPr/>
          </p:nvSpPr>
          <p:spPr bwMode="auto">
            <a:xfrm>
              <a:off x="3507" y="3775"/>
              <a:ext cx="741"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D-to-E:</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IPv6 inside</a:t>
              </a:r>
            </a:p>
            <a:p>
              <a:pPr marL="0" marR="0" lvl="0" indent="0" algn="ctr" defTabSz="914400" rtl="0" eaLnBrk="1" fontAlgn="auto" latinLnBrk="0" hangingPunct="1">
                <a:lnSpc>
                  <a:spcPct val="85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IPv4</a:t>
              </a:r>
            </a:p>
          </p:txBody>
        </p:sp>
        <p:sp>
          <p:nvSpPr>
            <p:cNvPr id="340" name="Line 211"/>
            <p:cNvSpPr>
              <a:spLocks noChangeShapeType="1"/>
            </p:cNvSpPr>
            <p:nvPr/>
          </p:nvSpPr>
          <p:spPr bwMode="auto">
            <a:xfrm>
              <a:off x="3883" y="3640"/>
              <a:ext cx="0" cy="116"/>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41" name="Group 217"/>
            <p:cNvGrpSpPr/>
            <p:nvPr/>
          </p:nvGrpSpPr>
          <p:grpSpPr bwMode="auto">
            <a:xfrm>
              <a:off x="3558" y="2220"/>
              <a:ext cx="583" cy="1388"/>
              <a:chOff x="478" y="2082"/>
              <a:chExt cx="583" cy="1388"/>
            </a:xfrm>
          </p:grpSpPr>
          <p:sp>
            <p:nvSpPr>
              <p:cNvPr id="342"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343" name="Group 219"/>
              <p:cNvGrpSpPr/>
              <p:nvPr/>
            </p:nvGrpSpPr>
            <p:grpSpPr bwMode="auto">
              <a:xfrm>
                <a:off x="499" y="2471"/>
                <a:ext cx="493" cy="908"/>
                <a:chOff x="4869" y="143"/>
                <a:chExt cx="493" cy="908"/>
              </a:xfrm>
            </p:grpSpPr>
            <p:sp>
              <p:nvSpPr>
                <p:cNvPr id="345" name="Rectangle 220"/>
                <p:cNvSpPr>
                  <a:spLocks noChangeArrowheads="1"/>
                </p:cNvSpPr>
                <p:nvPr/>
              </p:nvSpPr>
              <p:spPr bwMode="auto">
                <a:xfrm>
                  <a:off x="4893" y="143"/>
                  <a:ext cx="462" cy="908"/>
                </a:xfrm>
                <a:prstGeom prst="rect">
                  <a:avLst/>
                </a:prstGeom>
                <a:solidFill>
                  <a:srgbClr val="B5E7FF"/>
                </a:solidFill>
                <a:ln w="9525">
                  <a:solidFill>
                    <a:schemeClr val="tx1"/>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46" name="Text Box 221"/>
                <p:cNvSpPr txBox="1">
                  <a:spLocks noChangeArrowheads="1"/>
                </p:cNvSpPr>
                <p:nvPr/>
              </p:nvSpPr>
              <p:spPr bwMode="auto">
                <a:xfrm>
                  <a:off x="4869" y="161"/>
                  <a:ext cx="493"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Flow: X</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Src: 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Dest: F</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p>
              </p:txBody>
            </p:sp>
          </p:grpSp>
          <p:sp>
            <p:nvSpPr>
              <p:cNvPr id="344" name="Text Box 222"/>
              <p:cNvSpPr txBox="1">
                <a:spLocks noChangeArrowheads="1"/>
              </p:cNvSpPr>
              <p:nvPr/>
            </p:nvSpPr>
            <p:spPr bwMode="auto">
              <a:xfrm>
                <a:off x="48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src:B</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dest: E</a:t>
                </a:r>
              </a:p>
            </p:txBody>
          </p:sp>
        </p:grpSp>
      </p:grpSp>
      <p:sp>
        <p:nvSpPr>
          <p:cNvPr id="2" name="Rectangle 1"/>
          <p:cNvSpPr/>
          <p:nvPr/>
        </p:nvSpPr>
        <p:spPr>
          <a:xfrm>
            <a:off x="5400881" y="1522904"/>
            <a:ext cx="45719" cy="210509"/>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Rectangle 161"/>
          <p:cNvSpPr/>
          <p:nvPr/>
        </p:nvSpPr>
        <p:spPr>
          <a:xfrm>
            <a:off x="8135639" y="1540447"/>
            <a:ext cx="45719" cy="210509"/>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Rectangle 162"/>
          <p:cNvSpPr/>
          <p:nvPr/>
        </p:nvSpPr>
        <p:spPr>
          <a:xfrm>
            <a:off x="5408555" y="2639042"/>
            <a:ext cx="45719" cy="210509"/>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Rectangle 165"/>
          <p:cNvSpPr/>
          <p:nvPr/>
        </p:nvSpPr>
        <p:spPr>
          <a:xfrm>
            <a:off x="8123579" y="2663164"/>
            <a:ext cx="45719" cy="210509"/>
          </a:xfrm>
          <a:prstGeom prst="rect">
            <a:avLst/>
          </a:prstGeom>
          <a:solidFill>
            <a:srgbClr val="CC0001"/>
          </a:solidFill>
          <a:ln>
            <a:solidFill>
              <a:srgbClr val="CC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roup 13"/>
          <p:cNvGrpSpPr/>
          <p:nvPr/>
        </p:nvGrpSpPr>
        <p:grpSpPr>
          <a:xfrm>
            <a:off x="1285129" y="3401170"/>
            <a:ext cx="8091447" cy="1748182"/>
            <a:chOff x="-2159111" y="3797410"/>
            <a:chExt cx="8091447" cy="1748182"/>
          </a:xfrm>
        </p:grpSpPr>
        <p:grpSp>
          <p:nvGrpSpPr>
            <p:cNvPr id="17" name="Group 16"/>
            <p:cNvGrpSpPr/>
            <p:nvPr/>
          </p:nvGrpSpPr>
          <p:grpSpPr>
            <a:xfrm>
              <a:off x="-2159111" y="3797410"/>
              <a:ext cx="8091447" cy="1748182"/>
              <a:chOff x="1300369" y="3385930"/>
              <a:chExt cx="8091447" cy="1748182"/>
            </a:xfrm>
          </p:grpSpPr>
          <p:grpSp>
            <p:nvGrpSpPr>
              <p:cNvPr id="16" name="Group 15"/>
              <p:cNvGrpSpPr/>
              <p:nvPr/>
            </p:nvGrpSpPr>
            <p:grpSpPr>
              <a:xfrm>
                <a:off x="1300369" y="3385930"/>
                <a:ext cx="8091447" cy="1748182"/>
                <a:chOff x="1300369" y="3385930"/>
                <a:chExt cx="8091447" cy="1748182"/>
              </a:xfrm>
            </p:grpSpPr>
            <p:sp>
              <p:nvSpPr>
                <p:cNvPr id="8" name="Oval 7"/>
                <p:cNvSpPr/>
                <p:nvPr/>
              </p:nvSpPr>
              <p:spPr>
                <a:xfrm>
                  <a:off x="4108174" y="3670852"/>
                  <a:ext cx="715617" cy="53008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8" name="Oval 347"/>
                <p:cNvSpPr/>
                <p:nvPr/>
              </p:nvSpPr>
              <p:spPr>
                <a:xfrm>
                  <a:off x="5044440" y="3385930"/>
                  <a:ext cx="1023731" cy="66923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9" name="Oval 348"/>
                <p:cNvSpPr/>
                <p:nvPr/>
              </p:nvSpPr>
              <p:spPr>
                <a:xfrm>
                  <a:off x="7533861" y="3432312"/>
                  <a:ext cx="974035" cy="66923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0" name="Oval 349"/>
                <p:cNvSpPr/>
                <p:nvPr/>
              </p:nvSpPr>
              <p:spPr>
                <a:xfrm>
                  <a:off x="8676199" y="3678803"/>
                  <a:ext cx="715617" cy="54267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300369" y="4426226"/>
                  <a:ext cx="1933161"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注意源和目的地址</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Connector 11"/>
                <p:cNvCxnSpPr>
                  <a:stCxn id="8" idx="2"/>
                  <a:endCxn id="9" idx="3"/>
                </p:cNvCxnSpPr>
                <p:nvPr/>
              </p:nvCxnSpPr>
              <p:spPr>
                <a:xfrm flipH="1">
                  <a:off x="3233530" y="3935896"/>
                  <a:ext cx="874644" cy="844273"/>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endCxn id="9" idx="3"/>
                </p:cNvCxnSpPr>
                <p:nvPr/>
              </p:nvCxnSpPr>
              <p:spPr>
                <a:xfrm flipH="1">
                  <a:off x="3233530" y="3690731"/>
                  <a:ext cx="1769166" cy="1089438"/>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49" idx="2"/>
                  <a:endCxn id="9" idx="3"/>
                </p:cNvCxnSpPr>
                <p:nvPr/>
              </p:nvCxnSpPr>
              <p:spPr>
                <a:xfrm flipH="1">
                  <a:off x="3233530" y="3766930"/>
                  <a:ext cx="4300331" cy="1013239"/>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3" name="Straight Connector 352"/>
              <p:cNvCxnSpPr>
                <a:stCxn id="350" idx="2"/>
                <a:endCxn id="9" idx="3"/>
              </p:cNvCxnSpPr>
              <p:nvPr/>
            </p:nvCxnSpPr>
            <p:spPr>
              <a:xfrm flipH="1">
                <a:off x="3233530" y="3950142"/>
                <a:ext cx="5442669" cy="830027"/>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5" name="Oval 184"/>
            <p:cNvSpPr/>
            <p:nvPr/>
          </p:nvSpPr>
          <p:spPr>
            <a:xfrm>
              <a:off x="2880360" y="3803100"/>
              <a:ext cx="1023731" cy="66923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1" name="Straight Connector 190"/>
            <p:cNvCxnSpPr>
              <a:endCxn id="9" idx="3"/>
            </p:cNvCxnSpPr>
            <p:nvPr/>
          </p:nvCxnSpPr>
          <p:spPr>
            <a:xfrm flipH="1">
              <a:off x="-225950" y="4267200"/>
              <a:ext cx="3182510" cy="924449"/>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0"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87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wipe(left)">
                                      <p:cBhvr>
                                        <p:cTn id="7" dur="5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0"/>
                                        </p:tgtEl>
                                        <p:attrNameLst>
                                          <p:attrName>style.visibility</p:attrName>
                                        </p:attrNameLst>
                                      </p:cBhvr>
                                      <p:to>
                                        <p:strVal val="visible"/>
                                      </p:to>
                                    </p:set>
                                    <p:animEffect transition="in" filter="wipe(left)">
                                      <p:cBhvr>
                                        <p:cTn id="12" dur="500"/>
                                        <p:tgtEl>
                                          <p:spTgt spid="3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wipe(left)">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7"/>
                                        </p:tgtEl>
                                        <p:attrNameLst>
                                          <p:attrName>style.visibility</p:attrName>
                                        </p:attrNameLst>
                                      </p:cBhvr>
                                      <p:to>
                                        <p:strVal val="visible"/>
                                      </p:to>
                                    </p:set>
                                    <p:animEffect transition="in" filter="wipe(left)">
                                      <p:cBhvr>
                                        <p:cTn id="22" dur="500"/>
                                        <p:tgtEl>
                                          <p:spTgt spid="3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0"/>
                                        </p:tgtEl>
                                        <p:attrNameLst>
                                          <p:attrName>style.visibility</p:attrName>
                                        </p:attrNameLst>
                                      </p:cBhvr>
                                      <p:to>
                                        <p:strVal val="visible"/>
                                      </p:to>
                                    </p:set>
                                    <p:animEffect transition="in" filter="wipe(left)">
                                      <p:cBhvr>
                                        <p:cTn id="27" dur="500"/>
                                        <p:tgtEl>
                                          <p:spTgt spid="33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79475"/>
            <a:ext cx="10515600" cy="1149413"/>
          </a:xfrm>
        </p:spPr>
        <p:txBody>
          <a:bodyPr>
            <a:normAutofit/>
          </a:bodyPr>
          <a:lstStyle/>
          <a:p>
            <a:pPr marL="471805" indent="-341630"/>
            <a:r>
              <a:rPr lang="en-US" altLang="en-US" sz="3200" dirty="0">
                <a:ea typeface="MS PGothic" panose="020B0600070205080204" pitchFamily="34" charset="-128"/>
                <a:cs typeface="MS PGothic" panose="020B0600070205080204" pitchFamily="34" charset="-128"/>
              </a:rPr>
              <a:t>Google</a:t>
            </a:r>
            <a:r>
              <a:rPr lang="en-US" altLang="en-US" sz="3200" baseline="30000" dirty="0">
                <a:ea typeface="MS PGothic" panose="020B0600070205080204" pitchFamily="34" charset="-128"/>
                <a:cs typeface="MS PGothic" panose="020B0600070205080204" pitchFamily="34" charset="-128"/>
              </a:rPr>
              <a:t>1</a:t>
            </a:r>
            <a:r>
              <a:rPr lang="en-US" altLang="en-US" sz="3200" dirty="0">
                <a:ea typeface="MS PGothic" panose="020B0600070205080204" pitchFamily="34" charset="-128"/>
                <a:cs typeface="MS PGothic" panose="020B0600070205080204" pitchFamily="34" charset="-128"/>
              </a:rPr>
              <a:t>: ~ 30% of clients access services via IPv6</a:t>
            </a:r>
          </a:p>
          <a:p>
            <a:pPr marL="471805" indent="-341630"/>
            <a:r>
              <a:rPr lang="en-US" altLang="en-US" sz="3200" dirty="0">
                <a:ea typeface="MS PGothic" panose="020B0600070205080204" pitchFamily="34" charset="-128"/>
                <a:cs typeface="MS PGothic" panose="020B0600070205080204" pitchFamily="34" charset="-128"/>
              </a:rPr>
              <a:t>NIST: 1/3 of all US government domains are IPv6 capable</a:t>
            </a:r>
          </a:p>
        </p:txBody>
      </p:sp>
      <p:sp>
        <p:nvSpPr>
          <p:cNvPr id="11" name="Title 2"/>
          <p:cNvSpPr>
            <a:spLocks noGrp="1"/>
          </p:cNvSpPr>
          <p:nvPr>
            <p:ph type="title"/>
          </p:nvPr>
        </p:nvSpPr>
        <p:spPr>
          <a:xfrm>
            <a:off x="838200" y="345805"/>
            <a:ext cx="10515600" cy="894622"/>
          </a:xfrm>
        </p:spPr>
        <p:txBody>
          <a:bodyPr>
            <a:normAutofit/>
          </a:bodyPr>
          <a:lstStyle/>
          <a:p>
            <a:r>
              <a:rPr lang="en-US" sz="4800" dirty="0"/>
              <a:t>IPv6: adoption</a:t>
            </a:r>
          </a:p>
        </p:txBody>
      </p:sp>
      <p:grpSp>
        <p:nvGrpSpPr>
          <p:cNvPr id="5" name="Group 4"/>
          <p:cNvGrpSpPr/>
          <p:nvPr/>
        </p:nvGrpSpPr>
        <p:grpSpPr>
          <a:xfrm>
            <a:off x="1284513" y="2612571"/>
            <a:ext cx="10450286" cy="4049486"/>
            <a:chOff x="1284513" y="2612571"/>
            <a:chExt cx="10450286" cy="4049486"/>
          </a:xfrm>
        </p:grpSpPr>
        <p:sp>
          <p:nvSpPr>
            <p:cNvPr id="4" name="TextBox 3"/>
            <p:cNvSpPr txBox="1"/>
            <p:nvPr/>
          </p:nvSpPr>
          <p:spPr>
            <a:xfrm>
              <a:off x="9092540" y="5704114"/>
              <a:ext cx="2642259"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https://www.google.com/intl/en/ipv6/statistics.html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p:cNvPicPr>
              <a:picLocks noChangeAspect="1"/>
            </p:cNvPicPr>
            <p:nvPr/>
          </p:nvPicPr>
          <p:blipFill>
            <a:blip r:embed="rId3"/>
            <a:stretch>
              <a:fillRect/>
            </a:stretch>
          </p:blipFill>
          <p:spPr>
            <a:xfrm>
              <a:off x="1284513" y="2612571"/>
              <a:ext cx="7411254" cy="4049486"/>
            </a:xfrm>
            <a:prstGeom prst="rect">
              <a:avLst/>
            </a:prstGeom>
          </p:spPr>
        </p:pic>
      </p:grpSp>
      <p:sp>
        <p:nvSpPr>
          <p:cNvPr id="7"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88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79475"/>
            <a:ext cx="10515600" cy="4663516"/>
          </a:xfrm>
        </p:spPr>
        <p:txBody>
          <a:bodyPr>
            <a:normAutofit/>
          </a:bodyPr>
          <a:lstStyle/>
          <a:p>
            <a:pPr marL="471805" indent="-341630"/>
            <a:r>
              <a:rPr lang="en-US" altLang="en-US" sz="3200" dirty="0">
                <a:ea typeface="MS PGothic" panose="020B0600070205080204" pitchFamily="34" charset="-128"/>
                <a:cs typeface="MS PGothic" panose="020B0600070205080204" pitchFamily="34" charset="-128"/>
              </a:rPr>
              <a:t>Google</a:t>
            </a:r>
            <a:r>
              <a:rPr lang="en-US" altLang="en-US" sz="3200" baseline="30000" dirty="0">
                <a:ea typeface="MS PGothic" panose="020B0600070205080204" pitchFamily="34" charset="-128"/>
                <a:cs typeface="MS PGothic" panose="020B0600070205080204" pitchFamily="34" charset="-128"/>
              </a:rPr>
              <a:t>1</a:t>
            </a:r>
            <a:r>
              <a:rPr lang="en-US" altLang="en-US" sz="3200" dirty="0">
                <a:ea typeface="MS PGothic" panose="020B0600070205080204" pitchFamily="34" charset="-128"/>
                <a:cs typeface="MS PGothic" panose="020B0600070205080204" pitchFamily="34" charset="-128"/>
              </a:rPr>
              <a:t>: ~ 30% of clients access services via IPv6</a:t>
            </a:r>
          </a:p>
          <a:p>
            <a:pPr marL="471805" indent="-341630"/>
            <a:r>
              <a:rPr lang="en-US" altLang="en-US" sz="3200" dirty="0">
                <a:ea typeface="MS PGothic" panose="020B0600070205080204" pitchFamily="34" charset="-128"/>
                <a:cs typeface="MS PGothic" panose="020B0600070205080204" pitchFamily="34" charset="-128"/>
              </a:rPr>
              <a:t>NIST: 1/3 of all US government domains are IPv6 capable</a:t>
            </a:r>
          </a:p>
          <a:p>
            <a:pPr marL="471805" indent="-341630"/>
            <a:r>
              <a:rPr lang="en-US" altLang="en-US" sz="3200" dirty="0">
                <a:ea typeface="MS PGothic" panose="020B0600070205080204" pitchFamily="34" charset="-128"/>
                <a:cs typeface="MS PGothic" panose="020B0600070205080204" pitchFamily="34" charset="-128"/>
              </a:rPr>
              <a:t>Long (long!) time for deployment, use</a:t>
            </a:r>
          </a:p>
          <a:p>
            <a:pPr marL="914400" lvl="1" indent="-328930"/>
            <a:r>
              <a:rPr lang="en-US" altLang="en-US" sz="2800" dirty="0">
                <a:ea typeface="MS PGothic" panose="020B0600070205080204" pitchFamily="34" charset="-128"/>
              </a:rPr>
              <a:t>25 years and counting!</a:t>
            </a:r>
          </a:p>
          <a:p>
            <a:pPr marL="914400" lvl="1" indent="-328930"/>
            <a:r>
              <a:rPr lang="en-US" altLang="en-US" sz="2800" dirty="0">
                <a:ea typeface="MS PGothic" panose="020B0600070205080204" pitchFamily="34" charset="-128"/>
              </a:rPr>
              <a:t>think of application-level changes in last 25 years: WWW, social media, streaming media, gaming, telepresence, …</a:t>
            </a:r>
          </a:p>
          <a:p>
            <a:pPr marL="914400" lvl="1" indent="-328930"/>
            <a:endParaRPr lang="en-US" altLang="en-US" sz="2800" i="1" dirty="0">
              <a:solidFill>
                <a:srgbClr val="CC0000"/>
              </a:solidFill>
              <a:ea typeface="MS PGothic" panose="020B0600070205080204" pitchFamily="34" charset="-128"/>
            </a:endParaRPr>
          </a:p>
        </p:txBody>
      </p:sp>
      <p:sp>
        <p:nvSpPr>
          <p:cNvPr id="11" name="Title 2"/>
          <p:cNvSpPr>
            <a:spLocks noGrp="1"/>
          </p:cNvSpPr>
          <p:nvPr>
            <p:ph type="title"/>
          </p:nvPr>
        </p:nvSpPr>
        <p:spPr>
          <a:xfrm>
            <a:off x="838200" y="345805"/>
            <a:ext cx="10515600" cy="894622"/>
          </a:xfrm>
        </p:spPr>
        <p:txBody>
          <a:bodyPr>
            <a:normAutofit/>
          </a:bodyPr>
          <a:lstStyle/>
          <a:p>
            <a:r>
              <a:rPr lang="en-US" sz="4800" dirty="0"/>
              <a:t>IPv6: adoption</a:t>
            </a:r>
          </a:p>
        </p:txBody>
      </p:sp>
      <p:sp>
        <p:nvSpPr>
          <p:cNvPr id="4" name="TextBox 3"/>
          <p:cNvSpPr txBox="1"/>
          <p:nvPr/>
        </p:nvSpPr>
        <p:spPr>
          <a:xfrm>
            <a:off x="928255" y="6289964"/>
            <a:ext cx="47294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1</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https://www.google.com/intl/en/ipv6/statistics.html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89</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76" y="261255"/>
            <a:ext cx="11213592" cy="894622"/>
          </a:xfrm>
        </p:spPr>
        <p:txBody>
          <a:bodyPr>
            <a:normAutofit fontScale="90000"/>
          </a:bodyPr>
          <a:lstStyle/>
          <a:p>
            <a:r>
              <a:rPr lang="en-US" sz="4800" dirty="0"/>
              <a:t>Software-Defined Networking (SDN) </a:t>
            </a:r>
            <a:r>
              <a:rPr lang="zh-CN" altLang="en-US" sz="4800" dirty="0"/>
              <a:t>控制平面</a:t>
            </a:r>
            <a:endParaRPr lang="en-US" sz="4800" dirty="0"/>
          </a:p>
        </p:txBody>
      </p:sp>
      <p:sp>
        <p:nvSpPr>
          <p:cNvPr id="4" name="TextBox 257"/>
          <p:cNvSpPr txBox="1">
            <a:spLocks noChangeArrowheads="1"/>
          </p:cNvSpPr>
          <p:nvPr/>
        </p:nvSpPr>
        <p:spPr bwMode="auto">
          <a:xfrm>
            <a:off x="292608" y="1064529"/>
            <a:ext cx="11739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C00000"/>
                </a:solidFill>
                <a:effectLst/>
                <a:uLnTx/>
                <a:uFillTx/>
                <a:latin typeface="+mn-ea"/>
                <a:ea typeface="+mn-ea"/>
                <a:cs typeface="Times New Roman" panose="02020603050405020304" pitchFamily="18" charset="0"/>
              </a:rPr>
              <a:t>远程控制器</a:t>
            </a:r>
            <a:r>
              <a:rPr kumimoji="0" lang="zh-CN" altLang="en-US" sz="3200" b="1" i="0" u="none" strike="noStrike" kern="1200" cap="none" spc="0" normalizeH="0" baseline="0" noProof="0" dirty="0">
                <a:ln>
                  <a:noFill/>
                </a:ln>
                <a:solidFill>
                  <a:prstClr val="black"/>
                </a:solidFill>
                <a:effectLst/>
                <a:uLnTx/>
                <a:uFillTx/>
                <a:latin typeface="+mn-ea"/>
                <a:ea typeface="+mn-ea"/>
                <a:cs typeface="Times New Roman" panose="02020603050405020304" pitchFamily="18" charset="0"/>
              </a:rPr>
              <a:t>计算</a:t>
            </a:r>
            <a:r>
              <a:rPr kumimoji="0" lang="zh-CN" altLang="en-US" sz="3200" b="0" i="0" u="none" strike="noStrike" kern="1200" cap="none" spc="0" normalizeH="0" baseline="0" noProof="0" dirty="0">
                <a:ln>
                  <a:noFill/>
                </a:ln>
                <a:solidFill>
                  <a:prstClr val="black"/>
                </a:solidFill>
                <a:effectLst/>
                <a:uLnTx/>
                <a:uFillTx/>
                <a:latin typeface="+mn-ea"/>
                <a:ea typeface="+mn-ea"/>
                <a:cs typeface="Times New Roman" panose="02020603050405020304" pitchFamily="18" charset="0"/>
              </a:rPr>
              <a:t>和</a:t>
            </a:r>
            <a:r>
              <a:rPr kumimoji="0" lang="zh-CN" altLang="en-US" sz="3200" b="1" i="0" u="none" strike="noStrike" kern="1200" cap="none" spc="0" normalizeH="0" baseline="0" noProof="0" dirty="0">
                <a:ln>
                  <a:noFill/>
                </a:ln>
                <a:solidFill>
                  <a:prstClr val="black"/>
                </a:solidFill>
                <a:effectLst/>
                <a:uLnTx/>
                <a:uFillTx/>
                <a:latin typeface="+mn-ea"/>
                <a:ea typeface="+mn-ea"/>
                <a:cs typeface="Times New Roman" panose="02020603050405020304" pitchFamily="18" charset="0"/>
              </a:rPr>
              <a:t>分发</a:t>
            </a:r>
            <a:r>
              <a:rPr kumimoji="0" lang="zh-CN" altLang="en-US" sz="3200" b="1" i="0" u="none" strike="noStrike" kern="1200" cap="none" spc="0" normalizeH="0" baseline="0" noProof="0" dirty="0">
                <a:ln>
                  <a:noFill/>
                </a:ln>
                <a:solidFill>
                  <a:srgbClr val="C00000"/>
                </a:solidFill>
                <a:effectLst/>
                <a:uLnTx/>
                <a:uFillTx/>
                <a:latin typeface="+mn-ea"/>
                <a:ea typeface="+mn-ea"/>
                <a:cs typeface="Times New Roman" panose="02020603050405020304" pitchFamily="18" charset="0"/>
              </a:rPr>
              <a:t>转发表</a:t>
            </a:r>
            <a:r>
              <a:rPr kumimoji="0" lang="zh-CN" altLang="en-US" sz="3200" b="0" i="0" u="none" strike="noStrike" kern="1200" cap="none" spc="0" normalizeH="0" baseline="0" noProof="0" dirty="0">
                <a:ln>
                  <a:noFill/>
                </a:ln>
                <a:solidFill>
                  <a:prstClr val="black"/>
                </a:solidFill>
                <a:effectLst/>
                <a:uLnTx/>
                <a:uFillTx/>
                <a:latin typeface="+mn-ea"/>
                <a:ea typeface="+mn-ea"/>
                <a:cs typeface="Times New Roman" panose="02020603050405020304" pitchFamily="18" charset="0"/>
              </a:rPr>
              <a:t>；</a:t>
            </a:r>
            <a:r>
              <a:rPr kumimoji="0" lang="zh-CN" altLang="en-US" sz="3200" b="1" i="0" u="none" strike="noStrike" kern="1200" cap="none" spc="0" normalizeH="0" baseline="0" noProof="0" dirty="0">
                <a:ln>
                  <a:noFill/>
                </a:ln>
                <a:solidFill>
                  <a:srgbClr val="C00000"/>
                </a:solidFill>
                <a:effectLst/>
                <a:uLnTx/>
                <a:uFillTx/>
                <a:latin typeface="+mn-ea"/>
                <a:ea typeface="+mn-ea"/>
                <a:cs typeface="Times New Roman" panose="02020603050405020304" pitchFamily="18" charset="0"/>
              </a:rPr>
              <a:t>控制平面</a:t>
            </a:r>
            <a:r>
              <a:rPr kumimoji="0" lang="zh-CN" altLang="en-US" sz="3200" b="0" i="0" u="none" strike="noStrike" kern="1200" cap="none" spc="0" normalizeH="0" baseline="0" noProof="0" dirty="0">
                <a:ln>
                  <a:noFill/>
                </a:ln>
                <a:solidFill>
                  <a:prstClr val="black"/>
                </a:solidFill>
                <a:effectLst/>
                <a:uLnTx/>
                <a:uFillTx/>
                <a:latin typeface="+mn-ea"/>
                <a:ea typeface="+mn-ea"/>
                <a:cs typeface="Times New Roman" panose="02020603050405020304" pitchFamily="18" charset="0"/>
              </a:rPr>
              <a:t>与</a:t>
            </a:r>
            <a:r>
              <a:rPr kumimoji="0" lang="zh-CN" altLang="en-US" sz="3200" b="1" i="0" u="none" strike="noStrike" kern="1200" cap="none" spc="0" normalizeH="0" baseline="0" noProof="0" dirty="0">
                <a:ln>
                  <a:noFill/>
                </a:ln>
                <a:solidFill>
                  <a:srgbClr val="C00000"/>
                </a:solidFill>
                <a:effectLst/>
                <a:uLnTx/>
                <a:uFillTx/>
                <a:latin typeface="+mn-ea"/>
                <a:ea typeface="+mn-ea"/>
                <a:cs typeface="Times New Roman" panose="02020603050405020304" pitchFamily="18" charset="0"/>
              </a:rPr>
              <a:t>数据平面</a:t>
            </a:r>
            <a:r>
              <a:rPr kumimoji="0" lang="zh-CN" altLang="en-US" sz="3200" b="0" i="0" u="none" strike="noStrike" kern="1200" cap="none" spc="0" normalizeH="0" baseline="0" noProof="0" dirty="0">
                <a:ln>
                  <a:noFill/>
                </a:ln>
                <a:solidFill>
                  <a:prstClr val="black"/>
                </a:solidFill>
                <a:effectLst/>
                <a:uLnTx/>
                <a:uFillTx/>
                <a:latin typeface="+mn-ea"/>
                <a:ea typeface="+mn-ea"/>
                <a:cs typeface="Times New Roman" panose="02020603050405020304" pitchFamily="18" charset="0"/>
              </a:rPr>
              <a:t>物理上分离。</a:t>
            </a:r>
            <a:endParaRPr kumimoji="0" lang="en-US" altLang="en-US" sz="3200" b="0" i="0" u="none" strike="noStrike" kern="1200" cap="none" spc="0" normalizeH="0" baseline="0" noProof="0" dirty="0">
              <a:ln>
                <a:noFill/>
              </a:ln>
              <a:solidFill>
                <a:prstClr val="black"/>
              </a:solidFill>
              <a:effectLst/>
              <a:uLnTx/>
              <a:uFillTx/>
              <a:latin typeface="+mn-ea"/>
              <a:ea typeface="+mn-ea"/>
              <a:cs typeface="Times New Roman" panose="02020603050405020304" pitchFamily="18" charset="0"/>
            </a:endParaRPr>
          </a:p>
        </p:txBody>
      </p:sp>
      <p:grpSp>
        <p:nvGrpSpPr>
          <p:cNvPr id="817" name="Group 816"/>
          <p:cNvGrpSpPr/>
          <p:nvPr/>
        </p:nvGrpSpPr>
        <p:grpSpPr bwMode="auto">
          <a:xfrm>
            <a:off x="3203430" y="1967880"/>
            <a:ext cx="6027738" cy="1439862"/>
            <a:chOff x="1492879" y="2061336"/>
            <a:chExt cx="6027737" cy="1440135"/>
          </a:xfrm>
        </p:grpSpPr>
        <p:sp>
          <p:nvSpPr>
            <p:cNvPr id="818" name="Rectangle 817"/>
            <p:cNvSpPr/>
            <p:nvPr/>
          </p:nvSpPr>
          <p:spPr bwMode="auto">
            <a:xfrm>
              <a:off x="1929442" y="2064512"/>
              <a:ext cx="5043486" cy="1017780"/>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panose="020B0502020104020203"/>
                <a:ea typeface="+mn-ea"/>
                <a:cs typeface="+mn-cs"/>
              </a:endParaRPr>
            </a:p>
          </p:txBody>
        </p:sp>
        <p:sp>
          <p:nvSpPr>
            <p:cNvPr id="819" name="Freeform 818"/>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1" fmla="*/ 0 w 199855"/>
                <a:gd name="connsiteY0-2" fmla="*/ 733787 h 1367693"/>
                <a:gd name="connsiteX1-3" fmla="*/ 199855 w 199855"/>
                <a:gd name="connsiteY1-4" fmla="*/ 0 h 1367693"/>
                <a:gd name="connsiteX2-5" fmla="*/ 199855 w 199855"/>
                <a:gd name="connsiteY2-6" fmla="*/ 1016000 h 1367693"/>
                <a:gd name="connsiteX3-7" fmla="*/ 4470 w 199855"/>
                <a:gd name="connsiteY3-8" fmla="*/ 1367693 h 1367693"/>
                <a:gd name="connsiteX4-9" fmla="*/ 0 w 199855"/>
                <a:gd name="connsiteY4-10" fmla="*/ 733787 h 1367693"/>
                <a:gd name="connsiteX0-11" fmla="*/ 25203 w 225058"/>
                <a:gd name="connsiteY0-12" fmla="*/ 733787 h 1361758"/>
                <a:gd name="connsiteX1-13" fmla="*/ 225058 w 225058"/>
                <a:gd name="connsiteY1-14" fmla="*/ 0 h 1361758"/>
                <a:gd name="connsiteX2-15" fmla="*/ 225058 w 225058"/>
                <a:gd name="connsiteY2-16" fmla="*/ 1016000 h 1361758"/>
                <a:gd name="connsiteX3-17" fmla="*/ 0 w 225058"/>
                <a:gd name="connsiteY3-18" fmla="*/ 1361758 h 1361758"/>
                <a:gd name="connsiteX4-19" fmla="*/ 25203 w 225058"/>
                <a:gd name="connsiteY4-20" fmla="*/ 733787 h 1361758"/>
                <a:gd name="connsiteX0-21" fmla="*/ 25203 w 230992"/>
                <a:gd name="connsiteY0-22" fmla="*/ 787197 h 1415168"/>
                <a:gd name="connsiteX1-23" fmla="*/ 230992 w 230992"/>
                <a:gd name="connsiteY1-24" fmla="*/ 0 h 1415168"/>
                <a:gd name="connsiteX2-25" fmla="*/ 225058 w 230992"/>
                <a:gd name="connsiteY2-26" fmla="*/ 1069410 h 1415168"/>
                <a:gd name="connsiteX3-27" fmla="*/ 0 w 230992"/>
                <a:gd name="connsiteY3-28" fmla="*/ 1415168 h 1415168"/>
                <a:gd name="connsiteX4-29" fmla="*/ 25203 w 230992"/>
                <a:gd name="connsiteY4-30" fmla="*/ 787197 h 1415168"/>
                <a:gd name="connsiteX0-31" fmla="*/ 0 w 205789"/>
                <a:gd name="connsiteY0-32" fmla="*/ 787197 h 1427037"/>
                <a:gd name="connsiteX1-33" fmla="*/ 205789 w 205789"/>
                <a:gd name="connsiteY1-34" fmla="*/ 0 h 1427037"/>
                <a:gd name="connsiteX2-35" fmla="*/ 199855 w 205789"/>
                <a:gd name="connsiteY2-36" fmla="*/ 1069410 h 1427037"/>
                <a:gd name="connsiteX3-37" fmla="*/ 4471 w 205789"/>
                <a:gd name="connsiteY3-38" fmla="*/ 1427037 h 1427037"/>
                <a:gd name="connsiteX4-39" fmla="*/ 0 w 205789"/>
                <a:gd name="connsiteY4-40" fmla="*/ 787197 h 1427037"/>
                <a:gd name="connsiteX0-41" fmla="*/ 0 w 199855"/>
                <a:gd name="connsiteY0-42" fmla="*/ 745656 h 1385496"/>
                <a:gd name="connsiteX1-43" fmla="*/ 193920 w 199855"/>
                <a:gd name="connsiteY1-44" fmla="*/ 0 h 1385496"/>
                <a:gd name="connsiteX2-45" fmla="*/ 199855 w 199855"/>
                <a:gd name="connsiteY2-46" fmla="*/ 1027869 h 1385496"/>
                <a:gd name="connsiteX3-47" fmla="*/ 4471 w 199855"/>
                <a:gd name="connsiteY3-48" fmla="*/ 1385496 h 1385496"/>
                <a:gd name="connsiteX4-49" fmla="*/ 0 w 199855"/>
                <a:gd name="connsiteY4-50" fmla="*/ 745656 h 1385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panose="020B0502020104020203"/>
                <a:ea typeface="+mn-ea"/>
                <a:cs typeface="+mn-cs"/>
              </a:endParaRPr>
            </a:p>
          </p:txBody>
        </p:sp>
        <p:sp>
          <p:nvSpPr>
            <p:cNvPr id="820" name="Freeform 819"/>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1" fmla="*/ 0 w 199855"/>
                <a:gd name="connsiteY0-2" fmla="*/ 733787 h 1367693"/>
                <a:gd name="connsiteX1-3" fmla="*/ 199855 w 199855"/>
                <a:gd name="connsiteY1-4" fmla="*/ 0 h 1367693"/>
                <a:gd name="connsiteX2-5" fmla="*/ 199855 w 199855"/>
                <a:gd name="connsiteY2-6" fmla="*/ 1016000 h 1367693"/>
                <a:gd name="connsiteX3-7" fmla="*/ 4470 w 199855"/>
                <a:gd name="connsiteY3-8" fmla="*/ 1367693 h 1367693"/>
                <a:gd name="connsiteX4-9" fmla="*/ 0 w 199855"/>
                <a:gd name="connsiteY4-10" fmla="*/ 733787 h 1367693"/>
                <a:gd name="connsiteX0-11" fmla="*/ 25203 w 225058"/>
                <a:gd name="connsiteY0-12" fmla="*/ 733787 h 1361758"/>
                <a:gd name="connsiteX1-13" fmla="*/ 225058 w 225058"/>
                <a:gd name="connsiteY1-14" fmla="*/ 0 h 1361758"/>
                <a:gd name="connsiteX2-15" fmla="*/ 225058 w 225058"/>
                <a:gd name="connsiteY2-16" fmla="*/ 1016000 h 1361758"/>
                <a:gd name="connsiteX3-17" fmla="*/ 0 w 225058"/>
                <a:gd name="connsiteY3-18" fmla="*/ 1361758 h 1361758"/>
                <a:gd name="connsiteX4-19" fmla="*/ 25203 w 225058"/>
                <a:gd name="connsiteY4-20" fmla="*/ 733787 h 1361758"/>
                <a:gd name="connsiteX0-21" fmla="*/ 25203 w 230992"/>
                <a:gd name="connsiteY0-22" fmla="*/ 787197 h 1415168"/>
                <a:gd name="connsiteX1-23" fmla="*/ 230992 w 230992"/>
                <a:gd name="connsiteY1-24" fmla="*/ 0 h 1415168"/>
                <a:gd name="connsiteX2-25" fmla="*/ 225058 w 230992"/>
                <a:gd name="connsiteY2-26" fmla="*/ 1069410 h 1415168"/>
                <a:gd name="connsiteX3-27" fmla="*/ 0 w 230992"/>
                <a:gd name="connsiteY3-28" fmla="*/ 1415168 h 1415168"/>
                <a:gd name="connsiteX4-29" fmla="*/ 25203 w 230992"/>
                <a:gd name="connsiteY4-30" fmla="*/ 787197 h 1415168"/>
                <a:gd name="connsiteX0-31" fmla="*/ 0 w 205789"/>
                <a:gd name="connsiteY0-32" fmla="*/ 787197 h 1427037"/>
                <a:gd name="connsiteX1-33" fmla="*/ 205789 w 205789"/>
                <a:gd name="connsiteY1-34" fmla="*/ 0 h 1427037"/>
                <a:gd name="connsiteX2-35" fmla="*/ 199855 w 205789"/>
                <a:gd name="connsiteY2-36" fmla="*/ 1069410 h 1427037"/>
                <a:gd name="connsiteX3-37" fmla="*/ 4471 w 205789"/>
                <a:gd name="connsiteY3-38" fmla="*/ 1427037 h 1427037"/>
                <a:gd name="connsiteX4-39" fmla="*/ 0 w 205789"/>
                <a:gd name="connsiteY4-40" fmla="*/ 787197 h 1427037"/>
                <a:gd name="connsiteX0-41" fmla="*/ 0 w 199855"/>
                <a:gd name="connsiteY0-42" fmla="*/ 745656 h 1385496"/>
                <a:gd name="connsiteX1-43" fmla="*/ 193920 w 199855"/>
                <a:gd name="connsiteY1-44" fmla="*/ 0 h 1385496"/>
                <a:gd name="connsiteX2-45" fmla="*/ 199855 w 199855"/>
                <a:gd name="connsiteY2-46" fmla="*/ 1027869 h 1385496"/>
                <a:gd name="connsiteX3-47" fmla="*/ 4471 w 199855"/>
                <a:gd name="connsiteY3-48" fmla="*/ 1385496 h 1385496"/>
                <a:gd name="connsiteX4-49" fmla="*/ 0 w 199855"/>
                <a:gd name="connsiteY4-50" fmla="*/ 745656 h 1385496"/>
                <a:gd name="connsiteX0-51" fmla="*/ 0 w 219519"/>
                <a:gd name="connsiteY0-52" fmla="*/ 730359 h 1370199"/>
                <a:gd name="connsiteX1-53" fmla="*/ 219401 w 219519"/>
                <a:gd name="connsiteY1-54" fmla="*/ 0 h 1370199"/>
                <a:gd name="connsiteX2-55" fmla="*/ 199855 w 219519"/>
                <a:gd name="connsiteY2-56" fmla="*/ 1012572 h 1370199"/>
                <a:gd name="connsiteX3-57" fmla="*/ 4471 w 219519"/>
                <a:gd name="connsiteY3-58" fmla="*/ 1370199 h 1370199"/>
                <a:gd name="connsiteX4-59" fmla="*/ 0 w 219519"/>
                <a:gd name="connsiteY4-60" fmla="*/ 730359 h 1370199"/>
                <a:gd name="connsiteX0-61" fmla="*/ 0 w 219602"/>
                <a:gd name="connsiteY0-62" fmla="*/ 730359 h 1370199"/>
                <a:gd name="connsiteX1-63" fmla="*/ 219401 w 219602"/>
                <a:gd name="connsiteY1-64" fmla="*/ 0 h 1370199"/>
                <a:gd name="connsiteX2-65" fmla="*/ 210047 w 219602"/>
                <a:gd name="connsiteY2-66" fmla="*/ 1007473 h 1370199"/>
                <a:gd name="connsiteX3-67" fmla="*/ 4471 w 219602"/>
                <a:gd name="connsiteY3-68" fmla="*/ 1370199 h 1370199"/>
                <a:gd name="connsiteX4-69" fmla="*/ 0 w 219602"/>
                <a:gd name="connsiteY4-70" fmla="*/ 730359 h 1370199"/>
                <a:gd name="connsiteX0-71" fmla="*/ 0 w 220239"/>
                <a:gd name="connsiteY0-72" fmla="*/ 730359 h 1370199"/>
                <a:gd name="connsiteX1-73" fmla="*/ 219401 w 220239"/>
                <a:gd name="connsiteY1-74" fmla="*/ 0 h 1370199"/>
                <a:gd name="connsiteX2-75" fmla="*/ 220239 w 220239"/>
                <a:gd name="connsiteY2-76" fmla="*/ 1007473 h 1370199"/>
                <a:gd name="connsiteX3-77" fmla="*/ 4471 w 220239"/>
                <a:gd name="connsiteY3-78" fmla="*/ 1370199 h 1370199"/>
                <a:gd name="connsiteX4-79" fmla="*/ 0 w 220239"/>
                <a:gd name="connsiteY4-80" fmla="*/ 730359 h 13701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panose="020B0502020104020203"/>
                <a:ea typeface="+mn-ea"/>
                <a:cs typeface="+mn-cs"/>
              </a:endParaRPr>
            </a:p>
          </p:txBody>
        </p:sp>
        <p:grpSp>
          <p:nvGrpSpPr>
            <p:cNvPr id="821" name="Group 950"/>
            <p:cNvGrpSpPr/>
            <p:nvPr/>
          </p:nvGrpSpPr>
          <p:grpSpPr bwMode="auto">
            <a:xfrm>
              <a:off x="1492879" y="2820676"/>
              <a:ext cx="338137" cy="653816"/>
              <a:chOff x="4140" y="429"/>
              <a:chExt cx="1425" cy="2396"/>
            </a:xfrm>
          </p:grpSpPr>
          <p:sp>
            <p:nvSpPr>
              <p:cNvPr id="855" name="Freeform 951"/>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7" name="Freeform 953"/>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8" name="Freeform 954"/>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9"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60" name="Group 956"/>
              <p:cNvGrpSpPr/>
              <p:nvPr/>
            </p:nvGrpSpPr>
            <p:grpSpPr bwMode="auto">
              <a:xfrm>
                <a:off x="4749" y="668"/>
                <a:ext cx="581" cy="145"/>
                <a:chOff x="614" y="2568"/>
                <a:chExt cx="725" cy="139"/>
              </a:xfrm>
            </p:grpSpPr>
            <p:sp>
              <p:nvSpPr>
                <p:cNvPr id="885"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61"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62" name="Group 960"/>
              <p:cNvGrpSpPr/>
              <p:nvPr/>
            </p:nvGrpSpPr>
            <p:grpSpPr bwMode="auto">
              <a:xfrm>
                <a:off x="4747" y="994"/>
                <a:ext cx="581" cy="134"/>
                <a:chOff x="614" y="2568"/>
                <a:chExt cx="725" cy="139"/>
              </a:xfrm>
            </p:grpSpPr>
            <p:sp>
              <p:nvSpPr>
                <p:cNvPr id="883"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63"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4"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65" name="Group 965"/>
              <p:cNvGrpSpPr/>
              <p:nvPr/>
            </p:nvGrpSpPr>
            <p:grpSpPr bwMode="auto">
              <a:xfrm>
                <a:off x="4735" y="1627"/>
                <a:ext cx="582" cy="151"/>
                <a:chOff x="614" y="2568"/>
                <a:chExt cx="725" cy="139"/>
              </a:xfrm>
            </p:grpSpPr>
            <p:sp>
              <p:nvSpPr>
                <p:cNvPr id="881"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66" name="Freeform 968"/>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67" name="Group 969"/>
              <p:cNvGrpSpPr/>
              <p:nvPr/>
            </p:nvGrpSpPr>
            <p:grpSpPr bwMode="auto">
              <a:xfrm>
                <a:off x="4739" y="1327"/>
                <a:ext cx="582" cy="139"/>
                <a:chOff x="614" y="2568"/>
                <a:chExt cx="725" cy="139"/>
              </a:xfrm>
            </p:grpSpPr>
            <p:sp>
              <p:nvSpPr>
                <p:cNvPr id="879"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8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6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9" name="Freeform 973"/>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0" name="Freeform 974"/>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2" name="Freeform 976"/>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4"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87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78"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822" name="Group 950"/>
            <p:cNvGrpSpPr/>
            <p:nvPr/>
          </p:nvGrpSpPr>
          <p:grpSpPr bwMode="auto">
            <a:xfrm>
              <a:off x="7182479" y="2847655"/>
              <a:ext cx="338137" cy="653816"/>
              <a:chOff x="4140" y="429"/>
              <a:chExt cx="1425" cy="2396"/>
            </a:xfrm>
          </p:grpSpPr>
          <p:sp>
            <p:nvSpPr>
              <p:cNvPr id="823" name="Freeform 951"/>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5" name="Freeform 953"/>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6" name="Freeform 954"/>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27"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28" name="Group 956"/>
              <p:cNvGrpSpPr/>
              <p:nvPr/>
            </p:nvGrpSpPr>
            <p:grpSpPr bwMode="auto">
              <a:xfrm>
                <a:off x="4749" y="668"/>
                <a:ext cx="581" cy="145"/>
                <a:chOff x="614" y="2568"/>
                <a:chExt cx="725" cy="139"/>
              </a:xfrm>
            </p:grpSpPr>
            <p:sp>
              <p:nvSpPr>
                <p:cNvPr id="853"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29"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30" name="Group 960"/>
              <p:cNvGrpSpPr/>
              <p:nvPr/>
            </p:nvGrpSpPr>
            <p:grpSpPr bwMode="auto">
              <a:xfrm>
                <a:off x="4747" y="994"/>
                <a:ext cx="581" cy="134"/>
                <a:chOff x="614" y="2568"/>
                <a:chExt cx="725" cy="139"/>
              </a:xfrm>
            </p:grpSpPr>
            <p:sp>
              <p:nvSpPr>
                <p:cNvPr id="851"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31"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32"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33" name="Group 965"/>
              <p:cNvGrpSpPr/>
              <p:nvPr/>
            </p:nvGrpSpPr>
            <p:grpSpPr bwMode="auto">
              <a:xfrm>
                <a:off x="4735" y="1627"/>
                <a:ext cx="582" cy="151"/>
                <a:chOff x="614" y="2568"/>
                <a:chExt cx="725" cy="139"/>
              </a:xfrm>
            </p:grpSpPr>
            <p:sp>
              <p:nvSpPr>
                <p:cNvPr id="849"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5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34" name="Freeform 968"/>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835" name="Group 969"/>
              <p:cNvGrpSpPr/>
              <p:nvPr/>
            </p:nvGrpSpPr>
            <p:grpSpPr bwMode="auto">
              <a:xfrm>
                <a:off x="4739" y="1327"/>
                <a:ext cx="582" cy="139"/>
                <a:chOff x="614" y="2568"/>
                <a:chExt cx="725" cy="139"/>
              </a:xfrm>
            </p:grpSpPr>
            <p:sp>
              <p:nvSpPr>
                <p:cNvPr id="847"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4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83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37" name="Freeform 973"/>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38" name="Freeform 974"/>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3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40" name="Freeform 976"/>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4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42"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4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4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p:txBody>
          </p:sp>
          <p:sp>
            <p:nvSpPr>
              <p:cNvPr id="84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46"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sp>
        <p:nvSpPr>
          <p:cNvPr id="887" name="Freeform 2"/>
          <p:cNvSpPr/>
          <p:nvPr/>
        </p:nvSpPr>
        <p:spPr bwMode="auto">
          <a:xfrm>
            <a:off x="4341668" y="569691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888" name="Straight Connector 887"/>
          <p:cNvCxnSpPr/>
          <p:nvPr/>
        </p:nvCxnSpPr>
        <p:spPr>
          <a:xfrm flipV="1">
            <a:off x="5011593" y="5847730"/>
            <a:ext cx="1316037" cy="131762"/>
          </a:xfrm>
          <a:prstGeom prst="line">
            <a:avLst/>
          </a:prstGeom>
          <a:noFill/>
          <a:ln w="12700" cap="flat" cmpd="sng" algn="ctr">
            <a:solidFill>
              <a:srgbClr val="000000"/>
            </a:solidFill>
            <a:prstDash val="solid"/>
          </a:ln>
          <a:effectLst/>
        </p:spPr>
      </p:cxnSp>
      <p:cxnSp>
        <p:nvCxnSpPr>
          <p:cNvPr id="889" name="Straight Connector 888"/>
          <p:cNvCxnSpPr/>
          <p:nvPr/>
        </p:nvCxnSpPr>
        <p:spPr>
          <a:xfrm>
            <a:off x="4900468" y="6035055"/>
            <a:ext cx="2259012" cy="298450"/>
          </a:xfrm>
          <a:prstGeom prst="line">
            <a:avLst/>
          </a:prstGeom>
          <a:noFill/>
          <a:ln w="12700" cap="flat" cmpd="sng" algn="ctr">
            <a:solidFill>
              <a:srgbClr val="000000"/>
            </a:solidFill>
            <a:prstDash val="solid"/>
          </a:ln>
          <a:effectLst/>
        </p:spPr>
      </p:cxnSp>
      <p:cxnSp>
        <p:nvCxnSpPr>
          <p:cNvPr id="890" name="Straight Connector 889"/>
          <p:cNvCxnSpPr/>
          <p:nvPr/>
        </p:nvCxnSpPr>
        <p:spPr>
          <a:xfrm>
            <a:off x="4913168" y="6139830"/>
            <a:ext cx="714375" cy="276225"/>
          </a:xfrm>
          <a:prstGeom prst="line">
            <a:avLst/>
          </a:prstGeom>
          <a:noFill/>
          <a:ln w="12700" cap="flat" cmpd="sng" algn="ctr">
            <a:solidFill>
              <a:srgbClr val="000000"/>
            </a:solidFill>
            <a:prstDash val="solid"/>
          </a:ln>
          <a:effectLst/>
        </p:spPr>
      </p:cxnSp>
      <p:cxnSp>
        <p:nvCxnSpPr>
          <p:cNvPr id="891" name="Straight Connector 890"/>
          <p:cNvCxnSpPr/>
          <p:nvPr/>
        </p:nvCxnSpPr>
        <p:spPr>
          <a:xfrm flipV="1">
            <a:off x="5930755" y="6333505"/>
            <a:ext cx="1247775" cy="82550"/>
          </a:xfrm>
          <a:prstGeom prst="line">
            <a:avLst/>
          </a:prstGeom>
          <a:noFill/>
          <a:ln w="12700" cap="flat" cmpd="sng" algn="ctr">
            <a:solidFill>
              <a:srgbClr val="000000"/>
            </a:solidFill>
            <a:prstDash val="solid"/>
          </a:ln>
          <a:effectLst/>
        </p:spPr>
      </p:cxnSp>
      <p:cxnSp>
        <p:nvCxnSpPr>
          <p:cNvPr id="892" name="Straight Connector 891"/>
          <p:cNvCxnSpPr/>
          <p:nvPr/>
        </p:nvCxnSpPr>
        <p:spPr>
          <a:xfrm>
            <a:off x="6591155" y="5881067"/>
            <a:ext cx="1057275" cy="123825"/>
          </a:xfrm>
          <a:prstGeom prst="line">
            <a:avLst/>
          </a:prstGeom>
          <a:noFill/>
          <a:ln w="12700" cap="flat" cmpd="sng" algn="ctr">
            <a:solidFill>
              <a:srgbClr val="000000"/>
            </a:solidFill>
            <a:prstDash val="solid"/>
          </a:ln>
          <a:effectLst/>
        </p:spPr>
      </p:cxnSp>
      <p:cxnSp>
        <p:nvCxnSpPr>
          <p:cNvPr id="893" name="Straight Connector 892"/>
          <p:cNvCxnSpPr/>
          <p:nvPr/>
        </p:nvCxnSpPr>
        <p:spPr>
          <a:xfrm flipV="1">
            <a:off x="5875193" y="6035055"/>
            <a:ext cx="1790700" cy="298450"/>
          </a:xfrm>
          <a:prstGeom prst="line">
            <a:avLst/>
          </a:prstGeom>
          <a:noFill/>
          <a:ln w="12700" cap="flat" cmpd="sng" algn="ctr">
            <a:solidFill>
              <a:srgbClr val="000000"/>
            </a:solidFill>
            <a:prstDash val="solid"/>
          </a:ln>
          <a:effectLst/>
        </p:spPr>
      </p:cxnSp>
      <p:cxnSp>
        <p:nvCxnSpPr>
          <p:cNvPr id="894" name="Straight Connector 893"/>
          <p:cNvCxnSpPr/>
          <p:nvPr/>
        </p:nvCxnSpPr>
        <p:spPr>
          <a:xfrm flipV="1">
            <a:off x="7202343" y="6063630"/>
            <a:ext cx="588962" cy="269875"/>
          </a:xfrm>
          <a:prstGeom prst="line">
            <a:avLst/>
          </a:prstGeom>
          <a:noFill/>
          <a:ln w="12700" cap="flat" cmpd="sng" algn="ctr">
            <a:solidFill>
              <a:srgbClr val="000000"/>
            </a:solidFill>
            <a:prstDash val="solid"/>
          </a:ln>
          <a:effectLst/>
        </p:spPr>
      </p:cxnSp>
      <p:cxnSp>
        <p:nvCxnSpPr>
          <p:cNvPr id="895" name="Straight Connector 894"/>
          <p:cNvCxnSpPr/>
          <p:nvPr/>
        </p:nvCxnSpPr>
        <p:spPr>
          <a:xfrm>
            <a:off x="6345093" y="5847730"/>
            <a:ext cx="814387" cy="401637"/>
          </a:xfrm>
          <a:prstGeom prst="line">
            <a:avLst/>
          </a:prstGeom>
          <a:noFill/>
          <a:ln w="12700" cap="flat" cmpd="sng" algn="ctr">
            <a:solidFill>
              <a:srgbClr val="000000"/>
            </a:solidFill>
            <a:prstDash val="solid"/>
          </a:ln>
          <a:effectLst/>
        </p:spPr>
      </p:cxnSp>
      <p:grpSp>
        <p:nvGrpSpPr>
          <p:cNvPr id="896" name="Group 895"/>
          <p:cNvGrpSpPr/>
          <p:nvPr/>
        </p:nvGrpSpPr>
        <p:grpSpPr bwMode="auto">
          <a:xfrm>
            <a:off x="3274868" y="2950542"/>
            <a:ext cx="6978650" cy="1096963"/>
            <a:chOff x="1526216" y="3003498"/>
            <a:chExt cx="6978041" cy="1096962"/>
          </a:xfrm>
        </p:grpSpPr>
        <p:sp>
          <p:nvSpPr>
            <p:cNvPr id="897" name="TextBox 399"/>
            <p:cNvSpPr txBox="1">
              <a:spLocks noChangeArrowheads="1"/>
            </p:cNvSpPr>
            <p:nvPr/>
          </p:nvSpPr>
          <p:spPr bwMode="auto">
            <a:xfrm>
              <a:off x="7714291" y="3628973"/>
              <a:ext cx="5953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65"/>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data</a:t>
              </a:r>
            </a:p>
            <a:p>
              <a:pPr marL="0" marR="0" lvl="0" indent="0" algn="ctr" defTabSz="914400" rtl="0" eaLnBrk="0" fontAlgn="base" latinLnBrk="0" hangingPunct="0">
                <a:lnSpc>
                  <a:spcPts val="1465"/>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plane</a:t>
              </a:r>
            </a:p>
          </p:txBody>
        </p:sp>
        <p:sp>
          <p:nvSpPr>
            <p:cNvPr id="898" name="TextBox 400"/>
            <p:cNvSpPr txBox="1">
              <a:spLocks noChangeArrowheads="1"/>
            </p:cNvSpPr>
            <p:nvPr/>
          </p:nvSpPr>
          <p:spPr bwMode="auto">
            <a:xfrm>
              <a:off x="7728579" y="3003498"/>
              <a:ext cx="7096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65"/>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control</a:t>
              </a:r>
            </a:p>
            <a:p>
              <a:pPr marL="0" marR="0" lvl="0" indent="0" algn="ctr" defTabSz="914400" rtl="0" eaLnBrk="0" fontAlgn="base" latinLnBrk="0" hangingPunct="0">
                <a:lnSpc>
                  <a:spcPts val="1465"/>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plane</a:t>
              </a:r>
            </a:p>
          </p:txBody>
        </p:sp>
        <p:cxnSp>
          <p:nvCxnSpPr>
            <p:cNvPr id="899" name="Straight Connector 898"/>
            <p:cNvCxnSpPr/>
            <p:nvPr/>
          </p:nvCxnSpPr>
          <p:spPr bwMode="auto">
            <a:xfrm flipV="1">
              <a:off x="1526216" y="3579760"/>
              <a:ext cx="6978041" cy="11112"/>
            </a:xfrm>
            <a:prstGeom prst="line">
              <a:avLst/>
            </a:prstGeom>
            <a:noFill/>
            <a:ln w="25400" cap="flat" cmpd="sng" algn="ctr">
              <a:solidFill>
                <a:srgbClr val="000000"/>
              </a:solidFill>
              <a:prstDash val="dash"/>
            </a:ln>
            <a:effectLst/>
          </p:spPr>
        </p:cxnSp>
      </p:grpSp>
      <p:grpSp>
        <p:nvGrpSpPr>
          <p:cNvPr id="900" name="Group 899"/>
          <p:cNvGrpSpPr/>
          <p:nvPr/>
        </p:nvGrpSpPr>
        <p:grpSpPr bwMode="auto">
          <a:xfrm>
            <a:off x="4186093" y="2682255"/>
            <a:ext cx="4295775" cy="320675"/>
            <a:chOff x="2433511" y="2792111"/>
            <a:chExt cx="4296530" cy="320561"/>
          </a:xfrm>
        </p:grpSpPr>
        <p:grpSp>
          <p:nvGrpSpPr>
            <p:cNvPr id="901" name="Group 401"/>
            <p:cNvGrpSpPr/>
            <p:nvPr/>
          </p:nvGrpSpPr>
          <p:grpSpPr bwMode="auto">
            <a:xfrm>
              <a:off x="2433511" y="2794083"/>
              <a:ext cx="349250" cy="317387"/>
              <a:chOff x="2931664" y="3912603"/>
              <a:chExt cx="430450" cy="329314"/>
            </a:xfrm>
          </p:grpSpPr>
          <p:sp>
            <p:nvSpPr>
              <p:cNvPr id="922" name="Rectangle 921"/>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23" name="Straight Connector 922"/>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924" name="Straight Connector 923"/>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925" name="Straight Connector 924"/>
              <p:cNvCxnSpPr>
                <a:stCxn id="922"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902" name="Group 406"/>
            <p:cNvGrpSpPr/>
            <p:nvPr/>
          </p:nvGrpSpPr>
          <p:grpSpPr bwMode="auto">
            <a:xfrm>
              <a:off x="3348666" y="2792111"/>
              <a:ext cx="350838" cy="317387"/>
              <a:chOff x="2931664" y="3912603"/>
              <a:chExt cx="430450" cy="329314"/>
            </a:xfrm>
          </p:grpSpPr>
          <p:sp>
            <p:nvSpPr>
              <p:cNvPr id="918" name="Rectangle 917"/>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19" name="Straight Connector 918"/>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920" name="Straight Connector 919"/>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921" name="Straight Connector 920"/>
              <p:cNvCxnSpPr>
                <a:stCxn id="918"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903" name="Group 411"/>
            <p:cNvGrpSpPr/>
            <p:nvPr/>
          </p:nvGrpSpPr>
          <p:grpSpPr bwMode="auto">
            <a:xfrm>
              <a:off x="4182104" y="2792111"/>
              <a:ext cx="350837" cy="317387"/>
              <a:chOff x="2931664" y="3912603"/>
              <a:chExt cx="430450" cy="329314"/>
            </a:xfrm>
          </p:grpSpPr>
          <p:sp>
            <p:nvSpPr>
              <p:cNvPr id="914" name="Rectangle 913"/>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15" name="Straight Connector 914"/>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916" name="Straight Connector 915"/>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917" name="Straight Connector 916"/>
              <p:cNvCxnSpPr>
                <a:stCxn id="914"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904" name="Group 416"/>
            <p:cNvGrpSpPr/>
            <p:nvPr/>
          </p:nvGrpSpPr>
          <p:grpSpPr bwMode="auto">
            <a:xfrm>
              <a:off x="5374316" y="2795285"/>
              <a:ext cx="349250" cy="317387"/>
              <a:chOff x="2931664" y="3912603"/>
              <a:chExt cx="430450" cy="329314"/>
            </a:xfrm>
          </p:grpSpPr>
          <p:sp>
            <p:nvSpPr>
              <p:cNvPr id="910" name="Rectangle 909"/>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11" name="Straight Connector 910"/>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912" name="Straight Connector 911"/>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913" name="Straight Connector 912"/>
              <p:cNvCxnSpPr>
                <a:stCxn id="910"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905" name="Group 421"/>
            <p:cNvGrpSpPr/>
            <p:nvPr/>
          </p:nvGrpSpPr>
          <p:grpSpPr bwMode="auto">
            <a:xfrm>
              <a:off x="6379204" y="2792111"/>
              <a:ext cx="350837" cy="317387"/>
              <a:chOff x="2931664" y="3912603"/>
              <a:chExt cx="430450" cy="329314"/>
            </a:xfrm>
          </p:grpSpPr>
          <p:sp>
            <p:nvSpPr>
              <p:cNvPr id="906" name="Rectangle 905"/>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07" name="Straight Connector 906"/>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908" name="Straight Connector 907"/>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909" name="Straight Connector 908"/>
              <p:cNvCxnSpPr>
                <a:stCxn id="906"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926" name="Group 925"/>
          <p:cNvGrpSpPr/>
          <p:nvPr/>
        </p:nvGrpSpPr>
        <p:grpSpPr bwMode="auto">
          <a:xfrm>
            <a:off x="3605068" y="3656980"/>
            <a:ext cx="5211762" cy="2740025"/>
            <a:chOff x="1856416" y="3709935"/>
            <a:chExt cx="5211763" cy="2739614"/>
          </a:xfrm>
        </p:grpSpPr>
        <p:sp>
          <p:nvSpPr>
            <p:cNvPr id="927" name="Freeform 926"/>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1040633"/>
                <a:gd name="connsiteY0-162" fmla="*/ 1160935 h 1160935"/>
                <a:gd name="connsiteX1-163" fmla="*/ 0 w 1040633"/>
                <a:gd name="connsiteY1-164" fmla="*/ 0 h 1160935"/>
                <a:gd name="connsiteX2-165" fmla="*/ 1040633 w 1040633"/>
                <a:gd name="connsiteY2-166" fmla="*/ 16785 h 1160935"/>
                <a:gd name="connsiteX3-167" fmla="*/ 569478 w 1040633"/>
                <a:gd name="connsiteY3-168" fmla="*/ 1158121 h 1160935"/>
                <a:gd name="connsiteX4-169" fmla="*/ 363082 w 1040633"/>
                <a:gd name="connsiteY4-170" fmla="*/ 1160935 h 1160935"/>
                <a:gd name="connsiteX0-171" fmla="*/ 363082 w 1040633"/>
                <a:gd name="connsiteY0-172" fmla="*/ 1160935 h 1160935"/>
                <a:gd name="connsiteX1-173" fmla="*/ 0 w 1040633"/>
                <a:gd name="connsiteY1-174" fmla="*/ 0 h 1160935"/>
                <a:gd name="connsiteX2-175" fmla="*/ 1040633 w 1040633"/>
                <a:gd name="connsiteY2-176" fmla="*/ 16785 h 1160935"/>
                <a:gd name="connsiteX3-177" fmla="*/ 569478 w 1040633"/>
                <a:gd name="connsiteY3-178" fmla="*/ 1158121 h 1160935"/>
                <a:gd name="connsiteX4-179" fmla="*/ 363082 w 1040633"/>
                <a:gd name="connsiteY4-180" fmla="*/ 1160935 h 1160935"/>
                <a:gd name="connsiteX0-181" fmla="*/ 448507 w 1040633"/>
                <a:gd name="connsiteY0-182" fmla="*/ 1160935 h 1160935"/>
                <a:gd name="connsiteX1-183" fmla="*/ 0 w 1040633"/>
                <a:gd name="connsiteY1-184" fmla="*/ 0 h 1160935"/>
                <a:gd name="connsiteX2-185" fmla="*/ 1040633 w 1040633"/>
                <a:gd name="connsiteY2-186" fmla="*/ 16785 h 1160935"/>
                <a:gd name="connsiteX3-187" fmla="*/ 569478 w 1040633"/>
                <a:gd name="connsiteY3-188" fmla="*/ 1158121 h 1160935"/>
                <a:gd name="connsiteX4-189" fmla="*/ 448507 w 1040633"/>
                <a:gd name="connsiteY4-190" fmla="*/ 1160935 h 1160935"/>
                <a:gd name="connsiteX0-191" fmla="*/ 448507 w 1040633"/>
                <a:gd name="connsiteY0-192" fmla="*/ 1160935 h 1160935"/>
                <a:gd name="connsiteX1-193" fmla="*/ 0 w 1040633"/>
                <a:gd name="connsiteY1-194" fmla="*/ 0 h 1160935"/>
                <a:gd name="connsiteX2-195" fmla="*/ 1040633 w 1040633"/>
                <a:gd name="connsiteY2-196" fmla="*/ 16785 h 1160935"/>
                <a:gd name="connsiteX3-197" fmla="*/ 569478 w 1040633"/>
                <a:gd name="connsiteY3-198" fmla="*/ 1158121 h 1160935"/>
                <a:gd name="connsiteX4-199" fmla="*/ 448507 w 1040633"/>
                <a:gd name="connsiteY4-200" fmla="*/ 1160935 h 1160935"/>
                <a:gd name="connsiteX0-201" fmla="*/ 448507 w 1040633"/>
                <a:gd name="connsiteY0-202" fmla="*/ 1160935 h 1160935"/>
                <a:gd name="connsiteX1-203" fmla="*/ 0 w 1040633"/>
                <a:gd name="connsiteY1-204" fmla="*/ 0 h 1160935"/>
                <a:gd name="connsiteX2-205" fmla="*/ 1040633 w 1040633"/>
                <a:gd name="connsiteY2-206" fmla="*/ 16785 h 1160935"/>
                <a:gd name="connsiteX3-207" fmla="*/ 569478 w 1040633"/>
                <a:gd name="connsiteY3-208" fmla="*/ 1158121 h 1160935"/>
                <a:gd name="connsiteX4-209" fmla="*/ 448507 w 1040633"/>
                <a:gd name="connsiteY4-210" fmla="*/ 1160935 h 1160935"/>
                <a:gd name="connsiteX0-211" fmla="*/ 448507 w 1325315"/>
                <a:gd name="connsiteY0-212" fmla="*/ 1160935 h 1160935"/>
                <a:gd name="connsiteX1-213" fmla="*/ 0 w 1325315"/>
                <a:gd name="connsiteY1-214" fmla="*/ 0 h 1160935"/>
                <a:gd name="connsiteX2-215" fmla="*/ 1040633 w 1325315"/>
                <a:gd name="connsiteY2-216" fmla="*/ 16785 h 1160935"/>
                <a:gd name="connsiteX3-217" fmla="*/ 1214315 w 1325315"/>
                <a:gd name="connsiteY3-218" fmla="*/ 1064597 h 1160935"/>
                <a:gd name="connsiteX4-219" fmla="*/ 448507 w 1325315"/>
                <a:gd name="connsiteY4-220" fmla="*/ 1160935 h 1160935"/>
                <a:gd name="connsiteX0-221" fmla="*/ 448507 w 1214315"/>
                <a:gd name="connsiteY0-222" fmla="*/ 1160935 h 1160935"/>
                <a:gd name="connsiteX1-223" fmla="*/ 0 w 1214315"/>
                <a:gd name="connsiteY1-224" fmla="*/ 0 h 1160935"/>
                <a:gd name="connsiteX2-225" fmla="*/ 1040633 w 1214315"/>
                <a:gd name="connsiteY2-226" fmla="*/ 16785 h 1160935"/>
                <a:gd name="connsiteX3-227" fmla="*/ 1214315 w 1214315"/>
                <a:gd name="connsiteY3-228" fmla="*/ 1064597 h 1160935"/>
                <a:gd name="connsiteX4-229" fmla="*/ 448507 w 1214315"/>
                <a:gd name="connsiteY4-230" fmla="*/ 1160935 h 1160935"/>
                <a:gd name="connsiteX0-231" fmla="*/ 448507 w 1214315"/>
                <a:gd name="connsiteY0-232" fmla="*/ 1160935 h 1160935"/>
                <a:gd name="connsiteX1-233" fmla="*/ 0 w 1214315"/>
                <a:gd name="connsiteY1-234" fmla="*/ 0 h 1160935"/>
                <a:gd name="connsiteX2-235" fmla="*/ 1040633 w 1214315"/>
                <a:gd name="connsiteY2-236" fmla="*/ 16785 h 1160935"/>
                <a:gd name="connsiteX3-237" fmla="*/ 1214315 w 1214315"/>
                <a:gd name="connsiteY3-238" fmla="*/ 1064597 h 1160935"/>
                <a:gd name="connsiteX4-239" fmla="*/ 448507 w 1214315"/>
                <a:gd name="connsiteY4-240" fmla="*/ 1160935 h 1160935"/>
                <a:gd name="connsiteX0-241" fmla="*/ 1053964 w 1214315"/>
                <a:gd name="connsiteY0-242" fmla="*/ 1136323 h 1136323"/>
                <a:gd name="connsiteX1-243" fmla="*/ 0 w 1214315"/>
                <a:gd name="connsiteY1-244" fmla="*/ 0 h 1136323"/>
                <a:gd name="connsiteX2-245" fmla="*/ 1040633 w 1214315"/>
                <a:gd name="connsiteY2-246" fmla="*/ 16785 h 1136323"/>
                <a:gd name="connsiteX3-247" fmla="*/ 1214315 w 1214315"/>
                <a:gd name="connsiteY3-248" fmla="*/ 1064597 h 1136323"/>
                <a:gd name="connsiteX4-249" fmla="*/ 1053964 w 1214315"/>
                <a:gd name="connsiteY4-250" fmla="*/ 1136323 h 1136323"/>
                <a:gd name="connsiteX0-251" fmla="*/ 1053964 w 1214315"/>
                <a:gd name="connsiteY0-252" fmla="*/ 1136323 h 1136323"/>
                <a:gd name="connsiteX1-253" fmla="*/ 0 w 1214315"/>
                <a:gd name="connsiteY1-254" fmla="*/ 0 h 1136323"/>
                <a:gd name="connsiteX2-255" fmla="*/ 1040633 w 1214315"/>
                <a:gd name="connsiteY2-256" fmla="*/ 16785 h 1136323"/>
                <a:gd name="connsiteX3-257" fmla="*/ 1214315 w 1214315"/>
                <a:gd name="connsiteY3-258" fmla="*/ 1064597 h 1136323"/>
                <a:gd name="connsiteX4-259" fmla="*/ 1053964 w 1214315"/>
                <a:gd name="connsiteY4-260" fmla="*/ 1136323 h 1136323"/>
                <a:gd name="connsiteX0-261" fmla="*/ 1053964 w 1214315"/>
                <a:gd name="connsiteY0-262" fmla="*/ 1136323 h 1136323"/>
                <a:gd name="connsiteX1-263" fmla="*/ 0 w 1214315"/>
                <a:gd name="connsiteY1-264" fmla="*/ 0 h 1136323"/>
                <a:gd name="connsiteX2-265" fmla="*/ 1040633 w 1214315"/>
                <a:gd name="connsiteY2-266" fmla="*/ 16785 h 1136323"/>
                <a:gd name="connsiteX3-267" fmla="*/ 1214315 w 1214315"/>
                <a:gd name="connsiteY3-268" fmla="*/ 1064597 h 1136323"/>
                <a:gd name="connsiteX4-269" fmla="*/ 1053964 w 1214315"/>
                <a:gd name="connsiteY4-270" fmla="*/ 1136323 h 1136323"/>
                <a:gd name="connsiteX0-271" fmla="*/ 1060159 w 1220510"/>
                <a:gd name="connsiteY0-272" fmla="*/ 1119627 h 1119627"/>
                <a:gd name="connsiteX1-273" fmla="*/ 0 w 1220510"/>
                <a:gd name="connsiteY1-274" fmla="*/ 249694 h 1119627"/>
                <a:gd name="connsiteX2-275" fmla="*/ 1046828 w 1220510"/>
                <a:gd name="connsiteY2-276" fmla="*/ 89 h 1119627"/>
                <a:gd name="connsiteX3-277" fmla="*/ 1220510 w 1220510"/>
                <a:gd name="connsiteY3-278" fmla="*/ 1047901 h 1119627"/>
                <a:gd name="connsiteX4-279" fmla="*/ 1060159 w 1220510"/>
                <a:gd name="connsiteY4-280" fmla="*/ 1119627 h 1119627"/>
                <a:gd name="connsiteX0-281" fmla="*/ 1060159 w 1220510"/>
                <a:gd name="connsiteY0-282" fmla="*/ 1119627 h 1119627"/>
                <a:gd name="connsiteX1-283" fmla="*/ 0 w 1220510"/>
                <a:gd name="connsiteY1-284" fmla="*/ 249694 h 1119627"/>
                <a:gd name="connsiteX2-285" fmla="*/ 1046828 w 1220510"/>
                <a:gd name="connsiteY2-286" fmla="*/ 89 h 1119627"/>
                <a:gd name="connsiteX3-287" fmla="*/ 1220510 w 1220510"/>
                <a:gd name="connsiteY3-288" fmla="*/ 1047901 h 1119627"/>
                <a:gd name="connsiteX4-289" fmla="*/ 1060159 w 1220510"/>
                <a:gd name="connsiteY4-290" fmla="*/ 1119627 h 1119627"/>
                <a:gd name="connsiteX0-291" fmla="*/ 1060159 w 1220510"/>
                <a:gd name="connsiteY0-292" fmla="*/ 1119627 h 1119627"/>
                <a:gd name="connsiteX1-293" fmla="*/ 0 w 1220510"/>
                <a:gd name="connsiteY1-294" fmla="*/ 249694 h 1119627"/>
                <a:gd name="connsiteX2-295" fmla="*/ 1046828 w 1220510"/>
                <a:gd name="connsiteY2-296" fmla="*/ 89 h 1119627"/>
                <a:gd name="connsiteX3-297" fmla="*/ 1220510 w 1220510"/>
                <a:gd name="connsiteY3-298" fmla="*/ 1047901 h 1119627"/>
                <a:gd name="connsiteX4-299" fmla="*/ 1060159 w 1220510"/>
                <a:gd name="connsiteY4-300" fmla="*/ 1119627 h 1119627"/>
                <a:gd name="connsiteX0-301" fmla="*/ 1060159 w 1220510"/>
                <a:gd name="connsiteY0-302" fmla="*/ 921649 h 921649"/>
                <a:gd name="connsiteX1-303" fmla="*/ 0 w 1220510"/>
                <a:gd name="connsiteY1-304" fmla="*/ 51716 h 921649"/>
                <a:gd name="connsiteX2-305" fmla="*/ 1059218 w 1220510"/>
                <a:gd name="connsiteY2-306" fmla="*/ 355 h 921649"/>
                <a:gd name="connsiteX3-307" fmla="*/ 1220510 w 1220510"/>
                <a:gd name="connsiteY3-308" fmla="*/ 849923 h 921649"/>
                <a:gd name="connsiteX4-309" fmla="*/ 1060159 w 1220510"/>
                <a:gd name="connsiteY4-310" fmla="*/ 921649 h 921649"/>
                <a:gd name="connsiteX0-311" fmla="*/ 1060159 w 1220510"/>
                <a:gd name="connsiteY0-312" fmla="*/ 921649 h 921649"/>
                <a:gd name="connsiteX1-313" fmla="*/ 0 w 1220510"/>
                <a:gd name="connsiteY1-314" fmla="*/ 51716 h 921649"/>
                <a:gd name="connsiteX2-315" fmla="*/ 1059218 w 1220510"/>
                <a:gd name="connsiteY2-316" fmla="*/ 355 h 921649"/>
                <a:gd name="connsiteX3-317" fmla="*/ 1220510 w 1220510"/>
                <a:gd name="connsiteY3-318" fmla="*/ 849923 h 921649"/>
                <a:gd name="connsiteX4-319" fmla="*/ 1060159 w 1220510"/>
                <a:gd name="connsiteY4-320" fmla="*/ 921649 h 921649"/>
                <a:gd name="connsiteX0-321" fmla="*/ 1060159 w 1220510"/>
                <a:gd name="connsiteY0-322" fmla="*/ 921649 h 921649"/>
                <a:gd name="connsiteX1-323" fmla="*/ 0 w 1220510"/>
                <a:gd name="connsiteY1-324" fmla="*/ 51716 h 921649"/>
                <a:gd name="connsiteX2-325" fmla="*/ 1059218 w 1220510"/>
                <a:gd name="connsiteY2-326" fmla="*/ 355 h 921649"/>
                <a:gd name="connsiteX3-327" fmla="*/ 1220510 w 1220510"/>
                <a:gd name="connsiteY3-328" fmla="*/ 849923 h 921649"/>
                <a:gd name="connsiteX4-329" fmla="*/ 1060159 w 1220510"/>
                <a:gd name="connsiteY4-330" fmla="*/ 921649 h 921649"/>
                <a:gd name="connsiteX0-331" fmla="*/ 1060159 w 1340486"/>
                <a:gd name="connsiteY0-332" fmla="*/ 921649 h 921649"/>
                <a:gd name="connsiteX1-333" fmla="*/ 0 w 1340486"/>
                <a:gd name="connsiteY1-334" fmla="*/ 51716 h 921649"/>
                <a:gd name="connsiteX2-335" fmla="*/ 1059218 w 1340486"/>
                <a:gd name="connsiteY2-336" fmla="*/ 355 h 921649"/>
                <a:gd name="connsiteX3-337" fmla="*/ 1340486 w 1340486"/>
                <a:gd name="connsiteY3-338" fmla="*/ 709789 h 921649"/>
                <a:gd name="connsiteX4-339" fmla="*/ 1060159 w 1340486"/>
                <a:gd name="connsiteY4-340" fmla="*/ 921649 h 921649"/>
                <a:gd name="connsiteX0-341" fmla="*/ 1060159 w 1340486"/>
                <a:gd name="connsiteY0-342" fmla="*/ 921649 h 921649"/>
                <a:gd name="connsiteX1-343" fmla="*/ 0 w 1340486"/>
                <a:gd name="connsiteY1-344" fmla="*/ 51716 h 921649"/>
                <a:gd name="connsiteX2-345" fmla="*/ 1059218 w 1340486"/>
                <a:gd name="connsiteY2-346" fmla="*/ 355 h 921649"/>
                <a:gd name="connsiteX3-347" fmla="*/ 1340486 w 1340486"/>
                <a:gd name="connsiteY3-348" fmla="*/ 709789 h 921649"/>
                <a:gd name="connsiteX4-349" fmla="*/ 1060159 w 1340486"/>
                <a:gd name="connsiteY4-350" fmla="*/ 921649 h 921649"/>
                <a:gd name="connsiteX0-351" fmla="*/ 1060159 w 1340486"/>
                <a:gd name="connsiteY0-352" fmla="*/ 921649 h 921649"/>
                <a:gd name="connsiteX1-353" fmla="*/ 0 w 1340486"/>
                <a:gd name="connsiteY1-354" fmla="*/ 51716 h 921649"/>
                <a:gd name="connsiteX2-355" fmla="*/ 1059218 w 1340486"/>
                <a:gd name="connsiteY2-356" fmla="*/ 355 h 921649"/>
                <a:gd name="connsiteX3-357" fmla="*/ 1340486 w 1340486"/>
                <a:gd name="connsiteY3-358" fmla="*/ 709789 h 921649"/>
                <a:gd name="connsiteX4-359" fmla="*/ 1060159 w 1340486"/>
                <a:gd name="connsiteY4-360" fmla="*/ 921649 h 921649"/>
                <a:gd name="connsiteX0-361" fmla="*/ 1025166 w 1340486"/>
                <a:gd name="connsiteY0-362" fmla="*/ 746482 h 746482"/>
                <a:gd name="connsiteX1-363" fmla="*/ 0 w 1340486"/>
                <a:gd name="connsiteY1-364" fmla="*/ 51716 h 746482"/>
                <a:gd name="connsiteX2-365" fmla="*/ 1059218 w 1340486"/>
                <a:gd name="connsiteY2-366" fmla="*/ 355 h 746482"/>
                <a:gd name="connsiteX3-367" fmla="*/ 1340486 w 1340486"/>
                <a:gd name="connsiteY3-368" fmla="*/ 709789 h 746482"/>
                <a:gd name="connsiteX4-369" fmla="*/ 1025166 w 1340486"/>
                <a:gd name="connsiteY4-370" fmla="*/ 746482 h 746482"/>
                <a:gd name="connsiteX0-371" fmla="*/ 1025166 w 1340486"/>
                <a:gd name="connsiteY0-372" fmla="*/ 746482 h 746482"/>
                <a:gd name="connsiteX1-373" fmla="*/ 0 w 1340486"/>
                <a:gd name="connsiteY1-374" fmla="*/ 51716 h 746482"/>
                <a:gd name="connsiteX2-375" fmla="*/ 1059218 w 1340486"/>
                <a:gd name="connsiteY2-376" fmla="*/ 355 h 746482"/>
                <a:gd name="connsiteX3-377" fmla="*/ 1340486 w 1340486"/>
                <a:gd name="connsiteY3-378" fmla="*/ 709789 h 746482"/>
                <a:gd name="connsiteX4-379" fmla="*/ 1025166 w 1340486"/>
                <a:gd name="connsiteY4-380" fmla="*/ 746482 h 746482"/>
                <a:gd name="connsiteX0-381" fmla="*/ 965179 w 1280499"/>
                <a:gd name="connsiteY0-382" fmla="*/ 759828 h 759828"/>
                <a:gd name="connsiteX1-383" fmla="*/ 0 w 1280499"/>
                <a:gd name="connsiteY1-384" fmla="*/ 0 h 759828"/>
                <a:gd name="connsiteX2-385" fmla="*/ 999231 w 1280499"/>
                <a:gd name="connsiteY2-386" fmla="*/ 13701 h 759828"/>
                <a:gd name="connsiteX3-387" fmla="*/ 1280499 w 1280499"/>
                <a:gd name="connsiteY3-388" fmla="*/ 723135 h 759828"/>
                <a:gd name="connsiteX4-389" fmla="*/ 965179 w 1280499"/>
                <a:gd name="connsiteY4-390" fmla="*/ 759828 h 759828"/>
                <a:gd name="connsiteX0-391" fmla="*/ 965179 w 1280499"/>
                <a:gd name="connsiteY0-392" fmla="*/ 759828 h 759828"/>
                <a:gd name="connsiteX1-393" fmla="*/ 0 w 1280499"/>
                <a:gd name="connsiteY1-394" fmla="*/ 0 h 759828"/>
                <a:gd name="connsiteX2-395" fmla="*/ 999231 w 1280499"/>
                <a:gd name="connsiteY2-396" fmla="*/ 13701 h 759828"/>
                <a:gd name="connsiteX3-397" fmla="*/ 1280499 w 1280499"/>
                <a:gd name="connsiteY3-398" fmla="*/ 723135 h 759828"/>
                <a:gd name="connsiteX4-399" fmla="*/ 965179 w 1280499"/>
                <a:gd name="connsiteY4-400" fmla="*/ 759828 h 7598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28" name="Freeform 927"/>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3004 w 954755"/>
                <a:gd name="connsiteY0-372" fmla="*/ 943771 h 976186"/>
                <a:gd name="connsiteX1-373" fmla="*/ 455145 w 954755"/>
                <a:gd name="connsiteY1-374" fmla="*/ 11688 h 976186"/>
                <a:gd name="connsiteX2-375" fmla="*/ 954755 w 954755"/>
                <a:gd name="connsiteY2-376" fmla="*/ 0 h 976186"/>
                <a:gd name="connsiteX3-377" fmla="*/ 728484 w 954755"/>
                <a:gd name="connsiteY3-378" fmla="*/ 976186 h 976186"/>
                <a:gd name="connsiteX4-379" fmla="*/ 23004 w 954755"/>
                <a:gd name="connsiteY4-380" fmla="*/ 943771 h 976186"/>
                <a:gd name="connsiteX0-381" fmla="*/ 0 w 931751"/>
                <a:gd name="connsiteY0-382" fmla="*/ 943771 h 976186"/>
                <a:gd name="connsiteX1-383" fmla="*/ 432141 w 931751"/>
                <a:gd name="connsiteY1-384" fmla="*/ 11688 h 976186"/>
                <a:gd name="connsiteX2-385" fmla="*/ 931751 w 931751"/>
                <a:gd name="connsiteY2-386" fmla="*/ 0 h 976186"/>
                <a:gd name="connsiteX3-387" fmla="*/ 705480 w 931751"/>
                <a:gd name="connsiteY3-388" fmla="*/ 976186 h 976186"/>
                <a:gd name="connsiteX4-389" fmla="*/ 0 w 931751"/>
                <a:gd name="connsiteY4-390" fmla="*/ 943771 h 976186"/>
                <a:gd name="connsiteX0-391" fmla="*/ 0 w 931751"/>
                <a:gd name="connsiteY0-392" fmla="*/ 943771 h 976186"/>
                <a:gd name="connsiteX1-393" fmla="*/ 432141 w 931751"/>
                <a:gd name="connsiteY1-394" fmla="*/ 11688 h 976186"/>
                <a:gd name="connsiteX2-395" fmla="*/ 931751 w 931751"/>
                <a:gd name="connsiteY2-396" fmla="*/ 0 h 976186"/>
                <a:gd name="connsiteX3-397" fmla="*/ 705480 w 931751"/>
                <a:gd name="connsiteY3-398" fmla="*/ 976186 h 976186"/>
                <a:gd name="connsiteX4-399" fmla="*/ 0 w 931751"/>
                <a:gd name="connsiteY4-400" fmla="*/ 943771 h 976186"/>
                <a:gd name="connsiteX0-401" fmla="*/ 0 w 931751"/>
                <a:gd name="connsiteY0-402" fmla="*/ 943771 h 976186"/>
                <a:gd name="connsiteX1-403" fmla="*/ 432141 w 931751"/>
                <a:gd name="connsiteY1-404" fmla="*/ 11688 h 976186"/>
                <a:gd name="connsiteX2-405" fmla="*/ 931751 w 931751"/>
                <a:gd name="connsiteY2-406" fmla="*/ 0 h 976186"/>
                <a:gd name="connsiteX3-407" fmla="*/ 705480 w 931751"/>
                <a:gd name="connsiteY3-408" fmla="*/ 976186 h 976186"/>
                <a:gd name="connsiteX4-409" fmla="*/ 0 w 931751"/>
                <a:gd name="connsiteY4-410" fmla="*/ 943771 h 976186"/>
                <a:gd name="connsiteX0-411" fmla="*/ 0 w 931751"/>
                <a:gd name="connsiteY0-412" fmla="*/ 943771 h 966342"/>
                <a:gd name="connsiteX1-413" fmla="*/ 432141 w 931751"/>
                <a:gd name="connsiteY1-414" fmla="*/ 11688 h 966342"/>
                <a:gd name="connsiteX2-415" fmla="*/ 931751 w 931751"/>
                <a:gd name="connsiteY2-416" fmla="*/ 0 h 966342"/>
                <a:gd name="connsiteX3-417" fmla="*/ 183705 w 931751"/>
                <a:gd name="connsiteY3-418" fmla="*/ 966342 h 966342"/>
                <a:gd name="connsiteX4-419" fmla="*/ 0 w 931751"/>
                <a:gd name="connsiteY4-420" fmla="*/ 943771 h 966342"/>
                <a:gd name="connsiteX0-421" fmla="*/ 0 w 931751"/>
                <a:gd name="connsiteY0-422" fmla="*/ 943771 h 966342"/>
                <a:gd name="connsiteX1-423" fmla="*/ 432141 w 931751"/>
                <a:gd name="connsiteY1-424" fmla="*/ 11688 h 966342"/>
                <a:gd name="connsiteX2-425" fmla="*/ 931751 w 931751"/>
                <a:gd name="connsiteY2-426" fmla="*/ 0 h 966342"/>
                <a:gd name="connsiteX3-427" fmla="*/ 183705 w 931751"/>
                <a:gd name="connsiteY3-428" fmla="*/ 966342 h 966342"/>
                <a:gd name="connsiteX4-429" fmla="*/ 0 w 931751"/>
                <a:gd name="connsiteY4-430" fmla="*/ 943771 h 966342"/>
                <a:gd name="connsiteX0-431" fmla="*/ 0 w 931751"/>
                <a:gd name="connsiteY0-432" fmla="*/ 943771 h 966342"/>
                <a:gd name="connsiteX1-433" fmla="*/ 432141 w 931751"/>
                <a:gd name="connsiteY1-434" fmla="*/ 11688 h 966342"/>
                <a:gd name="connsiteX2-435" fmla="*/ 931751 w 931751"/>
                <a:gd name="connsiteY2-436" fmla="*/ 0 h 966342"/>
                <a:gd name="connsiteX3-437" fmla="*/ 183705 w 931751"/>
                <a:gd name="connsiteY3-438" fmla="*/ 966342 h 966342"/>
                <a:gd name="connsiteX4-439" fmla="*/ 0 w 931751"/>
                <a:gd name="connsiteY4-440" fmla="*/ 943771 h 966342"/>
                <a:gd name="connsiteX0-441" fmla="*/ 0 w 956363"/>
                <a:gd name="connsiteY0-442" fmla="*/ 932083 h 954654"/>
                <a:gd name="connsiteX1-443" fmla="*/ 432141 w 956363"/>
                <a:gd name="connsiteY1-444" fmla="*/ 0 h 954654"/>
                <a:gd name="connsiteX2-445" fmla="*/ 956363 w 956363"/>
                <a:gd name="connsiteY2-446" fmla="*/ 12924 h 954654"/>
                <a:gd name="connsiteX3-447" fmla="*/ 183705 w 956363"/>
                <a:gd name="connsiteY3-448" fmla="*/ 954654 h 954654"/>
                <a:gd name="connsiteX4-449" fmla="*/ 0 w 956363"/>
                <a:gd name="connsiteY4-450" fmla="*/ 932083 h 954654"/>
                <a:gd name="connsiteX0-451" fmla="*/ 0 w 956363"/>
                <a:gd name="connsiteY0-452" fmla="*/ 919226 h 941797"/>
                <a:gd name="connsiteX1-453" fmla="*/ 405840 w 956363"/>
                <a:gd name="connsiteY1-454" fmla="*/ 197551 h 941797"/>
                <a:gd name="connsiteX2-455" fmla="*/ 956363 w 956363"/>
                <a:gd name="connsiteY2-456" fmla="*/ 67 h 941797"/>
                <a:gd name="connsiteX3-457" fmla="*/ 183705 w 956363"/>
                <a:gd name="connsiteY3-458" fmla="*/ 941797 h 941797"/>
                <a:gd name="connsiteX4-459" fmla="*/ 0 w 956363"/>
                <a:gd name="connsiteY4-460" fmla="*/ 919226 h 941797"/>
                <a:gd name="connsiteX0-461" fmla="*/ 0 w 956363"/>
                <a:gd name="connsiteY0-462" fmla="*/ 919226 h 941797"/>
                <a:gd name="connsiteX1-463" fmla="*/ 405840 w 956363"/>
                <a:gd name="connsiteY1-464" fmla="*/ 197551 h 941797"/>
                <a:gd name="connsiteX2-465" fmla="*/ 956363 w 956363"/>
                <a:gd name="connsiteY2-466" fmla="*/ 67 h 941797"/>
                <a:gd name="connsiteX3-467" fmla="*/ 183705 w 956363"/>
                <a:gd name="connsiteY3-468" fmla="*/ 941797 h 941797"/>
                <a:gd name="connsiteX4-469" fmla="*/ 0 w 956363"/>
                <a:gd name="connsiteY4-470" fmla="*/ 919226 h 941797"/>
                <a:gd name="connsiteX0-471" fmla="*/ 0 w 956363"/>
                <a:gd name="connsiteY0-472" fmla="*/ 919226 h 941797"/>
                <a:gd name="connsiteX1-473" fmla="*/ 405840 w 956363"/>
                <a:gd name="connsiteY1-474" fmla="*/ 197551 h 941797"/>
                <a:gd name="connsiteX2-475" fmla="*/ 956363 w 956363"/>
                <a:gd name="connsiteY2-476" fmla="*/ 67 h 941797"/>
                <a:gd name="connsiteX3-477" fmla="*/ 183705 w 956363"/>
                <a:gd name="connsiteY3-478" fmla="*/ 941797 h 941797"/>
                <a:gd name="connsiteX4-479" fmla="*/ 0 w 956363"/>
                <a:gd name="connsiteY4-480" fmla="*/ 919226 h 941797"/>
                <a:gd name="connsiteX0-481" fmla="*/ 0 w 926304"/>
                <a:gd name="connsiteY0-482" fmla="*/ 735614 h 758185"/>
                <a:gd name="connsiteX1-483" fmla="*/ 405840 w 926304"/>
                <a:gd name="connsiteY1-484" fmla="*/ 13939 h 758185"/>
                <a:gd name="connsiteX2-485" fmla="*/ 926304 w 926304"/>
                <a:gd name="connsiteY2-486" fmla="*/ 563 h 758185"/>
                <a:gd name="connsiteX3-487" fmla="*/ 183705 w 926304"/>
                <a:gd name="connsiteY3-488" fmla="*/ 758185 h 758185"/>
                <a:gd name="connsiteX4-489" fmla="*/ 0 w 926304"/>
                <a:gd name="connsiteY4-490" fmla="*/ 735614 h 758185"/>
                <a:gd name="connsiteX0-491" fmla="*/ 0 w 926304"/>
                <a:gd name="connsiteY0-492" fmla="*/ 735614 h 758185"/>
                <a:gd name="connsiteX1-493" fmla="*/ 405840 w 926304"/>
                <a:gd name="connsiteY1-494" fmla="*/ 13939 h 758185"/>
                <a:gd name="connsiteX2-495" fmla="*/ 926304 w 926304"/>
                <a:gd name="connsiteY2-496" fmla="*/ 563 h 758185"/>
                <a:gd name="connsiteX3-497" fmla="*/ 183705 w 926304"/>
                <a:gd name="connsiteY3-498" fmla="*/ 758185 h 758185"/>
                <a:gd name="connsiteX4-499" fmla="*/ 0 w 926304"/>
                <a:gd name="connsiteY4-500" fmla="*/ 735614 h 758185"/>
                <a:gd name="connsiteX0-501" fmla="*/ 0 w 926304"/>
                <a:gd name="connsiteY0-502" fmla="*/ 735614 h 758185"/>
                <a:gd name="connsiteX1-503" fmla="*/ 405840 w 926304"/>
                <a:gd name="connsiteY1-504" fmla="*/ 13939 h 758185"/>
                <a:gd name="connsiteX2-505" fmla="*/ 926304 w 926304"/>
                <a:gd name="connsiteY2-506" fmla="*/ 563 h 758185"/>
                <a:gd name="connsiteX3-507" fmla="*/ 183705 w 926304"/>
                <a:gd name="connsiteY3-508" fmla="*/ 758185 h 758185"/>
                <a:gd name="connsiteX4-509" fmla="*/ 0 w 926304"/>
                <a:gd name="connsiteY4-510" fmla="*/ 735614 h 758185"/>
                <a:gd name="connsiteX0-511" fmla="*/ 0 w 926304"/>
                <a:gd name="connsiteY0-512" fmla="*/ 735614 h 758185"/>
                <a:gd name="connsiteX1-513" fmla="*/ 405840 w 926304"/>
                <a:gd name="connsiteY1-514" fmla="*/ 13939 h 758185"/>
                <a:gd name="connsiteX2-515" fmla="*/ 926304 w 926304"/>
                <a:gd name="connsiteY2-516" fmla="*/ 563 h 758185"/>
                <a:gd name="connsiteX3-517" fmla="*/ 183705 w 926304"/>
                <a:gd name="connsiteY3-518" fmla="*/ 758185 h 758185"/>
                <a:gd name="connsiteX4-519" fmla="*/ 0 w 926304"/>
                <a:gd name="connsiteY4-520" fmla="*/ 735614 h 758185"/>
                <a:gd name="connsiteX0-521" fmla="*/ 0 w 1011379"/>
                <a:gd name="connsiteY0-522" fmla="*/ 605727 h 758185"/>
                <a:gd name="connsiteX1-523" fmla="*/ 490915 w 1011379"/>
                <a:gd name="connsiteY1-524" fmla="*/ 13939 h 758185"/>
                <a:gd name="connsiteX2-525" fmla="*/ 1011379 w 1011379"/>
                <a:gd name="connsiteY2-526" fmla="*/ 563 h 758185"/>
                <a:gd name="connsiteX3-527" fmla="*/ 268780 w 1011379"/>
                <a:gd name="connsiteY3-528" fmla="*/ 758185 h 758185"/>
                <a:gd name="connsiteX4-529" fmla="*/ 0 w 1011379"/>
                <a:gd name="connsiteY4-530" fmla="*/ 605727 h 758185"/>
                <a:gd name="connsiteX0-531" fmla="*/ 0 w 1011379"/>
                <a:gd name="connsiteY0-532" fmla="*/ 605727 h 648280"/>
                <a:gd name="connsiteX1-533" fmla="*/ 490915 w 1011379"/>
                <a:gd name="connsiteY1-534" fmla="*/ 13939 h 648280"/>
                <a:gd name="connsiteX2-535" fmla="*/ 1011379 w 1011379"/>
                <a:gd name="connsiteY2-536" fmla="*/ 563 h 648280"/>
                <a:gd name="connsiteX3-537" fmla="*/ 198718 w 1011379"/>
                <a:gd name="connsiteY3-538" fmla="*/ 648280 h 648280"/>
                <a:gd name="connsiteX4-539" fmla="*/ 0 w 1011379"/>
                <a:gd name="connsiteY4-540" fmla="*/ 605727 h 648280"/>
                <a:gd name="connsiteX0-541" fmla="*/ 0 w 1011379"/>
                <a:gd name="connsiteY0-542" fmla="*/ 605727 h 648280"/>
                <a:gd name="connsiteX1-543" fmla="*/ 490915 w 1011379"/>
                <a:gd name="connsiteY1-544" fmla="*/ 13939 h 648280"/>
                <a:gd name="connsiteX2-545" fmla="*/ 1011379 w 1011379"/>
                <a:gd name="connsiteY2-546" fmla="*/ 563 h 648280"/>
                <a:gd name="connsiteX3-547" fmla="*/ 198718 w 1011379"/>
                <a:gd name="connsiteY3-548" fmla="*/ 648280 h 648280"/>
                <a:gd name="connsiteX4-549" fmla="*/ 0 w 1011379"/>
                <a:gd name="connsiteY4-550" fmla="*/ 605727 h 648280"/>
                <a:gd name="connsiteX0-551" fmla="*/ 0 w 1011379"/>
                <a:gd name="connsiteY0-552" fmla="*/ 605727 h 648280"/>
                <a:gd name="connsiteX1-553" fmla="*/ 490915 w 1011379"/>
                <a:gd name="connsiteY1-554" fmla="*/ 13939 h 648280"/>
                <a:gd name="connsiteX2-555" fmla="*/ 1011379 w 1011379"/>
                <a:gd name="connsiteY2-556" fmla="*/ 563 h 648280"/>
                <a:gd name="connsiteX3-557" fmla="*/ 198718 w 1011379"/>
                <a:gd name="connsiteY3-558" fmla="*/ 648280 h 648280"/>
                <a:gd name="connsiteX4-559" fmla="*/ 0 w 1011379"/>
                <a:gd name="connsiteY4-560" fmla="*/ 605727 h 648280"/>
                <a:gd name="connsiteX0-561" fmla="*/ 0 w 1011379"/>
                <a:gd name="connsiteY0-562" fmla="*/ 605727 h 605727"/>
                <a:gd name="connsiteX1-563" fmla="*/ 490915 w 1011379"/>
                <a:gd name="connsiteY1-564" fmla="*/ 13939 h 605727"/>
                <a:gd name="connsiteX2-565" fmla="*/ 1011379 w 1011379"/>
                <a:gd name="connsiteY2-566" fmla="*/ 563 h 605727"/>
                <a:gd name="connsiteX3-567" fmla="*/ 318823 w 1011379"/>
                <a:gd name="connsiteY3-568" fmla="*/ 553361 h 605727"/>
                <a:gd name="connsiteX4-569" fmla="*/ 0 w 1011379"/>
                <a:gd name="connsiteY4-570" fmla="*/ 605727 h 605727"/>
                <a:gd name="connsiteX0-571" fmla="*/ 0 w 866251"/>
                <a:gd name="connsiteY0-572" fmla="*/ 540783 h 553361"/>
                <a:gd name="connsiteX1-573" fmla="*/ 345787 w 866251"/>
                <a:gd name="connsiteY1-574" fmla="*/ 13939 h 553361"/>
                <a:gd name="connsiteX2-575" fmla="*/ 866251 w 866251"/>
                <a:gd name="connsiteY2-576" fmla="*/ 563 h 553361"/>
                <a:gd name="connsiteX3-577" fmla="*/ 173695 w 866251"/>
                <a:gd name="connsiteY3-578" fmla="*/ 553361 h 553361"/>
                <a:gd name="connsiteX4-579" fmla="*/ 0 w 866251"/>
                <a:gd name="connsiteY4-580" fmla="*/ 540783 h 553361"/>
                <a:gd name="connsiteX0-581" fmla="*/ 0 w 866251"/>
                <a:gd name="connsiteY0-582" fmla="*/ 540783 h 553361"/>
                <a:gd name="connsiteX1-583" fmla="*/ 345787 w 866251"/>
                <a:gd name="connsiteY1-584" fmla="*/ 13939 h 553361"/>
                <a:gd name="connsiteX2-585" fmla="*/ 866251 w 866251"/>
                <a:gd name="connsiteY2-586" fmla="*/ 563 h 553361"/>
                <a:gd name="connsiteX3-587" fmla="*/ 173695 w 866251"/>
                <a:gd name="connsiteY3-588" fmla="*/ 553361 h 553361"/>
                <a:gd name="connsiteX4-589" fmla="*/ 0 w 866251"/>
                <a:gd name="connsiteY4-590" fmla="*/ 540783 h 553361"/>
                <a:gd name="connsiteX0-591" fmla="*/ 0 w 866251"/>
                <a:gd name="connsiteY0-592" fmla="*/ 540783 h 553361"/>
                <a:gd name="connsiteX1-593" fmla="*/ 345787 w 866251"/>
                <a:gd name="connsiteY1-594" fmla="*/ 13939 h 553361"/>
                <a:gd name="connsiteX2-595" fmla="*/ 866251 w 866251"/>
                <a:gd name="connsiteY2-596" fmla="*/ 563 h 553361"/>
                <a:gd name="connsiteX3-597" fmla="*/ 173695 w 866251"/>
                <a:gd name="connsiteY3-598" fmla="*/ 553361 h 553361"/>
                <a:gd name="connsiteX4-599" fmla="*/ 0 w 866251"/>
                <a:gd name="connsiteY4-600" fmla="*/ 540783 h 5533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29" name="Freeform 928"/>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7977 w 802211"/>
                <a:gd name="connsiteY0-372" fmla="*/ 815791 h 976186"/>
                <a:gd name="connsiteX1-373" fmla="*/ 302601 w 802211"/>
                <a:gd name="connsiteY1-374" fmla="*/ 11688 h 976186"/>
                <a:gd name="connsiteX2-375" fmla="*/ 802211 w 802211"/>
                <a:gd name="connsiteY2-376" fmla="*/ 0 h 976186"/>
                <a:gd name="connsiteX3-377" fmla="*/ 575940 w 802211"/>
                <a:gd name="connsiteY3-378" fmla="*/ 976186 h 976186"/>
                <a:gd name="connsiteX4-379" fmla="*/ 27977 w 802211"/>
                <a:gd name="connsiteY4-380" fmla="*/ 815791 h 976186"/>
                <a:gd name="connsiteX0-381" fmla="*/ 27977 w 802211"/>
                <a:gd name="connsiteY0-382" fmla="*/ 815791 h 815791"/>
                <a:gd name="connsiteX1-383" fmla="*/ 302601 w 802211"/>
                <a:gd name="connsiteY1-384" fmla="*/ 11688 h 815791"/>
                <a:gd name="connsiteX2-385" fmla="*/ 802211 w 802211"/>
                <a:gd name="connsiteY2-386" fmla="*/ 0 h 815791"/>
                <a:gd name="connsiteX3-387" fmla="*/ 236294 w 802211"/>
                <a:gd name="connsiteY3-388" fmla="*/ 808828 h 815791"/>
                <a:gd name="connsiteX4-389" fmla="*/ 27977 w 802211"/>
                <a:gd name="connsiteY4-390" fmla="*/ 815791 h 815791"/>
                <a:gd name="connsiteX0-391" fmla="*/ 27977 w 802211"/>
                <a:gd name="connsiteY0-392" fmla="*/ 815791 h 815791"/>
                <a:gd name="connsiteX1-393" fmla="*/ 302601 w 802211"/>
                <a:gd name="connsiteY1-394" fmla="*/ 11688 h 815791"/>
                <a:gd name="connsiteX2-395" fmla="*/ 802211 w 802211"/>
                <a:gd name="connsiteY2-396" fmla="*/ 0 h 815791"/>
                <a:gd name="connsiteX3-397" fmla="*/ 236294 w 802211"/>
                <a:gd name="connsiteY3-398" fmla="*/ 808828 h 815791"/>
                <a:gd name="connsiteX4-399" fmla="*/ 27977 w 802211"/>
                <a:gd name="connsiteY4-400" fmla="*/ 815791 h 815791"/>
                <a:gd name="connsiteX0-401" fmla="*/ 27977 w 802211"/>
                <a:gd name="connsiteY0-402" fmla="*/ 815791 h 815791"/>
                <a:gd name="connsiteX1-403" fmla="*/ 302601 w 802211"/>
                <a:gd name="connsiteY1-404" fmla="*/ 11688 h 815791"/>
                <a:gd name="connsiteX2-405" fmla="*/ 802211 w 802211"/>
                <a:gd name="connsiteY2-406" fmla="*/ 0 h 815791"/>
                <a:gd name="connsiteX3-407" fmla="*/ 236294 w 802211"/>
                <a:gd name="connsiteY3-408" fmla="*/ 808828 h 815791"/>
                <a:gd name="connsiteX4-409" fmla="*/ 27977 w 802211"/>
                <a:gd name="connsiteY4-410" fmla="*/ 815791 h 815791"/>
                <a:gd name="connsiteX0-411" fmla="*/ 27977 w 802211"/>
                <a:gd name="connsiteY0-412" fmla="*/ 828714 h 828714"/>
                <a:gd name="connsiteX1-413" fmla="*/ 302601 w 802211"/>
                <a:gd name="connsiteY1-414" fmla="*/ 0 h 828714"/>
                <a:gd name="connsiteX2-415" fmla="*/ 802211 w 802211"/>
                <a:gd name="connsiteY2-416" fmla="*/ 12923 h 828714"/>
                <a:gd name="connsiteX3-417" fmla="*/ 236294 w 802211"/>
                <a:gd name="connsiteY3-418" fmla="*/ 821751 h 828714"/>
                <a:gd name="connsiteX4-419" fmla="*/ 27977 w 802211"/>
                <a:gd name="connsiteY4-420" fmla="*/ 828714 h 828714"/>
                <a:gd name="connsiteX0-421" fmla="*/ 56213 w 830447"/>
                <a:gd name="connsiteY0-422" fmla="*/ 828714 h 828714"/>
                <a:gd name="connsiteX1-423" fmla="*/ 330837 w 830447"/>
                <a:gd name="connsiteY1-424" fmla="*/ 0 h 828714"/>
                <a:gd name="connsiteX2-425" fmla="*/ 830447 w 830447"/>
                <a:gd name="connsiteY2-426" fmla="*/ 12923 h 828714"/>
                <a:gd name="connsiteX3-427" fmla="*/ 264530 w 830447"/>
                <a:gd name="connsiteY3-428" fmla="*/ 821751 h 828714"/>
                <a:gd name="connsiteX4-429" fmla="*/ 56213 w 830447"/>
                <a:gd name="connsiteY4-430" fmla="*/ 828714 h 828714"/>
                <a:gd name="connsiteX0-431" fmla="*/ 64130 w 789139"/>
                <a:gd name="connsiteY0-432" fmla="*/ 794258 h 821751"/>
                <a:gd name="connsiteX1-433" fmla="*/ 289529 w 789139"/>
                <a:gd name="connsiteY1-434" fmla="*/ 0 h 821751"/>
                <a:gd name="connsiteX2-435" fmla="*/ 789139 w 789139"/>
                <a:gd name="connsiteY2-436" fmla="*/ 12923 h 821751"/>
                <a:gd name="connsiteX3-437" fmla="*/ 223222 w 789139"/>
                <a:gd name="connsiteY3-438" fmla="*/ 821751 h 821751"/>
                <a:gd name="connsiteX4-439" fmla="*/ 64130 w 789139"/>
                <a:gd name="connsiteY4-440" fmla="*/ 794258 h 821751"/>
                <a:gd name="connsiteX0-441" fmla="*/ 0 w 725009"/>
                <a:gd name="connsiteY0-442" fmla="*/ 794258 h 821751"/>
                <a:gd name="connsiteX1-443" fmla="*/ 225399 w 725009"/>
                <a:gd name="connsiteY1-444" fmla="*/ 0 h 821751"/>
                <a:gd name="connsiteX2-445" fmla="*/ 725009 w 725009"/>
                <a:gd name="connsiteY2-446" fmla="*/ 12923 h 821751"/>
                <a:gd name="connsiteX3-447" fmla="*/ 159092 w 725009"/>
                <a:gd name="connsiteY3-448" fmla="*/ 821751 h 821751"/>
                <a:gd name="connsiteX4-449" fmla="*/ 0 w 725009"/>
                <a:gd name="connsiteY4-450" fmla="*/ 794258 h 821751"/>
                <a:gd name="connsiteX0-451" fmla="*/ 0 w 725009"/>
                <a:gd name="connsiteY0-452" fmla="*/ 1203768 h 1231261"/>
                <a:gd name="connsiteX1-453" fmla="*/ 225399 w 725009"/>
                <a:gd name="connsiteY1-454" fmla="*/ 0 h 1231261"/>
                <a:gd name="connsiteX2-455" fmla="*/ 725009 w 725009"/>
                <a:gd name="connsiteY2-456" fmla="*/ 422433 h 1231261"/>
                <a:gd name="connsiteX3-457" fmla="*/ 159092 w 725009"/>
                <a:gd name="connsiteY3-458" fmla="*/ 1231261 h 1231261"/>
                <a:gd name="connsiteX4-459" fmla="*/ 0 w 725009"/>
                <a:gd name="connsiteY4-460" fmla="*/ 1203768 h 1231261"/>
                <a:gd name="connsiteX0-461" fmla="*/ 0 w 725009"/>
                <a:gd name="connsiteY0-462" fmla="*/ 1217334 h 1244827"/>
                <a:gd name="connsiteX1-463" fmla="*/ 225399 w 725009"/>
                <a:gd name="connsiteY1-464" fmla="*/ 13566 h 1244827"/>
                <a:gd name="connsiteX2-465" fmla="*/ 725009 w 725009"/>
                <a:gd name="connsiteY2-466" fmla="*/ 571 h 1244827"/>
                <a:gd name="connsiteX3-467" fmla="*/ 159092 w 725009"/>
                <a:gd name="connsiteY3-468" fmla="*/ 1244827 h 1244827"/>
                <a:gd name="connsiteX4-469" fmla="*/ 0 w 725009"/>
                <a:gd name="connsiteY4-470" fmla="*/ 1217334 h 1244827"/>
                <a:gd name="connsiteX0-471" fmla="*/ 0 w 725009"/>
                <a:gd name="connsiteY0-472" fmla="*/ 1217334 h 1244827"/>
                <a:gd name="connsiteX1-473" fmla="*/ 225399 w 725009"/>
                <a:gd name="connsiteY1-474" fmla="*/ 13566 h 1244827"/>
                <a:gd name="connsiteX2-475" fmla="*/ 725009 w 725009"/>
                <a:gd name="connsiteY2-476" fmla="*/ 571 h 1244827"/>
                <a:gd name="connsiteX3-477" fmla="*/ 159092 w 725009"/>
                <a:gd name="connsiteY3-478" fmla="*/ 1244827 h 1244827"/>
                <a:gd name="connsiteX4-479" fmla="*/ 0 w 725009"/>
                <a:gd name="connsiteY4-480" fmla="*/ 1217334 h 1244827"/>
                <a:gd name="connsiteX0-481" fmla="*/ 0 w 725009"/>
                <a:gd name="connsiteY0-482" fmla="*/ 1217334 h 1244827"/>
                <a:gd name="connsiteX1-483" fmla="*/ 225399 w 725009"/>
                <a:gd name="connsiteY1-484" fmla="*/ 13566 h 1244827"/>
                <a:gd name="connsiteX2-485" fmla="*/ 725009 w 725009"/>
                <a:gd name="connsiteY2-486" fmla="*/ 571 h 1244827"/>
                <a:gd name="connsiteX3-487" fmla="*/ 159092 w 725009"/>
                <a:gd name="connsiteY3-488" fmla="*/ 1244827 h 1244827"/>
                <a:gd name="connsiteX4-489" fmla="*/ 0 w 725009"/>
                <a:gd name="connsiteY4-490" fmla="*/ 1217334 h 1244827"/>
                <a:gd name="connsiteX0-491" fmla="*/ 0 w 725009"/>
                <a:gd name="connsiteY0-492" fmla="*/ 1217334 h 1244827"/>
                <a:gd name="connsiteX1-493" fmla="*/ 225399 w 725009"/>
                <a:gd name="connsiteY1-494" fmla="*/ 13566 h 1244827"/>
                <a:gd name="connsiteX2-495" fmla="*/ 725009 w 725009"/>
                <a:gd name="connsiteY2-496" fmla="*/ 571 h 1244827"/>
                <a:gd name="connsiteX3-497" fmla="*/ 159092 w 725009"/>
                <a:gd name="connsiteY3-498" fmla="*/ 1244827 h 1244827"/>
                <a:gd name="connsiteX4-499" fmla="*/ 0 w 725009"/>
                <a:gd name="connsiteY4-500" fmla="*/ 1217334 h 1244827"/>
                <a:gd name="connsiteX0-501" fmla="*/ 0 w 725009"/>
                <a:gd name="connsiteY0-502" fmla="*/ 1217334 h 1244827"/>
                <a:gd name="connsiteX1-503" fmla="*/ 225399 w 725009"/>
                <a:gd name="connsiteY1-504" fmla="*/ 13566 h 1244827"/>
                <a:gd name="connsiteX2-505" fmla="*/ 725009 w 725009"/>
                <a:gd name="connsiteY2-506" fmla="*/ 571 h 1244827"/>
                <a:gd name="connsiteX3-507" fmla="*/ 159092 w 725009"/>
                <a:gd name="connsiteY3-508" fmla="*/ 1244827 h 1244827"/>
                <a:gd name="connsiteX4-509" fmla="*/ 0 w 725009"/>
                <a:gd name="connsiteY4-510" fmla="*/ 1217334 h 1244827"/>
                <a:gd name="connsiteX0-511" fmla="*/ 0 w 725009"/>
                <a:gd name="connsiteY0-512" fmla="*/ 1217334 h 1244827"/>
                <a:gd name="connsiteX1-513" fmla="*/ 225399 w 725009"/>
                <a:gd name="connsiteY1-514" fmla="*/ 13566 h 1244827"/>
                <a:gd name="connsiteX2-515" fmla="*/ 725009 w 725009"/>
                <a:gd name="connsiteY2-516" fmla="*/ 571 h 1244827"/>
                <a:gd name="connsiteX3-517" fmla="*/ 159092 w 725009"/>
                <a:gd name="connsiteY3-518" fmla="*/ 1244827 h 1244827"/>
                <a:gd name="connsiteX4-519" fmla="*/ 0 w 725009"/>
                <a:gd name="connsiteY4-520" fmla="*/ 1217334 h 1244827"/>
                <a:gd name="connsiteX0-521" fmla="*/ 0 w 725009"/>
                <a:gd name="connsiteY0-522" fmla="*/ 1203768 h 1231261"/>
                <a:gd name="connsiteX1-523" fmla="*/ 225399 w 725009"/>
                <a:gd name="connsiteY1-524" fmla="*/ 0 h 1231261"/>
                <a:gd name="connsiteX2-525" fmla="*/ 725009 w 725009"/>
                <a:gd name="connsiteY2-526" fmla="*/ 129782 h 1231261"/>
                <a:gd name="connsiteX3-527" fmla="*/ 159092 w 725009"/>
                <a:gd name="connsiteY3-528" fmla="*/ 1231261 h 1231261"/>
                <a:gd name="connsiteX4-529" fmla="*/ 0 w 725009"/>
                <a:gd name="connsiteY4-530" fmla="*/ 1203768 h 1231261"/>
                <a:gd name="connsiteX0-531" fmla="*/ 0 w 725009"/>
                <a:gd name="connsiteY0-532" fmla="*/ 1203768 h 1231261"/>
                <a:gd name="connsiteX1-533" fmla="*/ 225399 w 725009"/>
                <a:gd name="connsiteY1-534" fmla="*/ 0 h 1231261"/>
                <a:gd name="connsiteX2-535" fmla="*/ 725009 w 725009"/>
                <a:gd name="connsiteY2-536" fmla="*/ 129782 h 1231261"/>
                <a:gd name="connsiteX3-537" fmla="*/ 159092 w 725009"/>
                <a:gd name="connsiteY3-538" fmla="*/ 1231261 h 1231261"/>
                <a:gd name="connsiteX4-539" fmla="*/ 0 w 725009"/>
                <a:gd name="connsiteY4-540" fmla="*/ 1203768 h 1231261"/>
                <a:gd name="connsiteX0-541" fmla="*/ 0 w 725009"/>
                <a:gd name="connsiteY0-542" fmla="*/ 1203768 h 1231261"/>
                <a:gd name="connsiteX1-543" fmla="*/ 225399 w 725009"/>
                <a:gd name="connsiteY1-544" fmla="*/ 0 h 1231261"/>
                <a:gd name="connsiteX2-545" fmla="*/ 725009 w 725009"/>
                <a:gd name="connsiteY2-546" fmla="*/ 129782 h 1231261"/>
                <a:gd name="connsiteX3-547" fmla="*/ 159092 w 725009"/>
                <a:gd name="connsiteY3-548" fmla="*/ 1231261 h 1231261"/>
                <a:gd name="connsiteX4-549" fmla="*/ 0 w 725009"/>
                <a:gd name="connsiteY4-550" fmla="*/ 1203768 h 1231261"/>
                <a:gd name="connsiteX0-551" fmla="*/ 0 w 725497"/>
                <a:gd name="connsiteY0-552" fmla="*/ 1279028 h 1306521"/>
                <a:gd name="connsiteX1-553" fmla="*/ 225399 w 725497"/>
                <a:gd name="connsiteY1-554" fmla="*/ 75260 h 1306521"/>
                <a:gd name="connsiteX2-555" fmla="*/ 396193 w 725497"/>
                <a:gd name="connsiteY2-556" fmla="*/ 156799 h 1306521"/>
                <a:gd name="connsiteX3-557" fmla="*/ 725009 w 725497"/>
                <a:gd name="connsiteY3-558" fmla="*/ 205042 h 1306521"/>
                <a:gd name="connsiteX4-559" fmla="*/ 159092 w 725497"/>
                <a:gd name="connsiteY4-560" fmla="*/ 1306521 h 1306521"/>
                <a:gd name="connsiteX5-561" fmla="*/ 0 w 725497"/>
                <a:gd name="connsiteY5-562" fmla="*/ 1279028 h 1306521"/>
                <a:gd name="connsiteX0-563" fmla="*/ 0 w 725239"/>
                <a:gd name="connsiteY0-564" fmla="*/ 1295668 h 1323161"/>
                <a:gd name="connsiteX1-565" fmla="*/ 225399 w 725239"/>
                <a:gd name="connsiteY1-566" fmla="*/ 91900 h 1323161"/>
                <a:gd name="connsiteX2-567" fmla="*/ 725009 w 725239"/>
                <a:gd name="connsiteY2-568" fmla="*/ 221682 h 1323161"/>
                <a:gd name="connsiteX3-569" fmla="*/ 159092 w 725239"/>
                <a:gd name="connsiteY3-570" fmla="*/ 1323161 h 1323161"/>
                <a:gd name="connsiteX4-571" fmla="*/ 0 w 725239"/>
                <a:gd name="connsiteY4-572" fmla="*/ 1295668 h 1323161"/>
                <a:gd name="connsiteX0-573" fmla="*/ 0 w 725221"/>
                <a:gd name="connsiteY0-574" fmla="*/ 1210552 h 1238045"/>
                <a:gd name="connsiteX1-575" fmla="*/ 191583 w 725221"/>
                <a:gd name="connsiteY1-576" fmla="*/ 153319 h 1238045"/>
                <a:gd name="connsiteX2-577" fmla="*/ 725009 w 725221"/>
                <a:gd name="connsiteY2-578" fmla="*/ 136566 h 1238045"/>
                <a:gd name="connsiteX3-579" fmla="*/ 159092 w 725221"/>
                <a:gd name="connsiteY3-580" fmla="*/ 1238045 h 1238045"/>
                <a:gd name="connsiteX4-581" fmla="*/ 0 w 725221"/>
                <a:gd name="connsiteY4-582" fmla="*/ 1210552 h 1238045"/>
                <a:gd name="connsiteX0-583" fmla="*/ 0 w 725305"/>
                <a:gd name="connsiteY0-584" fmla="*/ 1158512 h 1186005"/>
                <a:gd name="connsiteX1-585" fmla="*/ 191583 w 725305"/>
                <a:gd name="connsiteY1-586" fmla="*/ 101279 h 1186005"/>
                <a:gd name="connsiteX2-587" fmla="*/ 725009 w 725305"/>
                <a:gd name="connsiteY2-588" fmla="*/ 84526 h 1186005"/>
                <a:gd name="connsiteX3-589" fmla="*/ 159092 w 725305"/>
                <a:gd name="connsiteY3-590" fmla="*/ 1186005 h 1186005"/>
                <a:gd name="connsiteX4-591" fmla="*/ 0 w 725305"/>
                <a:gd name="connsiteY4-592" fmla="*/ 1158512 h 1186005"/>
                <a:gd name="connsiteX0-593" fmla="*/ 0 w 725009"/>
                <a:gd name="connsiteY0-594" fmla="*/ 1073986 h 1101479"/>
                <a:gd name="connsiteX1-595" fmla="*/ 191583 w 725009"/>
                <a:gd name="connsiteY1-596" fmla="*/ 16753 h 1101479"/>
                <a:gd name="connsiteX2-597" fmla="*/ 725009 w 725009"/>
                <a:gd name="connsiteY2-598" fmla="*/ 0 h 1101479"/>
                <a:gd name="connsiteX3-599" fmla="*/ 159092 w 725009"/>
                <a:gd name="connsiteY3-600" fmla="*/ 1101479 h 1101479"/>
                <a:gd name="connsiteX4-601" fmla="*/ 0 w 725009"/>
                <a:gd name="connsiteY4-602" fmla="*/ 1073986 h 1101479"/>
                <a:gd name="connsiteX0-603" fmla="*/ 0 w 725009"/>
                <a:gd name="connsiteY0-604" fmla="*/ 1073986 h 1101479"/>
                <a:gd name="connsiteX1-605" fmla="*/ 206612 w 725009"/>
                <a:gd name="connsiteY1-606" fmla="*/ 1724 h 1101479"/>
                <a:gd name="connsiteX2-607" fmla="*/ 725009 w 725009"/>
                <a:gd name="connsiteY2-608" fmla="*/ 0 h 1101479"/>
                <a:gd name="connsiteX3-609" fmla="*/ 159092 w 725009"/>
                <a:gd name="connsiteY3-610" fmla="*/ 1101479 h 1101479"/>
                <a:gd name="connsiteX4-611" fmla="*/ 0 w 725009"/>
                <a:gd name="connsiteY4-612" fmla="*/ 1073986 h 1101479"/>
                <a:gd name="connsiteX0-613" fmla="*/ 0 w 725009"/>
                <a:gd name="connsiteY0-614" fmla="*/ 1073986 h 1101479"/>
                <a:gd name="connsiteX1-615" fmla="*/ 206612 w 725009"/>
                <a:gd name="connsiteY1-616" fmla="*/ 1724 h 1101479"/>
                <a:gd name="connsiteX2-617" fmla="*/ 725009 w 725009"/>
                <a:gd name="connsiteY2-618" fmla="*/ 0 h 1101479"/>
                <a:gd name="connsiteX3-619" fmla="*/ 159092 w 725009"/>
                <a:gd name="connsiteY3-620" fmla="*/ 1101479 h 1101479"/>
                <a:gd name="connsiteX4-621" fmla="*/ 0 w 725009"/>
                <a:gd name="connsiteY4-622" fmla="*/ 1073986 h 1101479"/>
                <a:gd name="connsiteX0-623" fmla="*/ 0 w 725009"/>
                <a:gd name="connsiteY0-624" fmla="*/ 1073986 h 1101479"/>
                <a:gd name="connsiteX1-625" fmla="*/ 206612 w 725009"/>
                <a:gd name="connsiteY1-626" fmla="*/ 1724 h 1101479"/>
                <a:gd name="connsiteX2-627" fmla="*/ 725009 w 725009"/>
                <a:gd name="connsiteY2-628" fmla="*/ 0 h 1101479"/>
                <a:gd name="connsiteX3-629" fmla="*/ 159092 w 725009"/>
                <a:gd name="connsiteY3-630" fmla="*/ 1101479 h 1101479"/>
                <a:gd name="connsiteX4-631" fmla="*/ 0 w 725009"/>
                <a:gd name="connsiteY4-632" fmla="*/ 1073986 h 1101479"/>
                <a:gd name="connsiteX0-633" fmla="*/ 0 w 725009"/>
                <a:gd name="connsiteY0-634" fmla="*/ 1073986 h 1074607"/>
                <a:gd name="connsiteX1-635" fmla="*/ 206612 w 725009"/>
                <a:gd name="connsiteY1-636" fmla="*/ 1724 h 1074607"/>
                <a:gd name="connsiteX2-637" fmla="*/ 725009 w 725009"/>
                <a:gd name="connsiteY2-638" fmla="*/ 0 h 1074607"/>
                <a:gd name="connsiteX3-639" fmla="*/ 229048 w 725009"/>
                <a:gd name="connsiteY3-640" fmla="*/ 886531 h 1074607"/>
                <a:gd name="connsiteX4-641" fmla="*/ 0 w 725009"/>
                <a:gd name="connsiteY4-642" fmla="*/ 1073986 h 1074607"/>
                <a:gd name="connsiteX0-643" fmla="*/ 0 w 725009"/>
                <a:gd name="connsiteY0-644" fmla="*/ 1073986 h 1074607"/>
                <a:gd name="connsiteX1-645" fmla="*/ 206612 w 725009"/>
                <a:gd name="connsiteY1-646" fmla="*/ 1724 h 1074607"/>
                <a:gd name="connsiteX2-647" fmla="*/ 725009 w 725009"/>
                <a:gd name="connsiteY2-648" fmla="*/ 0 h 1074607"/>
                <a:gd name="connsiteX3-649" fmla="*/ 229048 w 725009"/>
                <a:gd name="connsiteY3-650" fmla="*/ 886531 h 1074607"/>
                <a:gd name="connsiteX4-651" fmla="*/ 0 w 725009"/>
                <a:gd name="connsiteY4-652" fmla="*/ 1073986 h 1074607"/>
                <a:gd name="connsiteX0-653" fmla="*/ 0 w 675040"/>
                <a:gd name="connsiteY0-654" fmla="*/ 894029 h 896577"/>
                <a:gd name="connsiteX1-655" fmla="*/ 156643 w 675040"/>
                <a:gd name="connsiteY1-656" fmla="*/ 1724 h 896577"/>
                <a:gd name="connsiteX2-657" fmla="*/ 675040 w 675040"/>
                <a:gd name="connsiteY2-658" fmla="*/ 0 h 896577"/>
                <a:gd name="connsiteX3-659" fmla="*/ 179079 w 675040"/>
                <a:gd name="connsiteY3-660" fmla="*/ 886531 h 896577"/>
                <a:gd name="connsiteX4-661" fmla="*/ 0 w 675040"/>
                <a:gd name="connsiteY4-662" fmla="*/ 894029 h 896577"/>
                <a:gd name="connsiteX0-663" fmla="*/ 0 w 675040"/>
                <a:gd name="connsiteY0-664" fmla="*/ 894029 h 896577"/>
                <a:gd name="connsiteX1-665" fmla="*/ 186623 w 675040"/>
                <a:gd name="connsiteY1-666" fmla="*/ 1724 h 896577"/>
                <a:gd name="connsiteX2-667" fmla="*/ 675040 w 675040"/>
                <a:gd name="connsiteY2-668" fmla="*/ 0 h 896577"/>
                <a:gd name="connsiteX3-669" fmla="*/ 179079 w 675040"/>
                <a:gd name="connsiteY3-670" fmla="*/ 886531 h 896577"/>
                <a:gd name="connsiteX4-671" fmla="*/ 0 w 675040"/>
                <a:gd name="connsiteY4-672" fmla="*/ 894029 h 896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30" name="Freeform 929"/>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503138"/>
                <a:gd name="connsiteY0-372" fmla="*/ 961687 h 964568"/>
                <a:gd name="connsiteX1-373" fmla="*/ 0 w 503138"/>
                <a:gd name="connsiteY1-374" fmla="*/ 70 h 964568"/>
                <a:gd name="connsiteX2-375" fmla="*/ 503138 w 503138"/>
                <a:gd name="connsiteY2-376" fmla="*/ 154187 h 964568"/>
                <a:gd name="connsiteX3-377" fmla="*/ 273339 w 503138"/>
                <a:gd name="connsiteY3-378" fmla="*/ 964568 h 964568"/>
                <a:gd name="connsiteX4-379" fmla="*/ 197928 w 503138"/>
                <a:gd name="connsiteY4-380" fmla="*/ 961687 h 964568"/>
                <a:gd name="connsiteX0-381" fmla="*/ 201456 w 506666"/>
                <a:gd name="connsiteY0-382" fmla="*/ 807500 h 810381"/>
                <a:gd name="connsiteX1-383" fmla="*/ 0 w 506666"/>
                <a:gd name="connsiteY1-384" fmla="*/ 15216 h 810381"/>
                <a:gd name="connsiteX2-385" fmla="*/ 506666 w 506666"/>
                <a:gd name="connsiteY2-386" fmla="*/ 0 h 810381"/>
                <a:gd name="connsiteX3-387" fmla="*/ 276867 w 506666"/>
                <a:gd name="connsiteY3-388" fmla="*/ 810381 h 810381"/>
                <a:gd name="connsiteX4-389" fmla="*/ 201456 w 506666"/>
                <a:gd name="connsiteY4-390" fmla="*/ 807500 h 810381"/>
                <a:gd name="connsiteX0-391" fmla="*/ 201456 w 506666"/>
                <a:gd name="connsiteY0-392" fmla="*/ 807500 h 811593"/>
                <a:gd name="connsiteX1-393" fmla="*/ 0 w 506666"/>
                <a:gd name="connsiteY1-394" fmla="*/ 15216 h 811593"/>
                <a:gd name="connsiteX2-395" fmla="*/ 506666 w 506666"/>
                <a:gd name="connsiteY2-396" fmla="*/ 0 h 811593"/>
                <a:gd name="connsiteX3-397" fmla="*/ 276867 w 506666"/>
                <a:gd name="connsiteY3-398" fmla="*/ 810381 h 811593"/>
                <a:gd name="connsiteX4-399" fmla="*/ 201456 w 506666"/>
                <a:gd name="connsiteY4-400" fmla="*/ 807500 h 811593"/>
                <a:gd name="connsiteX0-401" fmla="*/ 135576 w 506666"/>
                <a:gd name="connsiteY0-402" fmla="*/ 818480 h 818480"/>
                <a:gd name="connsiteX1-403" fmla="*/ 0 w 506666"/>
                <a:gd name="connsiteY1-404" fmla="*/ 15216 h 818480"/>
                <a:gd name="connsiteX2-405" fmla="*/ 506666 w 506666"/>
                <a:gd name="connsiteY2-406" fmla="*/ 0 h 818480"/>
                <a:gd name="connsiteX3-407" fmla="*/ 276867 w 506666"/>
                <a:gd name="connsiteY3-408" fmla="*/ 810381 h 818480"/>
                <a:gd name="connsiteX4-409" fmla="*/ 135576 w 506666"/>
                <a:gd name="connsiteY4-410" fmla="*/ 818480 h 818480"/>
                <a:gd name="connsiteX0-411" fmla="*/ 135576 w 506666"/>
                <a:gd name="connsiteY0-412" fmla="*/ 818480 h 818480"/>
                <a:gd name="connsiteX1-413" fmla="*/ 0 w 506666"/>
                <a:gd name="connsiteY1-414" fmla="*/ 15216 h 818480"/>
                <a:gd name="connsiteX2-415" fmla="*/ 506666 w 506666"/>
                <a:gd name="connsiteY2-416" fmla="*/ 0 h 818480"/>
                <a:gd name="connsiteX3-417" fmla="*/ 331766 w 506666"/>
                <a:gd name="connsiteY3-418" fmla="*/ 803061 h 818480"/>
                <a:gd name="connsiteX4-419" fmla="*/ 135576 w 506666"/>
                <a:gd name="connsiteY4-420" fmla="*/ 818480 h 818480"/>
                <a:gd name="connsiteX0-421" fmla="*/ 135576 w 506666"/>
                <a:gd name="connsiteY0-422" fmla="*/ 818480 h 818480"/>
                <a:gd name="connsiteX1-423" fmla="*/ 0 w 506666"/>
                <a:gd name="connsiteY1-424" fmla="*/ 15216 h 818480"/>
                <a:gd name="connsiteX2-425" fmla="*/ 506666 w 506666"/>
                <a:gd name="connsiteY2-426" fmla="*/ 0 h 818480"/>
                <a:gd name="connsiteX3-427" fmla="*/ 331766 w 506666"/>
                <a:gd name="connsiteY3-428" fmla="*/ 803061 h 818480"/>
                <a:gd name="connsiteX4-429" fmla="*/ 135576 w 506666"/>
                <a:gd name="connsiteY4-430" fmla="*/ 818480 h 818480"/>
                <a:gd name="connsiteX0-431" fmla="*/ 135576 w 506666"/>
                <a:gd name="connsiteY0-432" fmla="*/ 818480 h 818480"/>
                <a:gd name="connsiteX1-433" fmla="*/ 0 w 506666"/>
                <a:gd name="connsiteY1-434" fmla="*/ 15216 h 818480"/>
                <a:gd name="connsiteX2-435" fmla="*/ 506666 w 506666"/>
                <a:gd name="connsiteY2-436" fmla="*/ 0 h 818480"/>
                <a:gd name="connsiteX3-437" fmla="*/ 331766 w 506666"/>
                <a:gd name="connsiteY3-438" fmla="*/ 803061 h 818480"/>
                <a:gd name="connsiteX4-439" fmla="*/ 135576 w 506666"/>
                <a:gd name="connsiteY4-440" fmla="*/ 818480 h 818480"/>
                <a:gd name="connsiteX0-441" fmla="*/ 135576 w 506666"/>
                <a:gd name="connsiteY0-442" fmla="*/ 818480 h 818480"/>
                <a:gd name="connsiteX1-443" fmla="*/ 0 w 506666"/>
                <a:gd name="connsiteY1-444" fmla="*/ 7896 h 818480"/>
                <a:gd name="connsiteX2-445" fmla="*/ 506666 w 506666"/>
                <a:gd name="connsiteY2-446" fmla="*/ 0 h 818480"/>
                <a:gd name="connsiteX3-447" fmla="*/ 331766 w 506666"/>
                <a:gd name="connsiteY3-448" fmla="*/ 803061 h 818480"/>
                <a:gd name="connsiteX4-449" fmla="*/ 135576 w 506666"/>
                <a:gd name="connsiteY4-450" fmla="*/ 818480 h 818480"/>
                <a:gd name="connsiteX0-451" fmla="*/ 135576 w 506666"/>
                <a:gd name="connsiteY0-452" fmla="*/ 818480 h 818480"/>
                <a:gd name="connsiteX1-453" fmla="*/ 0 w 506666"/>
                <a:gd name="connsiteY1-454" fmla="*/ 7896 h 818480"/>
                <a:gd name="connsiteX2-455" fmla="*/ 506666 w 506666"/>
                <a:gd name="connsiteY2-456" fmla="*/ 0 h 818480"/>
                <a:gd name="connsiteX3-457" fmla="*/ 331766 w 506666"/>
                <a:gd name="connsiteY3-458" fmla="*/ 803061 h 818480"/>
                <a:gd name="connsiteX4-459" fmla="*/ 135576 w 506666"/>
                <a:gd name="connsiteY4-460" fmla="*/ 818480 h 818480"/>
                <a:gd name="connsiteX0-461" fmla="*/ 45472 w 559302"/>
                <a:gd name="connsiteY0-462" fmla="*/ 807500 h 807500"/>
                <a:gd name="connsiteX1-463" fmla="*/ 52636 w 559302"/>
                <a:gd name="connsiteY1-464" fmla="*/ 7896 h 807500"/>
                <a:gd name="connsiteX2-465" fmla="*/ 559302 w 559302"/>
                <a:gd name="connsiteY2-466" fmla="*/ 0 h 807500"/>
                <a:gd name="connsiteX3-467" fmla="*/ 384402 w 559302"/>
                <a:gd name="connsiteY3-468" fmla="*/ 803061 h 807500"/>
                <a:gd name="connsiteX4-469" fmla="*/ 45472 w 559302"/>
                <a:gd name="connsiteY4-470" fmla="*/ 807500 h 807500"/>
                <a:gd name="connsiteX0-471" fmla="*/ 21974 w 535804"/>
                <a:gd name="connsiteY0-472" fmla="*/ 807500 h 807500"/>
                <a:gd name="connsiteX1-473" fmla="*/ 29138 w 535804"/>
                <a:gd name="connsiteY1-474" fmla="*/ 7896 h 807500"/>
                <a:gd name="connsiteX2-475" fmla="*/ 535804 w 535804"/>
                <a:gd name="connsiteY2-476" fmla="*/ 0 h 807500"/>
                <a:gd name="connsiteX3-477" fmla="*/ 360904 w 535804"/>
                <a:gd name="connsiteY3-478" fmla="*/ 803061 h 807500"/>
                <a:gd name="connsiteX4-479" fmla="*/ 21974 w 535804"/>
                <a:gd name="connsiteY4-480" fmla="*/ 807500 h 807500"/>
                <a:gd name="connsiteX0-481" fmla="*/ 128256 w 506666"/>
                <a:gd name="connsiteY0-482" fmla="*/ 829461 h 829461"/>
                <a:gd name="connsiteX1-483" fmla="*/ 0 w 506666"/>
                <a:gd name="connsiteY1-484" fmla="*/ 7896 h 829461"/>
                <a:gd name="connsiteX2-485" fmla="*/ 506666 w 506666"/>
                <a:gd name="connsiteY2-486" fmla="*/ 0 h 829461"/>
                <a:gd name="connsiteX3-487" fmla="*/ 331766 w 506666"/>
                <a:gd name="connsiteY3-488" fmla="*/ 803061 h 829461"/>
                <a:gd name="connsiteX4-489" fmla="*/ 128256 w 506666"/>
                <a:gd name="connsiteY4-490" fmla="*/ 829461 h 829461"/>
                <a:gd name="connsiteX0-491" fmla="*/ 128256 w 506666"/>
                <a:gd name="connsiteY0-492" fmla="*/ 829461 h 829461"/>
                <a:gd name="connsiteX1-493" fmla="*/ 0 w 506666"/>
                <a:gd name="connsiteY1-494" fmla="*/ 7896 h 829461"/>
                <a:gd name="connsiteX2-495" fmla="*/ 506666 w 506666"/>
                <a:gd name="connsiteY2-496" fmla="*/ 0 h 829461"/>
                <a:gd name="connsiteX3-497" fmla="*/ 331766 w 506666"/>
                <a:gd name="connsiteY3-498" fmla="*/ 803061 h 829461"/>
                <a:gd name="connsiteX4-499" fmla="*/ 128256 w 506666"/>
                <a:gd name="connsiteY4-500" fmla="*/ 829461 h 829461"/>
                <a:gd name="connsiteX0-501" fmla="*/ 128256 w 506666"/>
                <a:gd name="connsiteY0-502" fmla="*/ 829461 h 829461"/>
                <a:gd name="connsiteX1-503" fmla="*/ 0 w 506666"/>
                <a:gd name="connsiteY1-504" fmla="*/ 7896 h 829461"/>
                <a:gd name="connsiteX2-505" fmla="*/ 506666 w 506666"/>
                <a:gd name="connsiteY2-506" fmla="*/ 0 h 829461"/>
                <a:gd name="connsiteX3-507" fmla="*/ 331766 w 506666"/>
                <a:gd name="connsiteY3-508" fmla="*/ 803061 h 829461"/>
                <a:gd name="connsiteX4-509" fmla="*/ 128256 w 506666"/>
                <a:gd name="connsiteY4-510" fmla="*/ 829461 h 829461"/>
                <a:gd name="connsiteX0-511" fmla="*/ 128256 w 506666"/>
                <a:gd name="connsiteY0-512" fmla="*/ 829461 h 830473"/>
                <a:gd name="connsiteX1-513" fmla="*/ 0 w 506666"/>
                <a:gd name="connsiteY1-514" fmla="*/ 7896 h 830473"/>
                <a:gd name="connsiteX2-515" fmla="*/ 506666 w 506666"/>
                <a:gd name="connsiteY2-516" fmla="*/ 0 h 830473"/>
                <a:gd name="connsiteX3-517" fmla="*/ 331766 w 506666"/>
                <a:gd name="connsiteY3-518" fmla="*/ 828681 h 830473"/>
                <a:gd name="connsiteX4-519" fmla="*/ 128256 w 506666"/>
                <a:gd name="connsiteY4-520" fmla="*/ 829461 h 830473"/>
                <a:gd name="connsiteX0-521" fmla="*/ 128256 w 506666"/>
                <a:gd name="connsiteY0-522" fmla="*/ 829461 h 830473"/>
                <a:gd name="connsiteX1-523" fmla="*/ 0 w 506666"/>
                <a:gd name="connsiteY1-524" fmla="*/ 7896 h 830473"/>
                <a:gd name="connsiteX2-525" fmla="*/ 506666 w 506666"/>
                <a:gd name="connsiteY2-526" fmla="*/ 0 h 830473"/>
                <a:gd name="connsiteX3-527" fmla="*/ 331766 w 506666"/>
                <a:gd name="connsiteY3-528" fmla="*/ 828681 h 830473"/>
                <a:gd name="connsiteX4-529" fmla="*/ 128256 w 506666"/>
                <a:gd name="connsiteY4-530" fmla="*/ 829461 h 830473"/>
                <a:gd name="connsiteX0-531" fmla="*/ 128256 w 506666"/>
                <a:gd name="connsiteY0-532" fmla="*/ 821565 h 822577"/>
                <a:gd name="connsiteX1-533" fmla="*/ 0 w 506666"/>
                <a:gd name="connsiteY1-534" fmla="*/ 0 h 822577"/>
                <a:gd name="connsiteX2-535" fmla="*/ 506666 w 506666"/>
                <a:gd name="connsiteY2-536" fmla="*/ 255115 h 822577"/>
                <a:gd name="connsiteX3-537" fmla="*/ 331766 w 506666"/>
                <a:gd name="connsiteY3-538" fmla="*/ 820785 h 822577"/>
                <a:gd name="connsiteX4-539" fmla="*/ 128256 w 506666"/>
                <a:gd name="connsiteY4-540" fmla="*/ 821565 h 822577"/>
                <a:gd name="connsiteX0-541" fmla="*/ 128256 w 506666"/>
                <a:gd name="connsiteY0-542" fmla="*/ 821565 h 822577"/>
                <a:gd name="connsiteX1-543" fmla="*/ 0 w 506666"/>
                <a:gd name="connsiteY1-544" fmla="*/ 0 h 822577"/>
                <a:gd name="connsiteX2-545" fmla="*/ 506666 w 506666"/>
                <a:gd name="connsiteY2-546" fmla="*/ 255115 h 822577"/>
                <a:gd name="connsiteX3-547" fmla="*/ 331766 w 506666"/>
                <a:gd name="connsiteY3-548" fmla="*/ 820785 h 822577"/>
                <a:gd name="connsiteX4-549" fmla="*/ 128256 w 506666"/>
                <a:gd name="connsiteY4-550" fmla="*/ 821565 h 822577"/>
                <a:gd name="connsiteX0-551" fmla="*/ 128256 w 506666"/>
                <a:gd name="connsiteY0-552" fmla="*/ 821565 h 822577"/>
                <a:gd name="connsiteX1-553" fmla="*/ 0 w 506666"/>
                <a:gd name="connsiteY1-554" fmla="*/ 0 h 822577"/>
                <a:gd name="connsiteX2-555" fmla="*/ 506666 w 506666"/>
                <a:gd name="connsiteY2-556" fmla="*/ 255115 h 822577"/>
                <a:gd name="connsiteX3-557" fmla="*/ 331766 w 506666"/>
                <a:gd name="connsiteY3-558" fmla="*/ 820785 h 822577"/>
                <a:gd name="connsiteX4-559" fmla="*/ 128256 w 506666"/>
                <a:gd name="connsiteY4-560" fmla="*/ 821565 h 822577"/>
                <a:gd name="connsiteX0-561" fmla="*/ 135770 w 514180"/>
                <a:gd name="connsiteY0-562" fmla="*/ 577341 h 578353"/>
                <a:gd name="connsiteX1-563" fmla="*/ 0 w 514180"/>
                <a:gd name="connsiteY1-564" fmla="*/ 0 h 578353"/>
                <a:gd name="connsiteX2-565" fmla="*/ 514180 w 514180"/>
                <a:gd name="connsiteY2-566" fmla="*/ 10891 h 578353"/>
                <a:gd name="connsiteX3-567" fmla="*/ 339280 w 514180"/>
                <a:gd name="connsiteY3-568" fmla="*/ 576561 h 578353"/>
                <a:gd name="connsiteX4-569" fmla="*/ 135770 w 514180"/>
                <a:gd name="connsiteY4-570" fmla="*/ 577341 h 578353"/>
                <a:gd name="connsiteX0-571" fmla="*/ 135770 w 514180"/>
                <a:gd name="connsiteY0-572" fmla="*/ 577341 h 578353"/>
                <a:gd name="connsiteX1-573" fmla="*/ 0 w 514180"/>
                <a:gd name="connsiteY1-574" fmla="*/ 0 h 578353"/>
                <a:gd name="connsiteX2-575" fmla="*/ 514180 w 514180"/>
                <a:gd name="connsiteY2-576" fmla="*/ 10891 h 578353"/>
                <a:gd name="connsiteX3-577" fmla="*/ 339280 w 514180"/>
                <a:gd name="connsiteY3-578" fmla="*/ 576561 h 578353"/>
                <a:gd name="connsiteX4-579" fmla="*/ 135770 w 514180"/>
                <a:gd name="connsiteY4-580" fmla="*/ 577341 h 578353"/>
                <a:gd name="connsiteX0-581" fmla="*/ 135770 w 514180"/>
                <a:gd name="connsiteY0-582" fmla="*/ 577341 h 578353"/>
                <a:gd name="connsiteX1-583" fmla="*/ 0 w 514180"/>
                <a:gd name="connsiteY1-584" fmla="*/ 0 h 578353"/>
                <a:gd name="connsiteX2-585" fmla="*/ 514180 w 514180"/>
                <a:gd name="connsiteY2-586" fmla="*/ 10891 h 578353"/>
                <a:gd name="connsiteX3-587" fmla="*/ 339280 w 514180"/>
                <a:gd name="connsiteY3-588" fmla="*/ 576561 h 578353"/>
                <a:gd name="connsiteX4-589" fmla="*/ 135770 w 514180"/>
                <a:gd name="connsiteY4-590" fmla="*/ 577341 h 578353"/>
                <a:gd name="connsiteX0-591" fmla="*/ 135770 w 514180"/>
                <a:gd name="connsiteY0-592" fmla="*/ 577341 h 577341"/>
                <a:gd name="connsiteX1-593" fmla="*/ 0 w 514180"/>
                <a:gd name="connsiteY1-594" fmla="*/ 0 h 577341"/>
                <a:gd name="connsiteX2-595" fmla="*/ 514180 w 514180"/>
                <a:gd name="connsiteY2-596" fmla="*/ 10891 h 577341"/>
                <a:gd name="connsiteX3-597" fmla="*/ 404259 w 514180"/>
                <a:gd name="connsiteY3-598" fmla="*/ 386400 h 577341"/>
                <a:gd name="connsiteX4-599" fmla="*/ 135770 w 514180"/>
                <a:gd name="connsiteY4-600" fmla="*/ 577341 h 577341"/>
                <a:gd name="connsiteX0-601" fmla="*/ 100781 w 514180"/>
                <a:gd name="connsiteY0-602" fmla="*/ 432218 h 432218"/>
                <a:gd name="connsiteX1-603" fmla="*/ 0 w 514180"/>
                <a:gd name="connsiteY1-604" fmla="*/ 0 h 432218"/>
                <a:gd name="connsiteX2-605" fmla="*/ 514180 w 514180"/>
                <a:gd name="connsiteY2-606" fmla="*/ 10891 h 432218"/>
                <a:gd name="connsiteX3-607" fmla="*/ 404259 w 514180"/>
                <a:gd name="connsiteY3-608" fmla="*/ 386400 h 432218"/>
                <a:gd name="connsiteX4-609" fmla="*/ 100781 w 514180"/>
                <a:gd name="connsiteY4-610" fmla="*/ 432218 h 432218"/>
                <a:gd name="connsiteX0-611" fmla="*/ 100781 w 514180"/>
                <a:gd name="connsiteY0-612" fmla="*/ 432218 h 432218"/>
                <a:gd name="connsiteX1-613" fmla="*/ 0 w 514180"/>
                <a:gd name="connsiteY1-614" fmla="*/ 0 h 432218"/>
                <a:gd name="connsiteX2-615" fmla="*/ 514180 w 514180"/>
                <a:gd name="connsiteY2-616" fmla="*/ 10891 h 432218"/>
                <a:gd name="connsiteX3-617" fmla="*/ 404259 w 514180"/>
                <a:gd name="connsiteY3-618" fmla="*/ 386400 h 432218"/>
                <a:gd name="connsiteX4-619" fmla="*/ 100781 w 514180"/>
                <a:gd name="connsiteY4-620" fmla="*/ 432218 h 432218"/>
                <a:gd name="connsiteX0-621" fmla="*/ 100781 w 514180"/>
                <a:gd name="connsiteY0-622" fmla="*/ 402193 h 402193"/>
                <a:gd name="connsiteX1-623" fmla="*/ 0 w 514180"/>
                <a:gd name="connsiteY1-624" fmla="*/ 0 h 402193"/>
                <a:gd name="connsiteX2-625" fmla="*/ 514180 w 514180"/>
                <a:gd name="connsiteY2-626" fmla="*/ 10891 h 402193"/>
                <a:gd name="connsiteX3-627" fmla="*/ 404259 w 514180"/>
                <a:gd name="connsiteY3-628" fmla="*/ 386400 h 402193"/>
                <a:gd name="connsiteX4-629" fmla="*/ 100781 w 514180"/>
                <a:gd name="connsiteY4-630" fmla="*/ 402193 h 402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31" name="Freeform 930"/>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621064"/>
                <a:gd name="connsiteY0-372" fmla="*/ 973305 h 973305"/>
                <a:gd name="connsiteX1-373" fmla="*/ 0 w 621064"/>
                <a:gd name="connsiteY1-374" fmla="*/ 11688 h 973305"/>
                <a:gd name="connsiteX2-375" fmla="*/ 499610 w 621064"/>
                <a:gd name="connsiteY2-376" fmla="*/ 0 h 973305"/>
                <a:gd name="connsiteX3-377" fmla="*/ 558839 w 621064"/>
                <a:gd name="connsiteY3-378" fmla="*/ 754682 h 973305"/>
                <a:gd name="connsiteX4-379" fmla="*/ 197928 w 621064"/>
                <a:gd name="connsiteY4-380" fmla="*/ 973305 h 973305"/>
                <a:gd name="connsiteX0-381" fmla="*/ 197928 w 558839"/>
                <a:gd name="connsiteY0-382" fmla="*/ 973305 h 973305"/>
                <a:gd name="connsiteX1-383" fmla="*/ 0 w 558839"/>
                <a:gd name="connsiteY1-384" fmla="*/ 11688 h 973305"/>
                <a:gd name="connsiteX2-385" fmla="*/ 499610 w 558839"/>
                <a:gd name="connsiteY2-386" fmla="*/ 0 h 973305"/>
                <a:gd name="connsiteX3-387" fmla="*/ 558839 w 558839"/>
                <a:gd name="connsiteY3-388" fmla="*/ 754682 h 973305"/>
                <a:gd name="connsiteX4-389" fmla="*/ 197928 w 558839"/>
                <a:gd name="connsiteY4-390" fmla="*/ 973305 h 973305"/>
                <a:gd name="connsiteX0-391" fmla="*/ 197928 w 558839"/>
                <a:gd name="connsiteY0-392" fmla="*/ 973305 h 973305"/>
                <a:gd name="connsiteX1-393" fmla="*/ 0 w 558839"/>
                <a:gd name="connsiteY1-394" fmla="*/ 11688 h 973305"/>
                <a:gd name="connsiteX2-395" fmla="*/ 499610 w 558839"/>
                <a:gd name="connsiteY2-396" fmla="*/ 0 h 973305"/>
                <a:gd name="connsiteX3-397" fmla="*/ 558839 w 558839"/>
                <a:gd name="connsiteY3-398" fmla="*/ 754682 h 973305"/>
                <a:gd name="connsiteX4-399" fmla="*/ 197928 w 558839"/>
                <a:gd name="connsiteY4-400" fmla="*/ 973305 h 973305"/>
                <a:gd name="connsiteX0-401" fmla="*/ 370213 w 558839"/>
                <a:gd name="connsiteY0-402" fmla="*/ 796102 h 796102"/>
                <a:gd name="connsiteX1-403" fmla="*/ 0 w 558839"/>
                <a:gd name="connsiteY1-404" fmla="*/ 11688 h 796102"/>
                <a:gd name="connsiteX2-405" fmla="*/ 499610 w 558839"/>
                <a:gd name="connsiteY2-406" fmla="*/ 0 h 796102"/>
                <a:gd name="connsiteX3-407" fmla="*/ 558839 w 558839"/>
                <a:gd name="connsiteY3-408" fmla="*/ 754682 h 796102"/>
                <a:gd name="connsiteX4-409" fmla="*/ 370213 w 558839"/>
                <a:gd name="connsiteY4-410" fmla="*/ 796102 h 796102"/>
                <a:gd name="connsiteX0-411" fmla="*/ 370213 w 558839"/>
                <a:gd name="connsiteY0-412" fmla="*/ 796102 h 796102"/>
                <a:gd name="connsiteX1-413" fmla="*/ 0 w 558839"/>
                <a:gd name="connsiteY1-414" fmla="*/ 11688 h 796102"/>
                <a:gd name="connsiteX2-415" fmla="*/ 499610 w 558839"/>
                <a:gd name="connsiteY2-416" fmla="*/ 0 h 796102"/>
                <a:gd name="connsiteX3-417" fmla="*/ 558839 w 558839"/>
                <a:gd name="connsiteY3-418" fmla="*/ 754682 h 796102"/>
                <a:gd name="connsiteX4-419" fmla="*/ 370213 w 558839"/>
                <a:gd name="connsiteY4-420" fmla="*/ 796102 h 796102"/>
                <a:gd name="connsiteX0-421" fmla="*/ 370213 w 558839"/>
                <a:gd name="connsiteY0-422" fmla="*/ 796102 h 796102"/>
                <a:gd name="connsiteX1-423" fmla="*/ 0 w 558839"/>
                <a:gd name="connsiteY1-424" fmla="*/ 11688 h 796102"/>
                <a:gd name="connsiteX2-425" fmla="*/ 499610 w 558839"/>
                <a:gd name="connsiteY2-426" fmla="*/ 0 h 796102"/>
                <a:gd name="connsiteX3-427" fmla="*/ 558839 w 558839"/>
                <a:gd name="connsiteY3-428" fmla="*/ 754682 h 796102"/>
                <a:gd name="connsiteX4-429" fmla="*/ 370213 w 558839"/>
                <a:gd name="connsiteY4-430" fmla="*/ 796102 h 796102"/>
                <a:gd name="connsiteX0-431" fmla="*/ 370213 w 558839"/>
                <a:gd name="connsiteY0-432" fmla="*/ 1315828 h 1315828"/>
                <a:gd name="connsiteX1-433" fmla="*/ 0 w 558839"/>
                <a:gd name="connsiteY1-434" fmla="*/ 531414 h 1315828"/>
                <a:gd name="connsiteX2-435" fmla="*/ 506930 w 558839"/>
                <a:gd name="connsiteY2-436" fmla="*/ 0 h 1315828"/>
                <a:gd name="connsiteX3-437" fmla="*/ 558839 w 558839"/>
                <a:gd name="connsiteY3-438" fmla="*/ 1274408 h 1315828"/>
                <a:gd name="connsiteX4-439" fmla="*/ 370213 w 558839"/>
                <a:gd name="connsiteY4-440" fmla="*/ 1315828 h 1315828"/>
                <a:gd name="connsiteX0-441" fmla="*/ 384853 w 573479"/>
                <a:gd name="connsiteY0-442" fmla="*/ 1326654 h 1326654"/>
                <a:gd name="connsiteX1-443" fmla="*/ 0 w 573479"/>
                <a:gd name="connsiteY1-444" fmla="*/ 554 h 1326654"/>
                <a:gd name="connsiteX2-445" fmla="*/ 521570 w 573479"/>
                <a:gd name="connsiteY2-446" fmla="*/ 10826 h 1326654"/>
                <a:gd name="connsiteX3-447" fmla="*/ 573479 w 573479"/>
                <a:gd name="connsiteY3-448" fmla="*/ 1285234 h 1326654"/>
                <a:gd name="connsiteX4-449" fmla="*/ 384853 w 573479"/>
                <a:gd name="connsiteY4-450" fmla="*/ 1326654 h 1326654"/>
                <a:gd name="connsiteX0-451" fmla="*/ 384853 w 573479"/>
                <a:gd name="connsiteY0-452" fmla="*/ 1326654 h 1326654"/>
                <a:gd name="connsiteX1-453" fmla="*/ 0 w 573479"/>
                <a:gd name="connsiteY1-454" fmla="*/ 554 h 1326654"/>
                <a:gd name="connsiteX2-455" fmla="*/ 521570 w 573479"/>
                <a:gd name="connsiteY2-456" fmla="*/ 10826 h 1326654"/>
                <a:gd name="connsiteX3-457" fmla="*/ 573479 w 573479"/>
                <a:gd name="connsiteY3-458" fmla="*/ 1285234 h 1326654"/>
                <a:gd name="connsiteX4-459" fmla="*/ 384853 w 573479"/>
                <a:gd name="connsiteY4-460" fmla="*/ 1326654 h 1326654"/>
                <a:gd name="connsiteX0-461" fmla="*/ 384853 w 573479"/>
                <a:gd name="connsiteY0-462" fmla="*/ 1326654 h 1326654"/>
                <a:gd name="connsiteX1-463" fmla="*/ 0 w 573479"/>
                <a:gd name="connsiteY1-464" fmla="*/ 554 h 1326654"/>
                <a:gd name="connsiteX2-465" fmla="*/ 521570 w 573479"/>
                <a:gd name="connsiteY2-466" fmla="*/ 10826 h 1326654"/>
                <a:gd name="connsiteX3-467" fmla="*/ 573479 w 573479"/>
                <a:gd name="connsiteY3-468" fmla="*/ 1285234 h 1326654"/>
                <a:gd name="connsiteX4-469" fmla="*/ 384853 w 573479"/>
                <a:gd name="connsiteY4-470" fmla="*/ 1326654 h 1326654"/>
                <a:gd name="connsiteX0-471" fmla="*/ 384853 w 573479"/>
                <a:gd name="connsiteY0-472" fmla="*/ 1326654 h 1326654"/>
                <a:gd name="connsiteX1-473" fmla="*/ 0 w 573479"/>
                <a:gd name="connsiteY1-474" fmla="*/ 554 h 1326654"/>
                <a:gd name="connsiteX2-475" fmla="*/ 521570 w 573479"/>
                <a:gd name="connsiteY2-476" fmla="*/ 10826 h 1326654"/>
                <a:gd name="connsiteX3-477" fmla="*/ 573479 w 573479"/>
                <a:gd name="connsiteY3-478" fmla="*/ 1285234 h 1326654"/>
                <a:gd name="connsiteX4-479" fmla="*/ 384853 w 573479"/>
                <a:gd name="connsiteY4-480" fmla="*/ 1326654 h 1326654"/>
                <a:gd name="connsiteX0-481" fmla="*/ 384853 w 573479"/>
                <a:gd name="connsiteY0-482" fmla="*/ 1326654 h 1326654"/>
                <a:gd name="connsiteX1-483" fmla="*/ 0 w 573479"/>
                <a:gd name="connsiteY1-484" fmla="*/ 554 h 1326654"/>
                <a:gd name="connsiteX2-485" fmla="*/ 521570 w 573479"/>
                <a:gd name="connsiteY2-486" fmla="*/ 10826 h 1326654"/>
                <a:gd name="connsiteX3-487" fmla="*/ 573479 w 573479"/>
                <a:gd name="connsiteY3-488" fmla="*/ 1285234 h 1326654"/>
                <a:gd name="connsiteX4-489" fmla="*/ 384853 w 573479"/>
                <a:gd name="connsiteY4-490" fmla="*/ 1326654 h 1326654"/>
                <a:gd name="connsiteX0-491" fmla="*/ 384853 w 573479"/>
                <a:gd name="connsiteY0-492" fmla="*/ 1326654 h 1326654"/>
                <a:gd name="connsiteX1-493" fmla="*/ 0 w 573479"/>
                <a:gd name="connsiteY1-494" fmla="*/ 554 h 1326654"/>
                <a:gd name="connsiteX2-495" fmla="*/ 521570 w 573479"/>
                <a:gd name="connsiteY2-496" fmla="*/ 10826 h 1326654"/>
                <a:gd name="connsiteX3-497" fmla="*/ 573479 w 573479"/>
                <a:gd name="connsiteY3-498" fmla="*/ 1285234 h 1326654"/>
                <a:gd name="connsiteX4-499" fmla="*/ 384853 w 573479"/>
                <a:gd name="connsiteY4-500" fmla="*/ 1326654 h 1326654"/>
                <a:gd name="connsiteX0-501" fmla="*/ 384853 w 588119"/>
                <a:gd name="connsiteY0-502" fmla="*/ 1326654 h 1326654"/>
                <a:gd name="connsiteX1-503" fmla="*/ 0 w 588119"/>
                <a:gd name="connsiteY1-504" fmla="*/ 554 h 1326654"/>
                <a:gd name="connsiteX2-505" fmla="*/ 521570 w 588119"/>
                <a:gd name="connsiteY2-506" fmla="*/ 10826 h 1326654"/>
                <a:gd name="connsiteX3-507" fmla="*/ 588119 w 588119"/>
                <a:gd name="connsiteY3-508" fmla="*/ 1321835 h 1326654"/>
                <a:gd name="connsiteX4-509" fmla="*/ 384853 w 588119"/>
                <a:gd name="connsiteY4-510" fmla="*/ 1326654 h 1326654"/>
                <a:gd name="connsiteX0-511" fmla="*/ 384853 w 588119"/>
                <a:gd name="connsiteY0-512" fmla="*/ 1326654 h 1326654"/>
                <a:gd name="connsiteX1-513" fmla="*/ 0 w 588119"/>
                <a:gd name="connsiteY1-514" fmla="*/ 554 h 1326654"/>
                <a:gd name="connsiteX2-515" fmla="*/ 521570 w 588119"/>
                <a:gd name="connsiteY2-516" fmla="*/ 10826 h 1326654"/>
                <a:gd name="connsiteX3-517" fmla="*/ 588119 w 588119"/>
                <a:gd name="connsiteY3-518" fmla="*/ 1321835 h 1326654"/>
                <a:gd name="connsiteX4-519" fmla="*/ 384853 w 588119"/>
                <a:gd name="connsiteY4-520" fmla="*/ 1326654 h 1326654"/>
                <a:gd name="connsiteX0-521" fmla="*/ 384853 w 588119"/>
                <a:gd name="connsiteY0-522" fmla="*/ 1326148 h 1326148"/>
                <a:gd name="connsiteX1-523" fmla="*/ 0 w 588119"/>
                <a:gd name="connsiteY1-524" fmla="*/ 48 h 1326148"/>
                <a:gd name="connsiteX2-525" fmla="*/ 521570 w 588119"/>
                <a:gd name="connsiteY2-526" fmla="*/ 228243 h 1326148"/>
                <a:gd name="connsiteX3-527" fmla="*/ 588119 w 588119"/>
                <a:gd name="connsiteY3-528" fmla="*/ 1321329 h 1326148"/>
                <a:gd name="connsiteX4-529" fmla="*/ 384853 w 588119"/>
                <a:gd name="connsiteY4-530" fmla="*/ 1326148 h 1326148"/>
                <a:gd name="connsiteX0-531" fmla="*/ 384853 w 588119"/>
                <a:gd name="connsiteY0-532" fmla="*/ 1326148 h 1326148"/>
                <a:gd name="connsiteX1-533" fmla="*/ 0 w 588119"/>
                <a:gd name="connsiteY1-534" fmla="*/ 48 h 1326148"/>
                <a:gd name="connsiteX2-535" fmla="*/ 521570 w 588119"/>
                <a:gd name="connsiteY2-536" fmla="*/ 228243 h 1326148"/>
                <a:gd name="connsiteX3-537" fmla="*/ 588119 w 588119"/>
                <a:gd name="connsiteY3-538" fmla="*/ 1321329 h 1326148"/>
                <a:gd name="connsiteX4-539" fmla="*/ 384853 w 588119"/>
                <a:gd name="connsiteY4-540" fmla="*/ 1326148 h 1326148"/>
                <a:gd name="connsiteX0-541" fmla="*/ 384853 w 588119"/>
                <a:gd name="connsiteY0-542" fmla="*/ 1326148 h 1326148"/>
                <a:gd name="connsiteX1-543" fmla="*/ 0 w 588119"/>
                <a:gd name="connsiteY1-544" fmla="*/ 48 h 1326148"/>
                <a:gd name="connsiteX2-545" fmla="*/ 521570 w 588119"/>
                <a:gd name="connsiteY2-546" fmla="*/ 228243 h 1326148"/>
                <a:gd name="connsiteX3-547" fmla="*/ 588119 w 588119"/>
                <a:gd name="connsiteY3-548" fmla="*/ 1321329 h 1326148"/>
                <a:gd name="connsiteX4-549" fmla="*/ 384853 w 588119"/>
                <a:gd name="connsiteY4-550" fmla="*/ 1326148 h 1326148"/>
                <a:gd name="connsiteX0-551" fmla="*/ 366066 w 569332"/>
                <a:gd name="connsiteY0-552" fmla="*/ 1097905 h 1097905"/>
                <a:gd name="connsiteX1-553" fmla="*/ 0 w 569332"/>
                <a:gd name="connsiteY1-554" fmla="*/ 4757 h 1097905"/>
                <a:gd name="connsiteX2-555" fmla="*/ 502783 w 569332"/>
                <a:gd name="connsiteY2-556" fmla="*/ 0 h 1097905"/>
                <a:gd name="connsiteX3-557" fmla="*/ 569332 w 569332"/>
                <a:gd name="connsiteY3-558" fmla="*/ 1093086 h 1097905"/>
                <a:gd name="connsiteX4-559" fmla="*/ 366066 w 569332"/>
                <a:gd name="connsiteY4-560" fmla="*/ 1097905 h 1097905"/>
                <a:gd name="connsiteX0-561" fmla="*/ 366066 w 569332"/>
                <a:gd name="connsiteY0-562" fmla="*/ 1097905 h 1097905"/>
                <a:gd name="connsiteX1-563" fmla="*/ 0 w 569332"/>
                <a:gd name="connsiteY1-564" fmla="*/ 4757 h 1097905"/>
                <a:gd name="connsiteX2-565" fmla="*/ 502783 w 569332"/>
                <a:gd name="connsiteY2-566" fmla="*/ 0 h 1097905"/>
                <a:gd name="connsiteX3-567" fmla="*/ 569332 w 569332"/>
                <a:gd name="connsiteY3-568" fmla="*/ 1093086 h 1097905"/>
                <a:gd name="connsiteX4-569" fmla="*/ 366066 w 569332"/>
                <a:gd name="connsiteY4-570" fmla="*/ 1097905 h 1097905"/>
                <a:gd name="connsiteX0-571" fmla="*/ 366066 w 569332"/>
                <a:gd name="connsiteY0-572" fmla="*/ 1097905 h 1097905"/>
                <a:gd name="connsiteX1-573" fmla="*/ 0 w 569332"/>
                <a:gd name="connsiteY1-574" fmla="*/ 4757 h 1097905"/>
                <a:gd name="connsiteX2-575" fmla="*/ 502783 w 569332"/>
                <a:gd name="connsiteY2-576" fmla="*/ 0 h 1097905"/>
                <a:gd name="connsiteX3-577" fmla="*/ 569332 w 569332"/>
                <a:gd name="connsiteY3-578" fmla="*/ 1093086 h 1097905"/>
                <a:gd name="connsiteX4-579" fmla="*/ 366066 w 569332"/>
                <a:gd name="connsiteY4-580" fmla="*/ 1097905 h 1097905"/>
                <a:gd name="connsiteX0-581" fmla="*/ 366066 w 594113"/>
                <a:gd name="connsiteY0-582" fmla="*/ 1097905 h 1179971"/>
                <a:gd name="connsiteX1-583" fmla="*/ 0 w 594113"/>
                <a:gd name="connsiteY1-584" fmla="*/ 4757 h 1179971"/>
                <a:gd name="connsiteX2-585" fmla="*/ 502783 w 594113"/>
                <a:gd name="connsiteY2-586" fmla="*/ 0 h 1179971"/>
                <a:gd name="connsiteX3-587" fmla="*/ 594113 w 594113"/>
                <a:gd name="connsiteY3-588" fmla="*/ 1179818 h 1179971"/>
                <a:gd name="connsiteX4-589" fmla="*/ 366066 w 594113"/>
                <a:gd name="connsiteY4-590" fmla="*/ 1097905 h 1179971"/>
                <a:gd name="connsiteX0-591" fmla="*/ 403236 w 594113"/>
                <a:gd name="connsiteY0-592" fmla="*/ 1215612 h 1215612"/>
                <a:gd name="connsiteX1-593" fmla="*/ 0 w 594113"/>
                <a:gd name="connsiteY1-594" fmla="*/ 4757 h 1215612"/>
                <a:gd name="connsiteX2-595" fmla="*/ 502783 w 594113"/>
                <a:gd name="connsiteY2-596" fmla="*/ 0 h 1215612"/>
                <a:gd name="connsiteX3-597" fmla="*/ 594113 w 594113"/>
                <a:gd name="connsiteY3-598" fmla="*/ 1179818 h 1215612"/>
                <a:gd name="connsiteX4-599" fmla="*/ 403236 w 594113"/>
                <a:gd name="connsiteY4-600" fmla="*/ 1215612 h 1215612"/>
                <a:gd name="connsiteX0-601" fmla="*/ 403236 w 574100"/>
                <a:gd name="connsiteY0-602" fmla="*/ 1215612 h 1215612"/>
                <a:gd name="connsiteX1-603" fmla="*/ 0 w 574100"/>
                <a:gd name="connsiteY1-604" fmla="*/ 4757 h 1215612"/>
                <a:gd name="connsiteX2-605" fmla="*/ 502783 w 574100"/>
                <a:gd name="connsiteY2-606" fmla="*/ 0 h 1215612"/>
                <a:gd name="connsiteX3-607" fmla="*/ 574100 w 574100"/>
                <a:gd name="connsiteY3-608" fmla="*/ 1014877 h 1215612"/>
                <a:gd name="connsiteX4-609" fmla="*/ 403236 w 574100"/>
                <a:gd name="connsiteY4-610" fmla="*/ 1215612 h 1215612"/>
                <a:gd name="connsiteX0-611" fmla="*/ 333190 w 574100"/>
                <a:gd name="connsiteY0-612" fmla="*/ 985695 h 1015244"/>
                <a:gd name="connsiteX1-613" fmla="*/ 0 w 574100"/>
                <a:gd name="connsiteY1-614" fmla="*/ 4757 h 1015244"/>
                <a:gd name="connsiteX2-615" fmla="*/ 502783 w 574100"/>
                <a:gd name="connsiteY2-616" fmla="*/ 0 h 1015244"/>
                <a:gd name="connsiteX3-617" fmla="*/ 574100 w 574100"/>
                <a:gd name="connsiteY3-618" fmla="*/ 1014877 h 1015244"/>
                <a:gd name="connsiteX4-619" fmla="*/ 333190 w 574100"/>
                <a:gd name="connsiteY4-620" fmla="*/ 985695 h 10152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grpSp>
          <p:nvGrpSpPr>
            <p:cNvPr id="932" name="Group 28"/>
            <p:cNvGrpSpPr/>
            <p:nvPr/>
          </p:nvGrpSpPr>
          <p:grpSpPr bwMode="auto">
            <a:xfrm>
              <a:off x="1856416" y="3709935"/>
              <a:ext cx="1049338" cy="1739900"/>
              <a:chOff x="1856416" y="3709935"/>
              <a:chExt cx="1049338" cy="1739900"/>
            </a:xfrm>
          </p:grpSpPr>
          <p:sp>
            <p:nvSpPr>
              <p:cNvPr id="1017" name="Rectangle 1016"/>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grpSp>
            <p:nvGrpSpPr>
              <p:cNvPr id="1018" name="Group 498"/>
              <p:cNvGrpSpPr/>
              <p:nvPr/>
            </p:nvGrpSpPr>
            <p:grpSpPr bwMode="auto">
              <a:xfrm>
                <a:off x="1858805" y="5088863"/>
                <a:ext cx="1035373" cy="360972"/>
                <a:chOff x="4128636" y="3606589"/>
                <a:chExt cx="568145" cy="338667"/>
              </a:xfrm>
            </p:grpSpPr>
            <p:sp>
              <p:nvSpPr>
                <p:cNvPr id="1032" name="Oval 1031"/>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33" name="Rectangle 1032"/>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34" name="Oval 1033"/>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35" name="Straight Connector 1034"/>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1036" name="Straight Connector 1035"/>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1019" name="Rectangle 1018"/>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20" name="Straight Connector 1019"/>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1021" name="Straight Connector 1020"/>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1022" name="Group 504"/>
              <p:cNvGrpSpPr/>
              <p:nvPr/>
            </p:nvGrpSpPr>
            <p:grpSpPr bwMode="auto">
              <a:xfrm>
                <a:off x="1856416" y="3709935"/>
                <a:ext cx="1044712" cy="399063"/>
                <a:chOff x="2183302" y="1574638"/>
                <a:chExt cx="1200154" cy="430218"/>
              </a:xfrm>
            </p:grpSpPr>
            <p:sp>
              <p:nvSpPr>
                <p:cNvPr id="1023" name="Oval 1022"/>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1024" name="Rectangle 1023"/>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25" name="Oval 1024"/>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26" name="Freeform 1025"/>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27" name="Freeform 1026"/>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8" name="Freeform 1027"/>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9" name="Freeform 1028"/>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30" name="Straight Connector 1029"/>
                <p:cNvCxnSpPr>
                  <a:cxnSpLocks noChangeShapeType="1"/>
                  <a:endCxn id="1025" idx="2"/>
                </p:cNvCxnSpPr>
                <p:nvPr/>
              </p:nvCxnSpPr>
              <p:spPr bwMode="auto">
                <a:xfrm flipH="1" flipV="1">
                  <a:off x="2183302" y="1732067"/>
                  <a:ext cx="1823" cy="12149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1" name="Straight Connector 1030"/>
                <p:cNvCxnSpPr>
                  <a:cxnSpLocks noChangeShapeType="1"/>
                </p:cNvCxnSpPr>
                <p:nvPr/>
              </p:nvCxnSpPr>
              <p:spPr bwMode="auto">
                <a:xfrm flipH="1" flipV="1">
                  <a:off x="3381474" y="1728644"/>
                  <a:ext cx="1824" cy="12149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3" name="Group 29"/>
            <p:cNvGrpSpPr/>
            <p:nvPr/>
          </p:nvGrpSpPr>
          <p:grpSpPr bwMode="auto">
            <a:xfrm>
              <a:off x="3566154" y="3862335"/>
              <a:ext cx="514350" cy="1670050"/>
              <a:chOff x="3566154" y="3862335"/>
              <a:chExt cx="514350" cy="1670050"/>
            </a:xfrm>
          </p:grpSpPr>
          <p:sp>
            <p:nvSpPr>
              <p:cNvPr id="997" name="Rectangle 996"/>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98" name="Straight Connector 997"/>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999" name="Group 552"/>
              <p:cNvGrpSpPr/>
              <p:nvPr/>
            </p:nvGrpSpPr>
            <p:grpSpPr bwMode="auto">
              <a:xfrm>
                <a:off x="3571302" y="5310688"/>
                <a:ext cx="507588" cy="221697"/>
                <a:chOff x="4128636" y="3606589"/>
                <a:chExt cx="568145" cy="338667"/>
              </a:xfrm>
            </p:grpSpPr>
            <p:sp>
              <p:nvSpPr>
                <p:cNvPr id="1012" name="Oval 1011"/>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13" name="Rectangle 1012"/>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14" name="Oval 1013"/>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15" name="Straight Connector 1014"/>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1016" name="Straight Connector 1015"/>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000" name="Rectangle 999"/>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01" name="Straight Connector 1000"/>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1002" name="Group 538"/>
              <p:cNvGrpSpPr/>
              <p:nvPr/>
            </p:nvGrpSpPr>
            <p:grpSpPr bwMode="auto">
              <a:xfrm>
                <a:off x="3568667" y="3862335"/>
                <a:ext cx="503828" cy="248249"/>
                <a:chOff x="2183302" y="1564542"/>
                <a:chExt cx="1200154" cy="440314"/>
              </a:xfrm>
            </p:grpSpPr>
            <p:sp>
              <p:nvSpPr>
                <p:cNvPr id="1003" name="Oval 1002"/>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1004" name="Rectangle 1003"/>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05" name="Oval 1004"/>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06" name="Freeform 1005"/>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07" name="Freeform 1006"/>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08" name="Freeform 1007"/>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09" name="Freeform 1008"/>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10" name="Straight Connector 1009"/>
                <p:cNvCxnSpPr>
                  <a:cxnSpLocks noChangeShapeType="1"/>
                  <a:endCxn id="1005" idx="2"/>
                </p:cNvCxnSpPr>
                <p:nvPr/>
              </p:nvCxnSpPr>
              <p:spPr bwMode="auto">
                <a:xfrm flipH="1" flipV="1">
                  <a:off x="2184877" y="1722158"/>
                  <a:ext cx="3783"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1" name="Straight Connector 1010"/>
                <p:cNvCxnSpPr>
                  <a:cxnSpLocks noChangeShapeType="1"/>
                </p:cNvCxnSpPr>
                <p:nvPr/>
              </p:nvCxnSpPr>
              <p:spPr bwMode="auto">
                <a:xfrm flipH="1" flipV="1">
                  <a:off x="3379842" y="1727788"/>
                  <a:ext cx="3783"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4" name="Group 30"/>
            <p:cNvGrpSpPr/>
            <p:nvPr/>
          </p:nvGrpSpPr>
          <p:grpSpPr bwMode="auto">
            <a:xfrm>
              <a:off x="4348791" y="3867098"/>
              <a:ext cx="514350" cy="1670050"/>
              <a:chOff x="4348791" y="3867098"/>
              <a:chExt cx="514350" cy="1670050"/>
            </a:xfrm>
          </p:grpSpPr>
          <p:sp>
            <p:nvSpPr>
              <p:cNvPr id="977" name="Rectangle 976"/>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78" name="Straight Connector 977"/>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979" name="Group 580"/>
              <p:cNvGrpSpPr/>
              <p:nvPr/>
            </p:nvGrpSpPr>
            <p:grpSpPr bwMode="auto">
              <a:xfrm>
                <a:off x="4353939" y="5315451"/>
                <a:ext cx="507588" cy="221697"/>
                <a:chOff x="4128636" y="3606589"/>
                <a:chExt cx="568145" cy="338667"/>
              </a:xfrm>
            </p:grpSpPr>
            <p:sp>
              <p:nvSpPr>
                <p:cNvPr id="992" name="Oval 991"/>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93" name="Rectangle 992"/>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94" name="Oval 993"/>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95" name="Straight Connector 994"/>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996" name="Straight Connector 995"/>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980" name="Rectangle 979"/>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81" name="Straight Connector 980"/>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982" name="Group 568"/>
              <p:cNvGrpSpPr/>
              <p:nvPr/>
            </p:nvGrpSpPr>
            <p:grpSpPr bwMode="auto">
              <a:xfrm>
                <a:off x="4351304" y="3867098"/>
                <a:ext cx="503828" cy="248249"/>
                <a:chOff x="2183302" y="1564542"/>
                <a:chExt cx="1200154" cy="440314"/>
              </a:xfrm>
            </p:grpSpPr>
            <p:sp>
              <p:nvSpPr>
                <p:cNvPr id="983" name="Oval 982"/>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984" name="Rectangle 983"/>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85" name="Oval 984"/>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986" name="Freeform 985"/>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87" name="Freeform 986"/>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8" name="Freeform 987"/>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9" name="Freeform 988"/>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990" name="Straight Connector 989"/>
                <p:cNvCxnSpPr>
                  <a:cxnSpLocks noChangeShapeType="1"/>
                  <a:endCxn id="985" idx="2"/>
                </p:cNvCxnSpPr>
                <p:nvPr/>
              </p:nvCxnSpPr>
              <p:spPr bwMode="auto">
                <a:xfrm flipH="1" flipV="1">
                  <a:off x="2184879" y="1722154"/>
                  <a:ext cx="3780" cy="12105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1" name="Straight Connector 990"/>
                <p:cNvCxnSpPr>
                  <a:cxnSpLocks noChangeShapeType="1"/>
                </p:cNvCxnSpPr>
                <p:nvPr/>
              </p:nvCxnSpPr>
              <p:spPr bwMode="auto">
                <a:xfrm flipH="1" flipV="1">
                  <a:off x="3379845" y="1727785"/>
                  <a:ext cx="3780" cy="12105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5" name="Group 48257"/>
            <p:cNvGrpSpPr/>
            <p:nvPr/>
          </p:nvGrpSpPr>
          <p:grpSpPr bwMode="auto">
            <a:xfrm>
              <a:off x="5552116" y="3849635"/>
              <a:ext cx="514350" cy="1670050"/>
              <a:chOff x="5552116" y="3849635"/>
              <a:chExt cx="514350" cy="1670050"/>
            </a:xfrm>
          </p:grpSpPr>
          <p:sp>
            <p:nvSpPr>
              <p:cNvPr id="957" name="Rectangle 956"/>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58" name="Straight Connector 957"/>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959" name="Group 607"/>
              <p:cNvGrpSpPr/>
              <p:nvPr/>
            </p:nvGrpSpPr>
            <p:grpSpPr bwMode="auto">
              <a:xfrm>
                <a:off x="5557264" y="5297988"/>
                <a:ext cx="507588" cy="221697"/>
                <a:chOff x="4128636" y="3606589"/>
                <a:chExt cx="568145" cy="338667"/>
              </a:xfrm>
            </p:grpSpPr>
            <p:sp>
              <p:nvSpPr>
                <p:cNvPr id="972" name="Oval 971"/>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73" name="Rectangle 972"/>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74" name="Oval 973"/>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75" name="Straight Connector 974"/>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976" name="Straight Connector 975"/>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960" name="Rectangle 959"/>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61" name="Straight Connector 960"/>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962" name="Group 595"/>
              <p:cNvGrpSpPr/>
              <p:nvPr/>
            </p:nvGrpSpPr>
            <p:grpSpPr bwMode="auto">
              <a:xfrm>
                <a:off x="5554629" y="3849635"/>
                <a:ext cx="503828" cy="248249"/>
                <a:chOff x="2183302" y="1564542"/>
                <a:chExt cx="1200154" cy="440314"/>
              </a:xfrm>
            </p:grpSpPr>
            <p:sp>
              <p:nvSpPr>
                <p:cNvPr id="963" name="Oval 962"/>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964" name="Rectangle 963"/>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65" name="Oval 964"/>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966" name="Freeform 965"/>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67" name="Freeform 966"/>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8" name="Freeform 967"/>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9" name="Freeform 968"/>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970" name="Straight Connector 969"/>
                <p:cNvCxnSpPr>
                  <a:cxnSpLocks noChangeShapeType="1"/>
                  <a:endCxn id="965" idx="2"/>
                </p:cNvCxnSpPr>
                <p:nvPr/>
              </p:nvCxnSpPr>
              <p:spPr bwMode="auto">
                <a:xfrm flipH="1" flipV="1">
                  <a:off x="2184881" y="1722161"/>
                  <a:ext cx="3780"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1" name="Straight Connector 970"/>
                <p:cNvCxnSpPr>
                  <a:cxnSpLocks noChangeShapeType="1"/>
                </p:cNvCxnSpPr>
                <p:nvPr/>
              </p:nvCxnSpPr>
              <p:spPr bwMode="auto">
                <a:xfrm flipH="1" flipV="1">
                  <a:off x="3379847" y="1727792"/>
                  <a:ext cx="3780"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6" name="Group 48258"/>
            <p:cNvGrpSpPr/>
            <p:nvPr/>
          </p:nvGrpSpPr>
          <p:grpSpPr bwMode="auto">
            <a:xfrm>
              <a:off x="6547479" y="3836935"/>
              <a:ext cx="514350" cy="1671638"/>
              <a:chOff x="6547479" y="3836935"/>
              <a:chExt cx="514350" cy="1671638"/>
            </a:xfrm>
          </p:grpSpPr>
          <p:sp>
            <p:nvSpPr>
              <p:cNvPr id="937" name="Rectangle 936"/>
              <p:cNvSpPr/>
              <p:nvPr/>
            </p:nvSpPr>
            <p:spPr bwMode="auto">
              <a:xfrm rot="10800000">
                <a:off x="6550526" y="3920772"/>
                <a:ext cx="498084" cy="62924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38" name="Straight Connector 937"/>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939" name="Group 634"/>
              <p:cNvGrpSpPr/>
              <p:nvPr/>
            </p:nvGrpSpPr>
            <p:grpSpPr bwMode="auto">
              <a:xfrm>
                <a:off x="6552627" y="5286665"/>
                <a:ext cx="507588" cy="221908"/>
                <a:chOff x="4128636" y="3606589"/>
                <a:chExt cx="568145" cy="338667"/>
              </a:xfrm>
            </p:grpSpPr>
            <p:sp>
              <p:nvSpPr>
                <p:cNvPr id="952" name="Oval 951"/>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53" name="Rectangle 952"/>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54" name="Oval 953"/>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55" name="Straight Connector 954"/>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956" name="Straight Connector 955"/>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940" name="Rectangle 939"/>
              <p:cNvSpPr/>
              <p:nvPr/>
            </p:nvSpPr>
            <p:spPr bwMode="auto">
              <a:xfrm>
                <a:off x="6553829" y="4551184"/>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41" name="Straight Connector 940"/>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942" name="Group 622"/>
              <p:cNvGrpSpPr/>
              <p:nvPr/>
            </p:nvGrpSpPr>
            <p:grpSpPr bwMode="auto">
              <a:xfrm>
                <a:off x="6549992" y="3836935"/>
                <a:ext cx="503828" cy="248485"/>
                <a:chOff x="2183302" y="1564542"/>
                <a:chExt cx="1200154" cy="440314"/>
              </a:xfrm>
            </p:grpSpPr>
            <p:sp>
              <p:nvSpPr>
                <p:cNvPr id="943" name="Oval 942"/>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944" name="Rectangle 943"/>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45" name="Oval 944"/>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946" name="Freeform 945"/>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47" name="Freeform 946"/>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48" name="Freeform 947"/>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49" name="Freeform 948"/>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950" name="Straight Connector 949"/>
                <p:cNvCxnSpPr>
                  <a:cxnSpLocks noChangeShapeType="1"/>
                  <a:endCxn id="945" idx="2"/>
                </p:cNvCxnSpPr>
                <p:nvPr/>
              </p:nvCxnSpPr>
              <p:spPr bwMode="auto">
                <a:xfrm flipH="1" flipV="1">
                  <a:off x="2184879" y="1722015"/>
                  <a:ext cx="3783" cy="120942"/>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1" name="Straight Connector 950"/>
                <p:cNvCxnSpPr>
                  <a:cxnSpLocks noChangeShapeType="1"/>
                </p:cNvCxnSpPr>
                <p:nvPr/>
              </p:nvCxnSpPr>
              <p:spPr bwMode="auto">
                <a:xfrm flipH="1" flipV="1">
                  <a:off x="3379845" y="1730452"/>
                  <a:ext cx="3783" cy="120944"/>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1037" name="Group 1036"/>
          <p:cNvGrpSpPr/>
          <p:nvPr/>
        </p:nvGrpSpPr>
        <p:grpSpPr bwMode="auto">
          <a:xfrm>
            <a:off x="4130530" y="2423492"/>
            <a:ext cx="4416425" cy="2314575"/>
            <a:chOff x="2381956" y="2435173"/>
            <a:chExt cx="4415330" cy="2315048"/>
          </a:xfrm>
        </p:grpSpPr>
        <p:sp>
          <p:nvSpPr>
            <p:cNvPr id="1038" name="Freeform 1037"/>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1" fmla="*/ 307275 w 307275"/>
                <a:gd name="connsiteY0-2" fmla="*/ 0 h 2015941"/>
                <a:gd name="connsiteX1-3" fmla="*/ 0 w 307275"/>
                <a:gd name="connsiteY1-4" fmla="*/ 0 h 2015941"/>
                <a:gd name="connsiteX2-5" fmla="*/ 0 w 307275"/>
                <a:gd name="connsiteY2-6" fmla="*/ 2015941 h 2015941"/>
                <a:gd name="connsiteX0-7" fmla="*/ 228538 w 228538"/>
                <a:gd name="connsiteY0-8" fmla="*/ 0 h 2022548"/>
                <a:gd name="connsiteX1-9" fmla="*/ 0 w 228538"/>
                <a:gd name="connsiteY1-10" fmla="*/ 6607 h 2022548"/>
                <a:gd name="connsiteX2-11" fmla="*/ 0 w 228538"/>
                <a:gd name="connsiteY2-12" fmla="*/ 2022548 h 2022548"/>
              </a:gdLst>
              <a:ahLst/>
              <a:cxnLst>
                <a:cxn ang="0">
                  <a:pos x="connsiteX0-1" y="connsiteY0-2"/>
                </a:cxn>
                <a:cxn ang="0">
                  <a:pos x="connsiteX1-3" y="connsiteY1-4"/>
                </a:cxn>
                <a:cxn ang="0">
                  <a:pos x="connsiteX2-5" y="connsiteY2-6"/>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CC0000"/>
                </a:solidFill>
                <a:effectLst/>
                <a:uLnTx/>
                <a:uFillTx/>
                <a:latin typeface="Gill Sans MT" panose="020B0502020104020203"/>
                <a:ea typeface="+mn-ea"/>
                <a:cs typeface="+mn-cs"/>
              </a:endParaRPr>
            </a:p>
          </p:txBody>
        </p:sp>
        <p:sp>
          <p:nvSpPr>
            <p:cNvPr id="1039" name="Freeform 1038"/>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1" fmla="*/ 307275 w 307275"/>
                <a:gd name="connsiteY0-2" fmla="*/ 0 h 2117725"/>
                <a:gd name="connsiteX1-3" fmla="*/ 0 w 307275"/>
                <a:gd name="connsiteY1-4" fmla="*/ 0 h 2117725"/>
                <a:gd name="connsiteX2-5" fmla="*/ 0 w 307275"/>
                <a:gd name="connsiteY2-6" fmla="*/ 2117725 h 2117725"/>
              </a:gdLst>
              <a:ahLst/>
              <a:cxnLst>
                <a:cxn ang="0">
                  <a:pos x="connsiteX0-1" y="connsiteY0-2"/>
                </a:cxn>
                <a:cxn ang="0">
                  <a:pos x="connsiteX1-3" y="connsiteY1-4"/>
                </a:cxn>
                <a:cxn ang="0">
                  <a:pos x="connsiteX2-5" y="connsiteY2-6"/>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Gill Sans MT" panose="020B0502020104020203"/>
                <a:ea typeface="+mn-ea"/>
                <a:cs typeface="+mn-cs"/>
              </a:endParaRPr>
            </a:p>
          </p:txBody>
        </p:sp>
        <p:cxnSp>
          <p:nvCxnSpPr>
            <p:cNvPr id="1040" name="Straight Arrow Connector 1039"/>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1041" name="Straight Arrow Connector 1040"/>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1042" name="Straight Arrow Connector 1041"/>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1043" name="Group 1042"/>
          <p:cNvGrpSpPr/>
          <p:nvPr/>
        </p:nvGrpSpPr>
        <p:grpSpPr bwMode="auto">
          <a:xfrm>
            <a:off x="3805093" y="4634880"/>
            <a:ext cx="4957762" cy="693737"/>
            <a:chOff x="2055070" y="4690247"/>
            <a:chExt cx="4956877" cy="694339"/>
          </a:xfrm>
        </p:grpSpPr>
        <p:grpSp>
          <p:nvGrpSpPr>
            <p:cNvPr id="1044" name="Group 554"/>
            <p:cNvGrpSpPr/>
            <p:nvPr/>
          </p:nvGrpSpPr>
          <p:grpSpPr bwMode="auto">
            <a:xfrm>
              <a:off x="3605320" y="5055434"/>
              <a:ext cx="430131" cy="329152"/>
              <a:chOff x="2931664" y="3912603"/>
              <a:chExt cx="430450" cy="329314"/>
            </a:xfrm>
          </p:grpSpPr>
          <p:sp>
            <p:nvSpPr>
              <p:cNvPr id="1065" name="Rectangle 1064"/>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66" name="Straight Connector 1065"/>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1067" name="Straight Connector 1066"/>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1068" name="Straight Connector 1067"/>
              <p:cNvCxnSpPr>
                <a:stCxn id="1065"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1045" name="Group 582"/>
            <p:cNvGrpSpPr/>
            <p:nvPr/>
          </p:nvGrpSpPr>
          <p:grpSpPr bwMode="auto">
            <a:xfrm>
              <a:off x="4387957" y="5055368"/>
              <a:ext cx="430131" cy="329152"/>
              <a:chOff x="2931664" y="3912603"/>
              <a:chExt cx="430450" cy="329314"/>
            </a:xfrm>
          </p:grpSpPr>
          <p:sp>
            <p:nvSpPr>
              <p:cNvPr id="1061" name="Rectangle 1060"/>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62" name="Straight Connector 1061"/>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1063" name="Straight Connector 1062"/>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1064" name="Straight Connector 1063"/>
              <p:cNvCxnSpPr>
                <a:stCxn id="1061"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1046" name="Group 609"/>
            <p:cNvGrpSpPr/>
            <p:nvPr/>
          </p:nvGrpSpPr>
          <p:grpSpPr bwMode="auto">
            <a:xfrm>
              <a:off x="5591804" y="5053093"/>
              <a:ext cx="430212" cy="328614"/>
              <a:chOff x="2932186" y="3913304"/>
              <a:chExt cx="430531" cy="328775"/>
            </a:xfrm>
          </p:grpSpPr>
          <p:sp>
            <p:nvSpPr>
              <p:cNvPr id="1057" name="Rectangle 1056"/>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58" name="Straight Connector 1057"/>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1059" name="Straight Connector 1058"/>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1060" name="Straight Connector 1059"/>
              <p:cNvCxnSpPr>
                <a:stCxn id="1057"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1047" name="Group 636"/>
            <p:cNvGrpSpPr/>
            <p:nvPr/>
          </p:nvGrpSpPr>
          <p:grpSpPr bwMode="auto">
            <a:xfrm>
              <a:off x="6581816" y="5045656"/>
              <a:ext cx="430131" cy="329465"/>
              <a:chOff x="2931664" y="3912603"/>
              <a:chExt cx="430450" cy="329314"/>
            </a:xfrm>
          </p:grpSpPr>
          <p:sp>
            <p:nvSpPr>
              <p:cNvPr id="1053" name="Rectangle 1052"/>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54" name="Straight Connector 1053"/>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1055" name="Straight Connector 1054"/>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1056" name="Straight Connector 1055"/>
              <p:cNvCxnSpPr>
                <a:stCxn id="1053"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1048" name="Group 554"/>
            <p:cNvGrpSpPr/>
            <p:nvPr/>
          </p:nvGrpSpPr>
          <p:grpSpPr bwMode="auto">
            <a:xfrm>
              <a:off x="2055070" y="4690247"/>
              <a:ext cx="675320" cy="521222"/>
              <a:chOff x="2931664" y="3912603"/>
              <a:chExt cx="430450" cy="329314"/>
            </a:xfrm>
          </p:grpSpPr>
          <p:sp>
            <p:nvSpPr>
              <p:cNvPr id="1049" name="Rectangle 1048"/>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50" name="Straight Connector 1049"/>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1051" name="Straight Connector 1050"/>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1052" name="Straight Connector 1051"/>
              <p:cNvCxnSpPr>
                <a:stCxn id="1049"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1069" name="Group 347"/>
          <p:cNvGrpSpPr/>
          <p:nvPr/>
        </p:nvGrpSpPr>
        <p:grpSpPr bwMode="auto">
          <a:xfrm>
            <a:off x="7605568" y="5890592"/>
            <a:ext cx="588962" cy="242888"/>
            <a:chOff x="1871277" y="1576300"/>
            <a:chExt cx="1128371" cy="437861"/>
          </a:xfrm>
        </p:grpSpPr>
        <p:sp>
          <p:nvSpPr>
            <p:cNvPr id="1070" name="Oval 1069"/>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71" name="Rectangle 1070"/>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72" name="Oval 1071"/>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73" name="Freeform 1072"/>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74" name="Freeform 1073"/>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75" name="Freeform 1074"/>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76" name="Freeform 1075"/>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77" name="Straight Connector 1076"/>
            <p:cNvCxnSpPr>
              <a:cxnSpLocks noChangeShapeType="1"/>
              <a:endCxn id="1072" idx="2"/>
            </p:cNvCxnSpPr>
            <p:nvPr/>
          </p:nvCxnSpPr>
          <p:spPr bwMode="auto">
            <a:xfrm flipH="1" flipV="1">
              <a:off x="1871277" y="1736563"/>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78" name="Straight Connector 1077"/>
            <p:cNvCxnSpPr>
              <a:cxnSpLocks noChangeShapeType="1"/>
            </p:cNvCxnSpPr>
            <p:nvPr/>
          </p:nvCxnSpPr>
          <p:spPr bwMode="auto">
            <a:xfrm flipH="1" flipV="1">
              <a:off x="2996608" y="1733702"/>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9" name="Group 347"/>
          <p:cNvGrpSpPr/>
          <p:nvPr/>
        </p:nvGrpSpPr>
        <p:grpSpPr bwMode="auto">
          <a:xfrm>
            <a:off x="6124430" y="5749305"/>
            <a:ext cx="588963" cy="242887"/>
            <a:chOff x="1871277" y="1576300"/>
            <a:chExt cx="1128371" cy="437861"/>
          </a:xfrm>
        </p:grpSpPr>
        <p:sp>
          <p:nvSpPr>
            <p:cNvPr id="1080" name="Oval 1079"/>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81" name="Rectangle 108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82" name="Oval 1081"/>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83" name="Freeform 1082"/>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84" name="Freeform 1083"/>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5" name="Freeform 1084"/>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6" name="Freeform 1085"/>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87" name="Straight Connector 1086"/>
            <p:cNvCxnSpPr>
              <a:cxnSpLocks noChangeShapeType="1"/>
              <a:endCxn id="1082" idx="2"/>
            </p:cNvCxnSpPr>
            <p:nvPr/>
          </p:nvCxnSpPr>
          <p:spPr bwMode="auto">
            <a:xfrm flipH="1" flipV="1">
              <a:off x="1871277" y="1736563"/>
              <a:ext cx="3042"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8" name="Straight Connector 1087"/>
            <p:cNvCxnSpPr>
              <a:cxnSpLocks noChangeShapeType="1"/>
            </p:cNvCxnSpPr>
            <p:nvPr/>
          </p:nvCxnSpPr>
          <p:spPr bwMode="auto">
            <a:xfrm flipH="1" flipV="1">
              <a:off x="2996606" y="1733700"/>
              <a:ext cx="3042"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89" name="Group 347"/>
          <p:cNvGrpSpPr/>
          <p:nvPr/>
        </p:nvGrpSpPr>
        <p:grpSpPr bwMode="auto">
          <a:xfrm>
            <a:off x="6916593" y="6209680"/>
            <a:ext cx="588962" cy="242887"/>
            <a:chOff x="1871277" y="1576300"/>
            <a:chExt cx="1128371" cy="437861"/>
          </a:xfrm>
        </p:grpSpPr>
        <p:sp>
          <p:nvSpPr>
            <p:cNvPr id="1090" name="Oval 1089"/>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91" name="Rectangle 109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92" name="Oval 109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93" name="Freeform 1092"/>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94" name="Freeform 1093"/>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95" name="Freeform 1094"/>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96" name="Freeform 1095"/>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97" name="Straight Connector 1096"/>
            <p:cNvCxnSpPr>
              <a:cxnSpLocks noChangeShapeType="1"/>
              <a:endCxn id="1092" idx="2"/>
            </p:cNvCxnSpPr>
            <p:nvPr/>
          </p:nvCxnSpPr>
          <p:spPr bwMode="auto">
            <a:xfrm flipH="1" flipV="1">
              <a:off x="1871277" y="1736563"/>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8" name="Straight Connector 1097"/>
            <p:cNvCxnSpPr>
              <a:cxnSpLocks noChangeShapeType="1"/>
            </p:cNvCxnSpPr>
            <p:nvPr/>
          </p:nvCxnSpPr>
          <p:spPr bwMode="auto">
            <a:xfrm flipH="1" flipV="1">
              <a:off x="2996608" y="1733700"/>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99" name="Group 347"/>
          <p:cNvGrpSpPr/>
          <p:nvPr/>
        </p:nvGrpSpPr>
        <p:grpSpPr bwMode="auto">
          <a:xfrm>
            <a:off x="5452918" y="6301755"/>
            <a:ext cx="588962" cy="242887"/>
            <a:chOff x="1871277" y="1576300"/>
            <a:chExt cx="1128371" cy="437861"/>
          </a:xfrm>
        </p:grpSpPr>
        <p:sp>
          <p:nvSpPr>
            <p:cNvPr id="1100" name="Oval 1099"/>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101" name="Rectangle 110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02" name="Oval 110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103" name="Freeform 1102"/>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04" name="Freeform 1103"/>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5" name="Freeform 1104"/>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6" name="Freeform 1105"/>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107" name="Straight Connector 1106"/>
            <p:cNvCxnSpPr>
              <a:cxnSpLocks noChangeShapeType="1"/>
              <a:endCxn id="1102" idx="2"/>
            </p:cNvCxnSpPr>
            <p:nvPr/>
          </p:nvCxnSpPr>
          <p:spPr bwMode="auto">
            <a:xfrm flipH="1" flipV="1">
              <a:off x="1871277" y="1736563"/>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08" name="Straight Connector 1107"/>
            <p:cNvCxnSpPr>
              <a:cxnSpLocks noChangeShapeType="1"/>
            </p:cNvCxnSpPr>
            <p:nvPr/>
          </p:nvCxnSpPr>
          <p:spPr bwMode="auto">
            <a:xfrm flipH="1" flipV="1">
              <a:off x="2996608" y="1733700"/>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10" name="Group 11"/>
          <p:cNvGrpSpPr/>
          <p:nvPr/>
        </p:nvGrpSpPr>
        <p:grpSpPr bwMode="auto">
          <a:xfrm>
            <a:off x="4494068" y="2167905"/>
            <a:ext cx="3598862" cy="493712"/>
            <a:chOff x="2704632" y="2011398"/>
            <a:chExt cx="3598520" cy="493919"/>
          </a:xfrm>
        </p:grpSpPr>
        <p:sp>
          <p:nvSpPr>
            <p:cNvPr id="1135" name="Oval 1134"/>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36" name="Oval 1135"/>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37" name="TextBox 389"/>
            <p:cNvSpPr txBox="1">
              <a:spLocks noChangeArrowheads="1"/>
            </p:cNvSpPr>
            <p:nvPr/>
          </p:nvSpPr>
          <p:spPr bwMode="auto">
            <a:xfrm>
              <a:off x="3812164" y="2127167"/>
              <a:ext cx="1338701" cy="29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mn-ea"/>
                  <a:ea typeface="+mn-ea"/>
                  <a:cs typeface="+mn-cs"/>
                </a:rPr>
                <a:t>远程控制器</a:t>
              </a:r>
              <a:endParaRPr kumimoji="0" lang="en-US" altLang="en-US" sz="1800" b="1" i="0" u="none" strike="noStrike" kern="0" cap="none" spc="0" normalizeH="0" baseline="0" noProof="0" dirty="0">
                <a:ln>
                  <a:noFill/>
                </a:ln>
                <a:solidFill>
                  <a:srgbClr val="FFFFFF"/>
                </a:solidFill>
                <a:effectLst/>
                <a:uLnTx/>
                <a:uFillTx/>
                <a:latin typeface="+mn-ea"/>
                <a:ea typeface="+mn-ea"/>
                <a:cs typeface="+mn-cs"/>
              </a:endParaRPr>
            </a:p>
          </p:txBody>
        </p:sp>
      </p:grpSp>
      <p:grpSp>
        <p:nvGrpSpPr>
          <p:cNvPr id="3" name="Group 2"/>
          <p:cNvGrpSpPr/>
          <p:nvPr/>
        </p:nvGrpSpPr>
        <p:grpSpPr>
          <a:xfrm>
            <a:off x="3674918" y="4177613"/>
            <a:ext cx="5095875" cy="822392"/>
            <a:chOff x="3674918" y="4177613"/>
            <a:chExt cx="5095875" cy="822392"/>
          </a:xfrm>
        </p:grpSpPr>
        <p:grpSp>
          <p:nvGrpSpPr>
            <p:cNvPr id="1111" name="Group 441"/>
            <p:cNvGrpSpPr/>
            <p:nvPr/>
          </p:nvGrpSpPr>
          <p:grpSpPr bwMode="auto">
            <a:xfrm>
              <a:off x="3674918" y="4177613"/>
              <a:ext cx="923628" cy="405783"/>
              <a:chOff x="2705100" y="2011398"/>
              <a:chExt cx="3597533" cy="493677"/>
            </a:xfrm>
          </p:grpSpPr>
          <p:sp>
            <p:nvSpPr>
              <p:cNvPr id="1132" name="Oval 1131"/>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33" name="Oval 1132"/>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34" name="TextBox 389"/>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CA</a:t>
                </a:r>
              </a:p>
            </p:txBody>
          </p:sp>
        </p:grpSp>
        <p:grpSp>
          <p:nvGrpSpPr>
            <p:cNvPr id="1112" name="Group 16"/>
            <p:cNvGrpSpPr/>
            <p:nvPr/>
          </p:nvGrpSpPr>
          <p:grpSpPr bwMode="auto">
            <a:xfrm>
              <a:off x="5338708" y="4714256"/>
              <a:ext cx="463612" cy="285749"/>
              <a:chOff x="3558850" y="4573304"/>
              <a:chExt cx="463568" cy="285869"/>
            </a:xfrm>
          </p:grpSpPr>
          <p:grpSp>
            <p:nvGrpSpPr>
              <p:cNvPr id="1128" name="Group 12"/>
              <p:cNvGrpSpPr/>
              <p:nvPr/>
            </p:nvGrpSpPr>
            <p:grpSpPr bwMode="auto">
              <a:xfrm>
                <a:off x="3558850" y="4577634"/>
                <a:ext cx="463568" cy="262710"/>
                <a:chOff x="3558850" y="4577634"/>
                <a:chExt cx="463568" cy="262710"/>
              </a:xfrm>
            </p:grpSpPr>
            <p:sp>
              <p:nvSpPr>
                <p:cNvPr id="1130" name="Oval 1129"/>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31" name="Oval 1130"/>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grpSp>
          <p:sp>
            <p:nvSpPr>
              <p:cNvPr id="1129"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nvGrpSpPr>
            <p:cNvPr id="1113" name="Group 450"/>
            <p:cNvGrpSpPr/>
            <p:nvPr/>
          </p:nvGrpSpPr>
          <p:grpSpPr bwMode="auto">
            <a:xfrm>
              <a:off x="6118930" y="4712138"/>
              <a:ext cx="463612" cy="285749"/>
              <a:chOff x="3558850" y="4573304"/>
              <a:chExt cx="463568" cy="285869"/>
            </a:xfrm>
          </p:grpSpPr>
          <p:grpSp>
            <p:nvGrpSpPr>
              <p:cNvPr id="1124" name="Group 451"/>
              <p:cNvGrpSpPr/>
              <p:nvPr/>
            </p:nvGrpSpPr>
            <p:grpSpPr bwMode="auto">
              <a:xfrm>
                <a:off x="3558850" y="4577634"/>
                <a:ext cx="463568" cy="262710"/>
                <a:chOff x="3558850" y="4577634"/>
                <a:chExt cx="463568" cy="262710"/>
              </a:xfrm>
            </p:grpSpPr>
            <p:sp>
              <p:nvSpPr>
                <p:cNvPr id="1126" name="Oval 1125"/>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27" name="Oval 1126"/>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grpSp>
          <p:sp>
            <p:nvSpPr>
              <p:cNvPr id="1125"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nvGrpSpPr>
            <p:cNvPr id="1114" name="Group 455"/>
            <p:cNvGrpSpPr/>
            <p:nvPr/>
          </p:nvGrpSpPr>
          <p:grpSpPr bwMode="auto">
            <a:xfrm>
              <a:off x="7319300" y="4710021"/>
              <a:ext cx="463612" cy="285749"/>
              <a:chOff x="3558850" y="4573304"/>
              <a:chExt cx="463568" cy="285869"/>
            </a:xfrm>
          </p:grpSpPr>
          <p:grpSp>
            <p:nvGrpSpPr>
              <p:cNvPr id="1120" name="Group 456"/>
              <p:cNvGrpSpPr/>
              <p:nvPr/>
            </p:nvGrpSpPr>
            <p:grpSpPr bwMode="auto">
              <a:xfrm>
                <a:off x="3558850" y="4577634"/>
                <a:ext cx="463568" cy="262710"/>
                <a:chOff x="3558850" y="4577634"/>
                <a:chExt cx="463568" cy="262710"/>
              </a:xfrm>
            </p:grpSpPr>
            <p:sp>
              <p:nvSpPr>
                <p:cNvPr id="1122" name="Oval 1121"/>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23" name="Oval 1122"/>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grpSp>
          <p:sp>
            <p:nvSpPr>
              <p:cNvPr id="1121"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nvGrpSpPr>
            <p:cNvPr id="1115" name="Group 460"/>
            <p:cNvGrpSpPr/>
            <p:nvPr/>
          </p:nvGrpSpPr>
          <p:grpSpPr bwMode="auto">
            <a:xfrm>
              <a:off x="8307181" y="4707904"/>
              <a:ext cx="463612" cy="285749"/>
              <a:chOff x="3558850" y="4573304"/>
              <a:chExt cx="463568" cy="285869"/>
            </a:xfrm>
          </p:grpSpPr>
          <p:grpSp>
            <p:nvGrpSpPr>
              <p:cNvPr id="1116" name="Group 461"/>
              <p:cNvGrpSpPr/>
              <p:nvPr/>
            </p:nvGrpSpPr>
            <p:grpSpPr bwMode="auto">
              <a:xfrm>
                <a:off x="3558850" y="4577634"/>
                <a:ext cx="463568" cy="262710"/>
                <a:chOff x="3558850" y="4577634"/>
                <a:chExt cx="463568" cy="262710"/>
              </a:xfrm>
            </p:grpSpPr>
            <p:sp>
              <p:nvSpPr>
                <p:cNvPr id="1118" name="Oval 1117"/>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19" name="Oval 1118"/>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grpSp>
          <p:sp>
            <p:nvSpPr>
              <p:cNvPr id="1117"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endParaRPr>
              </a:p>
            </p:txBody>
          </p:sp>
        </p:grpSp>
      </p:grpSp>
      <p:grpSp>
        <p:nvGrpSpPr>
          <p:cNvPr id="1139" name="Group 1"/>
          <p:cNvGrpSpPr/>
          <p:nvPr/>
        </p:nvGrpSpPr>
        <p:grpSpPr bwMode="auto">
          <a:xfrm>
            <a:off x="2687493" y="5474667"/>
            <a:ext cx="2698750" cy="903288"/>
            <a:chOff x="938213" y="5237163"/>
            <a:chExt cx="2698750" cy="903287"/>
          </a:xfrm>
        </p:grpSpPr>
        <p:cxnSp>
          <p:nvCxnSpPr>
            <p:cNvPr id="1140" name="Straight Connector 1139"/>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1141"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
          <p:nvSpPr>
            <p:cNvPr id="1142"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grpSp>
          <p:nvGrpSpPr>
            <p:cNvPr id="1143" name="Group 5"/>
            <p:cNvGrpSpPr/>
            <p:nvPr/>
          </p:nvGrpSpPr>
          <p:grpSpPr bwMode="auto">
            <a:xfrm>
              <a:off x="938213" y="5237163"/>
              <a:ext cx="1616075" cy="487362"/>
              <a:chOff x="-4079003" y="2717403"/>
              <a:chExt cx="1616718" cy="488475"/>
            </a:xfrm>
          </p:grpSpPr>
          <p:sp>
            <p:nvSpPr>
              <p:cNvPr id="1157"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8" name="Line 99"/>
              <p:cNvSpPr>
                <a:spLocks noChangeShapeType="1"/>
              </p:cNvSpPr>
              <p:nvPr/>
            </p:nvSpPr>
            <p:spPr bwMode="auto">
              <a:xfrm>
                <a:off x="-2933828" y="3101502"/>
                <a:ext cx="471543" cy="0"/>
              </a:xfrm>
              <a:prstGeom prst="line">
                <a:avLst/>
              </a:prstGeom>
              <a:noFill/>
              <a:ln w="952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9"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60"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0111</a:t>
                </a:r>
              </a:p>
            </p:txBody>
          </p:sp>
          <p:sp>
            <p:nvSpPr>
              <p:cNvPr id="1161" name="Line 119"/>
              <p:cNvSpPr>
                <a:spLocks noChangeShapeType="1"/>
              </p:cNvSpPr>
              <p:nvPr/>
            </p:nvSpPr>
            <p:spPr bwMode="auto">
              <a:xfrm>
                <a:off x="-3621642" y="2717403"/>
                <a:ext cx="405953" cy="3006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144" name="Freeform 120"/>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145" name="Group 357"/>
            <p:cNvGrpSpPr/>
            <p:nvPr/>
          </p:nvGrpSpPr>
          <p:grpSpPr bwMode="auto">
            <a:xfrm>
              <a:off x="2714625" y="5659438"/>
              <a:ext cx="565150" cy="293687"/>
              <a:chOff x="1871277" y="1576300"/>
              <a:chExt cx="1128371" cy="437861"/>
            </a:xfrm>
          </p:grpSpPr>
          <p:sp>
            <p:nvSpPr>
              <p:cNvPr id="1147" name="Oval 1146"/>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148" name="Rectangle 1147"/>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49" name="Oval 1148"/>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150" name="Freeform 1149"/>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51" name="Freeform 1150"/>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2" name="Freeform 1151"/>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3" name="Freeform 1152"/>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154" name="Straight Connector 1153"/>
              <p:cNvCxnSpPr>
                <a:cxnSpLocks noChangeShapeType="1"/>
                <a:endCxn id="1149" idx="2"/>
              </p:cNvCxnSpPr>
              <p:nvPr/>
            </p:nvCxnSpPr>
            <p:spPr bwMode="auto">
              <a:xfrm flipH="1" flipV="1">
                <a:off x="1871277" y="1737244"/>
                <a:ext cx="3171"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55" name="Straight Connector 1154"/>
              <p:cNvCxnSpPr>
                <a:cxnSpLocks noChangeShapeType="1"/>
              </p:cNvCxnSpPr>
              <p:nvPr/>
            </p:nvCxnSpPr>
            <p:spPr bwMode="auto">
              <a:xfrm flipH="1" flipV="1">
                <a:off x="2996479" y="1734878"/>
                <a:ext cx="3169"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6"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3</a:t>
              </a:r>
            </a:p>
          </p:txBody>
        </p:sp>
      </p:grpSp>
      <p:sp>
        <p:nvSpPr>
          <p:cNvPr id="1162" name="TextBox 6"/>
          <p:cNvSpPr txBox="1">
            <a:spLocks noChangeArrowheads="1"/>
          </p:cNvSpPr>
          <p:nvPr/>
        </p:nvSpPr>
        <p:spPr bwMode="auto">
          <a:xfrm>
            <a:off x="1946130" y="485078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packet header</a:t>
            </a: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163" name="Group 1162"/>
          <p:cNvGrpSpPr/>
          <p:nvPr/>
        </p:nvGrpSpPr>
        <p:grpSpPr bwMode="auto">
          <a:xfrm>
            <a:off x="4390906" y="2898842"/>
            <a:ext cx="4051268" cy="2367063"/>
            <a:chOff x="-3855475" y="3644638"/>
            <a:chExt cx="4051268" cy="2367866"/>
          </a:xfrm>
        </p:grpSpPr>
        <p:cxnSp>
          <p:nvCxnSpPr>
            <p:cNvPr id="1164" name="Straight Arrow Connector 1163"/>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1165" name="Straight Arrow Connector 1164"/>
            <p:cNvCxnSpPr>
              <a:cxnSpLocks noChangeShapeType="1"/>
            </p:cNvCxnSpPr>
            <p:nvPr/>
          </p:nvCxnSpPr>
          <p:spPr bwMode="auto">
            <a:xfrm>
              <a:off x="-2818087" y="3658010"/>
              <a:ext cx="0" cy="2354494"/>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6" name="Straight Arrow Connector 1165"/>
            <p:cNvCxnSpPr>
              <a:cxnSpLocks noChangeShapeType="1"/>
            </p:cNvCxnSpPr>
            <p:nvPr/>
          </p:nvCxnSpPr>
          <p:spPr bwMode="auto">
            <a:xfrm>
              <a:off x="-2006679" y="3655204"/>
              <a:ext cx="31396" cy="2331351"/>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7" name="Straight Arrow Connector 1166"/>
            <p:cNvCxnSpPr>
              <a:cxnSpLocks noChangeShapeType="1"/>
            </p:cNvCxnSpPr>
            <p:nvPr/>
          </p:nvCxnSpPr>
          <p:spPr bwMode="auto">
            <a:xfrm>
              <a:off x="-817641" y="3644638"/>
              <a:ext cx="0" cy="2364624"/>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8" name="Straight Arrow Connector 1167"/>
            <p:cNvCxnSpPr>
              <a:cxnSpLocks noChangeShapeType="1"/>
            </p:cNvCxnSpPr>
            <p:nvPr/>
          </p:nvCxnSpPr>
          <p:spPr bwMode="auto">
            <a:xfrm>
              <a:off x="195792" y="3690049"/>
              <a:ext cx="1" cy="2311566"/>
            </a:xfrm>
            <a:prstGeom prst="straightConnector1">
              <a:avLst/>
            </a:prstGeom>
            <a:noFill/>
            <a:ln w="6350">
              <a:solidFill>
                <a:srgbClr val="CC0000"/>
              </a:solidFill>
              <a:rou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54" name="Slide Number Placeholder 4"/>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a:t>
            </a:fld>
            <a:endParaRPr lang="en-US" dirty="0"/>
          </a:p>
        </p:txBody>
      </p:sp>
      <p:sp>
        <p:nvSpPr>
          <p:cNvPr id="355" name="对话气泡: 圆角矩形 354">
            <a:extLst>
              <a:ext uri="{FF2B5EF4-FFF2-40B4-BE49-F238E27FC236}">
                <a16:creationId xmlns:a16="http://schemas.microsoft.com/office/drawing/2014/main" id="{178082EE-7328-4395-AC3B-5D6E960C6A20}"/>
              </a:ext>
            </a:extLst>
          </p:cNvPr>
          <p:cNvSpPr/>
          <p:nvPr/>
        </p:nvSpPr>
        <p:spPr>
          <a:xfrm>
            <a:off x="367357" y="3009451"/>
            <a:ext cx="1755779" cy="1163255"/>
          </a:xfrm>
          <a:prstGeom prst="wedgeRoundRectCallout">
            <a:avLst>
              <a:gd name="adj1" fmla="val 177435"/>
              <a:gd name="adj2" fmla="val -163869"/>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Times New Roman" panose="02020603050405020304" pitchFamily="18" charset="0"/>
                <a:cs typeface="Times New Roman" panose="02020603050405020304" pitchFamily="18" charset="0"/>
              </a:rPr>
              <a:t>流表</a:t>
            </a:r>
            <a:endParaRPr lang="en-US" altLang="zh-CN" sz="2400" b="1" dirty="0">
              <a:solidFill>
                <a:schemeClr val="tx1"/>
              </a:solidFill>
              <a:latin typeface="Times New Roman" panose="02020603050405020304" pitchFamily="18" charset="0"/>
              <a:cs typeface="Times New Roman" panose="02020603050405020304" pitchFamily="18" charset="0"/>
            </a:endParaRPr>
          </a:p>
          <a:p>
            <a:pPr algn="ctr"/>
            <a:r>
              <a:rPr lang="en-US" altLang="zh-CN" sz="2400" b="1" dirty="0">
                <a:solidFill>
                  <a:schemeClr val="tx1"/>
                </a:solidFill>
                <a:latin typeface="Times New Roman" panose="02020603050405020304" pitchFamily="18" charset="0"/>
                <a:cs typeface="Times New Roman" panose="02020603050405020304" pitchFamily="18" charset="0"/>
              </a:rPr>
              <a:t>Flow Table</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wipe(down)">
                                      <p:cBhvr>
                                        <p:cTn id="7" dur="500"/>
                                        <p:tgtEl>
                                          <p:spTgt spid="9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7"/>
                                        </p:tgtEl>
                                        <p:attrNameLst>
                                          <p:attrName>style.visibility</p:attrName>
                                        </p:attrNameLst>
                                      </p:cBhvr>
                                      <p:to>
                                        <p:strVal val="visible"/>
                                      </p:to>
                                    </p:set>
                                    <p:animEffect transition="in" filter="dissolve">
                                      <p:cBhvr>
                                        <p:cTn id="12" dur="500"/>
                                        <p:tgtEl>
                                          <p:spTgt spid="817"/>
                                        </p:tgtEl>
                                      </p:cBhvr>
                                    </p:animEffect>
                                  </p:childTnLst>
                                </p:cTn>
                              </p:par>
                              <p:par>
                                <p:cTn id="13" presetID="9" presetClass="entr" presetSubtype="0" fill="hold" nodeType="withEffect">
                                  <p:stCondLst>
                                    <p:cond delay="0"/>
                                  </p:stCondLst>
                                  <p:childTnLst>
                                    <p:set>
                                      <p:cBhvr>
                                        <p:cTn id="14" dur="1" fill="hold">
                                          <p:stCondLst>
                                            <p:cond delay="0"/>
                                          </p:stCondLst>
                                        </p:cTn>
                                        <p:tgtEl>
                                          <p:spTgt spid="1110"/>
                                        </p:tgtEl>
                                        <p:attrNameLst>
                                          <p:attrName>style.visibility</p:attrName>
                                        </p:attrNameLst>
                                      </p:cBhvr>
                                      <p:to>
                                        <p:strVal val="visible"/>
                                      </p:to>
                                    </p:set>
                                    <p:animEffect transition="in" filter="dissolve">
                                      <p:cBhvr>
                                        <p:cTn id="15" dur="500"/>
                                        <p:tgtEl>
                                          <p:spTgt spid="11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00"/>
                                        </p:tgtEl>
                                        <p:attrNameLst>
                                          <p:attrName>style.visibility</p:attrName>
                                        </p:attrNameLst>
                                      </p:cBhvr>
                                      <p:to>
                                        <p:strVal val="visible"/>
                                      </p:to>
                                    </p:set>
                                    <p:animEffect transition="in" filter="dissolve">
                                      <p:cBhvr>
                                        <p:cTn id="20" dur="500"/>
                                        <p:tgtEl>
                                          <p:spTgt spid="9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63"/>
                                        </p:tgtEl>
                                        <p:attrNameLst>
                                          <p:attrName>style.visibility</p:attrName>
                                        </p:attrNameLst>
                                      </p:cBhvr>
                                      <p:to>
                                        <p:strVal val="visible"/>
                                      </p:to>
                                    </p:set>
                                    <p:animEffect transition="in" filter="wipe(up)">
                                      <p:cBhvr>
                                        <p:cTn id="25" dur="500"/>
                                        <p:tgtEl>
                                          <p:spTgt spid="1163"/>
                                        </p:tgtEl>
                                      </p:cBhvr>
                                    </p:animEffect>
                                  </p:childTnLst>
                                </p:cTn>
                              </p:par>
                              <p:par>
                                <p:cTn id="26" presetID="9" presetClass="entr" presetSubtype="0" fill="hold" nodeType="withEffect">
                                  <p:stCondLst>
                                    <p:cond delay="0"/>
                                  </p:stCondLst>
                                  <p:childTnLst>
                                    <p:set>
                                      <p:cBhvr>
                                        <p:cTn id="27" dur="1" fill="hold">
                                          <p:stCondLst>
                                            <p:cond delay="0"/>
                                          </p:stCondLst>
                                        </p:cTn>
                                        <p:tgtEl>
                                          <p:spTgt spid="1037"/>
                                        </p:tgtEl>
                                        <p:attrNameLst>
                                          <p:attrName>style.visibility</p:attrName>
                                        </p:attrNameLst>
                                      </p:cBhvr>
                                      <p:to>
                                        <p:strVal val="visible"/>
                                      </p:to>
                                    </p:set>
                                    <p:animEffect transition="in" filter="dissolve">
                                      <p:cBhvr>
                                        <p:cTn id="28" dur="500"/>
                                        <p:tgtEl>
                                          <p:spTgt spid="1037"/>
                                        </p:tgtEl>
                                      </p:cBhvr>
                                    </p:animEffect>
                                  </p:childTnLst>
                                </p:cTn>
                              </p:par>
                              <p:par>
                                <p:cTn id="29" presetID="9"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par>
                          <p:cTn id="32" fill="hold">
                            <p:stCondLst>
                              <p:cond delay="500"/>
                            </p:stCondLst>
                            <p:childTnLst>
                              <p:par>
                                <p:cTn id="33" presetID="9" presetClass="entr" presetSubtype="0" fill="hold" nodeType="afterEffect">
                                  <p:stCondLst>
                                    <p:cond delay="500"/>
                                  </p:stCondLst>
                                  <p:childTnLst>
                                    <p:set>
                                      <p:cBhvr>
                                        <p:cTn id="34" dur="1" fill="hold">
                                          <p:stCondLst>
                                            <p:cond delay="0"/>
                                          </p:stCondLst>
                                        </p:cTn>
                                        <p:tgtEl>
                                          <p:spTgt spid="1043"/>
                                        </p:tgtEl>
                                        <p:attrNameLst>
                                          <p:attrName>style.visibility</p:attrName>
                                        </p:attrNameLst>
                                      </p:cBhvr>
                                      <p:to>
                                        <p:strVal val="visible"/>
                                      </p:to>
                                    </p:set>
                                    <p:animEffect transition="in" filter="dissolve">
                                      <p:cBhvr>
                                        <p:cTn id="35" dur="2000"/>
                                        <p:tgtEl>
                                          <p:spTgt spid="104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96"/>
                                        </p:tgtEl>
                                        <p:attrNameLst>
                                          <p:attrName>style.visibility</p:attrName>
                                        </p:attrNameLst>
                                      </p:cBhvr>
                                      <p:to>
                                        <p:strVal val="visible"/>
                                      </p:to>
                                    </p:set>
                                    <p:animEffect transition="in" filter="dissolve">
                                      <p:cBhvr>
                                        <p:cTn id="40" dur="500"/>
                                        <p:tgtEl>
                                          <p:spTgt spid="89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zh-CN" altLang="en-US" dirty="0">
                <a:cs typeface="Calibri" panose="020F0502020204030204" pitchFamily="34" charset="0"/>
              </a:rPr>
              <a:t>网络层：数据平面</a:t>
            </a:r>
            <a:endParaRPr lang="en-US" dirty="0">
              <a:cs typeface="Calibri" panose="020F0502020204030204" pitchFamily="34" charset="0"/>
            </a:endParaRPr>
          </a:p>
        </p:txBody>
      </p:sp>
      <p:sp>
        <p:nvSpPr>
          <p:cNvPr id="9" name="Rectangle 4"/>
          <p:cNvSpPr>
            <a:spLocks noGrp="1" noChangeArrowheads="1"/>
          </p:cNvSpPr>
          <p:nvPr>
            <p:ph sz="half" idx="2"/>
          </p:nvPr>
        </p:nvSpPr>
        <p:spPr>
          <a:xfrm>
            <a:off x="570089" y="1428299"/>
            <a:ext cx="6618109" cy="5001077"/>
          </a:xfrm>
        </p:spPr>
        <p:txBody>
          <a:bodyPr>
            <a:noAutofit/>
          </a:bodyPr>
          <a:lstStyle/>
          <a:p>
            <a:pPr marL="408305" indent="-278130">
              <a:spcBef>
                <a:spcPts val="600"/>
              </a:spcBef>
            </a:pPr>
            <a:r>
              <a:rPr lang="zh-CN" altLang="en-US" sz="3200" dirty="0">
                <a:solidFill>
                  <a:schemeClr val="bg1">
                    <a:lumMod val="50000"/>
                  </a:schemeClr>
                </a:solidFill>
                <a:latin typeface="+mn-ea"/>
                <a:cs typeface="Arial" panose="020B0604020202020204" pitchFamily="34" charset="0"/>
              </a:rPr>
              <a:t>网络层：概述</a:t>
            </a:r>
            <a:endParaRPr lang="en-US" altLang="en-US" sz="3200" dirty="0">
              <a:solidFill>
                <a:schemeClr val="bg1">
                  <a:lumMod val="50000"/>
                </a:schemeClr>
              </a:solidFill>
              <a:latin typeface="+mn-ea"/>
              <a:cs typeface="Arial" panose="020B0604020202020204" pitchFamily="34" charset="0"/>
            </a:endParaRPr>
          </a:p>
          <a:p>
            <a:pPr lvl="1">
              <a:spcBef>
                <a:spcPts val="0"/>
              </a:spcBef>
            </a:pPr>
            <a:r>
              <a:rPr lang="zh-CN" altLang="en-US" sz="2800" dirty="0">
                <a:solidFill>
                  <a:schemeClr val="bg1">
                    <a:lumMod val="50000"/>
                  </a:schemeClr>
                </a:solidFill>
                <a:latin typeface="+mn-ea"/>
                <a:cs typeface="Arial" panose="020B0604020202020204" pitchFamily="34" charset="0"/>
              </a:rPr>
              <a:t>数据平面</a:t>
            </a:r>
            <a:endParaRPr lang="en-US" altLang="en-US" sz="2800" dirty="0">
              <a:solidFill>
                <a:schemeClr val="bg1">
                  <a:lumMod val="50000"/>
                </a:schemeClr>
              </a:solidFill>
              <a:latin typeface="+mn-ea"/>
              <a:cs typeface="Arial" panose="020B0604020202020204" pitchFamily="34" charset="0"/>
            </a:endParaRPr>
          </a:p>
          <a:p>
            <a:pPr lvl="1">
              <a:spcBef>
                <a:spcPts val="0"/>
              </a:spcBef>
            </a:pPr>
            <a:r>
              <a:rPr lang="zh-CN" altLang="en-US" sz="2800" dirty="0">
                <a:solidFill>
                  <a:schemeClr val="bg1">
                    <a:lumMod val="50000"/>
                  </a:schemeClr>
                </a:solidFill>
                <a:latin typeface="+mn-ea"/>
                <a:cs typeface="Arial" panose="020B0604020202020204" pitchFamily="34" charset="0"/>
              </a:rPr>
              <a:t>控制平面</a:t>
            </a:r>
            <a:endParaRPr lang="en-US" altLang="en-US" sz="2800" dirty="0">
              <a:solidFill>
                <a:schemeClr val="bg1">
                  <a:lumMod val="50000"/>
                </a:schemeClr>
              </a:solidFill>
              <a:latin typeface="+mn-ea"/>
              <a:cs typeface="Arial" panose="020B0604020202020204" pitchFamily="34" charset="0"/>
            </a:endParaRPr>
          </a:p>
        </p:txBody>
      </p:sp>
      <p:pic>
        <p:nvPicPr>
          <p:cNvPr id="6" name="Picture 5" descr="A train crossing a bridge over a body of water&#10;&#10;Description automatically generated"/>
          <p:cNvPicPr>
            <a:picLocks noChangeAspect="1"/>
          </p:cNvPicPr>
          <p:nvPr/>
        </p:nvPicPr>
        <p:blipFill>
          <a:blip r:embed="rId3"/>
          <a:stretch>
            <a:fillRect/>
          </a:stretch>
        </p:blipFill>
        <p:spPr>
          <a:xfrm>
            <a:off x="8015288" y="1379196"/>
            <a:ext cx="3102316" cy="2326737"/>
          </a:xfrm>
          <a:prstGeom prst="rect">
            <a:avLst/>
          </a:prstGeom>
        </p:spPr>
      </p:pic>
      <p:sp>
        <p:nvSpPr>
          <p:cNvPr id="7" name="Rectangle 4"/>
          <p:cNvSpPr txBox="1">
            <a:spLocks noChangeArrowheads="1"/>
          </p:cNvSpPr>
          <p:nvPr/>
        </p:nvSpPr>
        <p:spPr>
          <a:xfrm>
            <a:off x="6186488" y="4277300"/>
            <a:ext cx="6005512"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r>
              <a:rPr lang="zh-CN" altLang="en-US" sz="3200" dirty="0">
                <a:latin typeface="Times New Roman" panose="02020603050405020304" pitchFamily="18" charset="0"/>
                <a:cs typeface="Times New Roman" panose="02020603050405020304" pitchFamily="18" charset="0"/>
              </a:rPr>
              <a:t>通用转发与</a:t>
            </a:r>
            <a:r>
              <a:rPr lang="en-US" altLang="en-US" sz="3200" dirty="0">
                <a:latin typeface="Times New Roman" panose="02020603050405020304" pitchFamily="18" charset="0"/>
                <a:cs typeface="Times New Roman" panose="02020603050405020304" pitchFamily="18" charset="0"/>
              </a:rPr>
              <a:t>SDN</a:t>
            </a:r>
          </a:p>
          <a:p>
            <a:pPr lvl="1">
              <a:spcBef>
                <a:spcPts val="0"/>
              </a:spcBef>
            </a:pPr>
            <a:r>
              <a:rPr lang="zh-CN" altLang="en-US" sz="2800" dirty="0">
                <a:latin typeface="Times New Roman" panose="02020603050405020304" pitchFamily="18" charset="0"/>
                <a:cs typeface="Times New Roman" panose="02020603050405020304" pitchFamily="18" charset="0"/>
              </a:rPr>
              <a:t>匹配</a:t>
            </a:r>
            <a:r>
              <a:rPr lang="en-US" altLang="en-US"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动作</a:t>
            </a:r>
            <a:endParaRPr lang="en-US" altLang="en-US" sz="2800" dirty="0">
              <a:latin typeface="Times New Roman" panose="02020603050405020304" pitchFamily="18" charset="0"/>
              <a:cs typeface="Times New Roman" panose="02020603050405020304" pitchFamily="18" charset="0"/>
            </a:endParaRPr>
          </a:p>
          <a:p>
            <a:pPr lvl="1">
              <a:spcBef>
                <a:spcPts val="0"/>
              </a:spcBef>
            </a:pPr>
            <a:r>
              <a:rPr lang="en-US" altLang="en-US" sz="2800" dirty="0">
                <a:latin typeface="Times New Roman" panose="02020603050405020304" pitchFamily="18" charset="0"/>
                <a:cs typeface="Times New Roman" panose="02020603050405020304" pitchFamily="18" charset="0"/>
              </a:rPr>
              <a:t>OpenFlow: </a:t>
            </a:r>
            <a:r>
              <a:rPr lang="zh-CN" altLang="en-US" sz="2800" dirty="0">
                <a:latin typeface="Times New Roman" panose="02020603050405020304" pitchFamily="18" charset="0"/>
                <a:cs typeface="Times New Roman" panose="02020603050405020304" pitchFamily="18" charset="0"/>
              </a:rPr>
              <a:t>匹配加动作操作</a:t>
            </a:r>
            <a:endParaRPr lang="en-US" altLang="en-US" dirty="0">
              <a:latin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4"/>
          </p:nvPr>
        </p:nvSpPr>
        <p:spPr>
          <a:xfrm>
            <a:off x="9219616" y="6465391"/>
            <a:ext cx="2743200" cy="365125"/>
          </a:xfrm>
        </p:spPr>
        <p:txBody>
          <a:bodyPr/>
          <a:lstStyle/>
          <a:p>
            <a:r>
              <a:rPr lang="en-US" dirty="0"/>
              <a:t>Network Layer: 4-</a:t>
            </a:r>
            <a:fld id="{C4204591-24BD-A542-B9D5-F8D8A88D2FEE}" type="slidenum">
              <a:rPr lang="en-US" smtClean="0"/>
              <a:t>90</a:t>
            </a:fld>
            <a:endParaRPr lang="en-US" dirty="0"/>
          </a:p>
        </p:txBody>
      </p:sp>
      <p:sp>
        <p:nvSpPr>
          <p:cNvPr id="10" name="Rectangle 4"/>
          <p:cNvSpPr txBox="1">
            <a:spLocks noChangeArrowheads="1"/>
          </p:cNvSpPr>
          <p:nvPr/>
        </p:nvSpPr>
        <p:spPr>
          <a:xfrm>
            <a:off x="563462" y="2806957"/>
            <a:ext cx="6618109" cy="3461321"/>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8305" indent="-278130">
              <a:spcBef>
                <a:spcPts val="600"/>
              </a:spcBef>
            </a:pPr>
            <a:r>
              <a:rPr lang="zh-CN" altLang="en-US" sz="3200" dirty="0">
                <a:solidFill>
                  <a:schemeClr val="bg1">
                    <a:lumMod val="50000"/>
                  </a:schemeClr>
                </a:solidFill>
                <a:latin typeface="Times New Roman" panose="02020603050405020304" pitchFamily="18" charset="0"/>
                <a:cs typeface="Times New Roman" panose="02020603050405020304" pitchFamily="18" charset="0"/>
              </a:rPr>
              <a:t>路由器工作原理</a:t>
            </a:r>
            <a:endParaRPr lang="en-US" altLang="ja-JP" sz="32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输入端口，交换结构，输出端口</a:t>
            </a:r>
            <a:endParaRPr lang="en-US" altLang="ja-JP"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分组调度</a:t>
            </a:r>
            <a:endParaRPr lang="en-US" altLang="zh-CN" sz="3200" dirty="0">
              <a:solidFill>
                <a:schemeClr val="bg1">
                  <a:lumMod val="50000"/>
                </a:schemeClr>
              </a:solidFill>
              <a:latin typeface="Times New Roman" panose="02020603050405020304" pitchFamily="18" charset="0"/>
              <a:cs typeface="Times New Roman" panose="02020603050405020304" pitchFamily="18" charset="0"/>
            </a:endParaRPr>
          </a:p>
          <a:p>
            <a:pPr marL="130175" indent="0">
              <a:spcBef>
                <a:spcPts val="600"/>
              </a:spcBef>
              <a:buNone/>
            </a:pPr>
            <a:r>
              <a:rPr lang="en-US" altLang="en-US" sz="3200" dirty="0">
                <a:solidFill>
                  <a:schemeClr val="bg1">
                    <a:lumMod val="50000"/>
                  </a:schemeClr>
                </a:solidFill>
                <a:latin typeface="Times New Roman" panose="02020603050405020304" pitchFamily="18" charset="0"/>
                <a:cs typeface="Times New Roman" panose="02020603050405020304" pitchFamily="18" charset="0"/>
              </a:rPr>
              <a:t>IP: </a:t>
            </a:r>
            <a:r>
              <a:rPr lang="zh-CN" altLang="en-US" sz="3200" dirty="0">
                <a:solidFill>
                  <a:schemeClr val="bg1">
                    <a:lumMod val="50000"/>
                  </a:schemeClr>
                </a:solidFill>
                <a:latin typeface="Times New Roman" panose="02020603050405020304" pitchFamily="18" charset="0"/>
                <a:cs typeface="Times New Roman" panose="02020603050405020304" pitchFamily="18" charset="0"/>
              </a:rPr>
              <a:t>网际协议</a:t>
            </a:r>
            <a:endParaRPr lang="en-US" altLang="en-US" sz="32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数据报格式</a:t>
            </a:r>
            <a:endParaRPr lang="en-US" altLang="zh-CN"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编址</a:t>
            </a:r>
            <a:endParaRPr lang="en-US" altLang="en-US"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zh-CN" altLang="en-US" sz="2800" dirty="0">
                <a:solidFill>
                  <a:schemeClr val="bg1">
                    <a:lumMod val="50000"/>
                  </a:schemeClr>
                </a:solidFill>
                <a:latin typeface="Times New Roman" panose="02020603050405020304" pitchFamily="18" charset="0"/>
                <a:cs typeface="Times New Roman" panose="02020603050405020304" pitchFamily="18" charset="0"/>
              </a:rPr>
              <a:t>网络地址转换</a:t>
            </a:r>
            <a:endParaRPr lang="en-US" altLang="en-US" sz="2800" dirty="0">
              <a:solidFill>
                <a:schemeClr val="bg1">
                  <a:lumMod val="50000"/>
                </a:schemeClr>
              </a:solidFill>
              <a:latin typeface="Times New Roman" panose="02020603050405020304" pitchFamily="18" charset="0"/>
              <a:cs typeface="Times New Roman" panose="02020603050405020304" pitchFamily="18" charset="0"/>
            </a:endParaRPr>
          </a:p>
          <a:p>
            <a:pPr lvl="1">
              <a:spcBef>
                <a:spcPts val="0"/>
              </a:spcBef>
            </a:pPr>
            <a:r>
              <a:rPr lang="en-US" altLang="en-US" sz="2800" dirty="0">
                <a:solidFill>
                  <a:schemeClr val="bg1">
                    <a:lumMod val="50000"/>
                  </a:schemeClr>
                </a:solidFill>
                <a:latin typeface="Times New Roman" panose="02020603050405020304" pitchFamily="18" charset="0"/>
                <a:cs typeface="Times New Roman" panose="02020603050405020304" pitchFamily="18" charset="0"/>
              </a:rPr>
              <a:t>IPv6</a:t>
            </a:r>
          </a:p>
        </p:txBody>
      </p:sp>
    </p:spTree>
    <p:extLst>
      <p:ext uri="{BB962C8B-B14F-4D97-AF65-F5344CB8AC3E}">
        <p14:creationId xmlns:p14="http://schemas.microsoft.com/office/powerpoint/2010/main" val="7482515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20188" y="2244830"/>
            <a:ext cx="6996667" cy="1258851"/>
            <a:chOff x="1372488" y="5470630"/>
            <a:chExt cx="6996667" cy="1258851"/>
          </a:xfrm>
        </p:grpSpPr>
        <p:sp>
          <p:nvSpPr>
            <p:cNvPr id="887" name="Freeform 2"/>
            <p:cNvSpPr/>
            <p:nvPr/>
          </p:nvSpPr>
          <p:spPr bwMode="auto">
            <a:xfrm>
              <a:off x="4341668" y="5789681"/>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888" name="Straight Connector 887"/>
            <p:cNvCxnSpPr/>
            <p:nvPr/>
          </p:nvCxnSpPr>
          <p:spPr>
            <a:xfrm flipV="1">
              <a:off x="5011593" y="5940494"/>
              <a:ext cx="1316037" cy="131762"/>
            </a:xfrm>
            <a:prstGeom prst="line">
              <a:avLst/>
            </a:prstGeom>
            <a:noFill/>
            <a:ln w="12700" cap="flat" cmpd="sng" algn="ctr">
              <a:solidFill>
                <a:srgbClr val="000000"/>
              </a:solidFill>
              <a:prstDash val="solid"/>
            </a:ln>
            <a:effectLst/>
          </p:spPr>
        </p:cxnSp>
        <p:cxnSp>
          <p:nvCxnSpPr>
            <p:cNvPr id="889" name="Straight Connector 888"/>
            <p:cNvCxnSpPr/>
            <p:nvPr/>
          </p:nvCxnSpPr>
          <p:spPr>
            <a:xfrm>
              <a:off x="4900468" y="6127819"/>
              <a:ext cx="2259012" cy="298450"/>
            </a:xfrm>
            <a:prstGeom prst="line">
              <a:avLst/>
            </a:prstGeom>
            <a:noFill/>
            <a:ln w="12700" cap="flat" cmpd="sng" algn="ctr">
              <a:solidFill>
                <a:srgbClr val="000000"/>
              </a:solidFill>
              <a:prstDash val="solid"/>
            </a:ln>
            <a:effectLst/>
          </p:spPr>
        </p:cxnSp>
        <p:cxnSp>
          <p:nvCxnSpPr>
            <p:cNvPr id="890" name="Straight Connector 889"/>
            <p:cNvCxnSpPr/>
            <p:nvPr/>
          </p:nvCxnSpPr>
          <p:spPr>
            <a:xfrm>
              <a:off x="4913168" y="6232594"/>
              <a:ext cx="714375" cy="276225"/>
            </a:xfrm>
            <a:prstGeom prst="line">
              <a:avLst/>
            </a:prstGeom>
            <a:noFill/>
            <a:ln w="12700" cap="flat" cmpd="sng" algn="ctr">
              <a:solidFill>
                <a:srgbClr val="000000"/>
              </a:solidFill>
              <a:prstDash val="solid"/>
            </a:ln>
            <a:effectLst/>
          </p:spPr>
        </p:cxnSp>
        <p:cxnSp>
          <p:nvCxnSpPr>
            <p:cNvPr id="891" name="Straight Connector 890"/>
            <p:cNvCxnSpPr/>
            <p:nvPr/>
          </p:nvCxnSpPr>
          <p:spPr>
            <a:xfrm flipV="1">
              <a:off x="5930755" y="6426269"/>
              <a:ext cx="1247775" cy="82550"/>
            </a:xfrm>
            <a:prstGeom prst="line">
              <a:avLst/>
            </a:prstGeom>
            <a:noFill/>
            <a:ln w="12700" cap="flat" cmpd="sng" algn="ctr">
              <a:solidFill>
                <a:srgbClr val="000000"/>
              </a:solidFill>
              <a:prstDash val="solid"/>
            </a:ln>
            <a:effectLst/>
          </p:spPr>
        </p:cxnSp>
        <p:cxnSp>
          <p:nvCxnSpPr>
            <p:cNvPr id="892" name="Straight Connector 891"/>
            <p:cNvCxnSpPr/>
            <p:nvPr/>
          </p:nvCxnSpPr>
          <p:spPr>
            <a:xfrm>
              <a:off x="6591155" y="5973831"/>
              <a:ext cx="1057275" cy="123825"/>
            </a:xfrm>
            <a:prstGeom prst="line">
              <a:avLst/>
            </a:prstGeom>
            <a:noFill/>
            <a:ln w="12700" cap="flat" cmpd="sng" algn="ctr">
              <a:solidFill>
                <a:srgbClr val="000000"/>
              </a:solidFill>
              <a:prstDash val="solid"/>
            </a:ln>
            <a:effectLst/>
          </p:spPr>
        </p:cxnSp>
        <p:cxnSp>
          <p:nvCxnSpPr>
            <p:cNvPr id="893" name="Straight Connector 892"/>
            <p:cNvCxnSpPr/>
            <p:nvPr/>
          </p:nvCxnSpPr>
          <p:spPr>
            <a:xfrm flipV="1">
              <a:off x="5875193" y="6127819"/>
              <a:ext cx="1790700" cy="298450"/>
            </a:xfrm>
            <a:prstGeom prst="line">
              <a:avLst/>
            </a:prstGeom>
            <a:noFill/>
            <a:ln w="12700" cap="flat" cmpd="sng" algn="ctr">
              <a:solidFill>
                <a:srgbClr val="000000"/>
              </a:solidFill>
              <a:prstDash val="solid"/>
            </a:ln>
            <a:effectLst/>
          </p:spPr>
        </p:cxnSp>
        <p:cxnSp>
          <p:nvCxnSpPr>
            <p:cNvPr id="894" name="Straight Connector 893"/>
            <p:cNvCxnSpPr/>
            <p:nvPr/>
          </p:nvCxnSpPr>
          <p:spPr>
            <a:xfrm flipV="1">
              <a:off x="7202343" y="6156394"/>
              <a:ext cx="588962" cy="269875"/>
            </a:xfrm>
            <a:prstGeom prst="line">
              <a:avLst/>
            </a:prstGeom>
            <a:noFill/>
            <a:ln w="12700" cap="flat" cmpd="sng" algn="ctr">
              <a:solidFill>
                <a:srgbClr val="000000"/>
              </a:solidFill>
              <a:prstDash val="solid"/>
            </a:ln>
            <a:effectLst/>
          </p:spPr>
        </p:cxnSp>
        <p:cxnSp>
          <p:nvCxnSpPr>
            <p:cNvPr id="895" name="Straight Connector 894"/>
            <p:cNvCxnSpPr/>
            <p:nvPr/>
          </p:nvCxnSpPr>
          <p:spPr>
            <a:xfrm>
              <a:off x="6345093" y="5940494"/>
              <a:ext cx="814387" cy="401637"/>
            </a:xfrm>
            <a:prstGeom prst="line">
              <a:avLst/>
            </a:prstGeom>
            <a:noFill/>
            <a:ln w="12700" cap="flat" cmpd="sng" algn="ctr">
              <a:solidFill>
                <a:srgbClr val="000000"/>
              </a:solidFill>
              <a:prstDash val="solid"/>
            </a:ln>
            <a:effectLst/>
          </p:spPr>
        </p:cxnSp>
        <p:grpSp>
          <p:nvGrpSpPr>
            <p:cNvPr id="1069" name="Group 347"/>
            <p:cNvGrpSpPr/>
            <p:nvPr/>
          </p:nvGrpSpPr>
          <p:grpSpPr bwMode="auto">
            <a:xfrm>
              <a:off x="7605568" y="5983356"/>
              <a:ext cx="588962" cy="242888"/>
              <a:chOff x="1871277" y="1576300"/>
              <a:chExt cx="1128371" cy="437861"/>
            </a:xfrm>
          </p:grpSpPr>
          <p:sp>
            <p:nvSpPr>
              <p:cNvPr id="1070" name="Oval 1069"/>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71" name="Rectangle 1070"/>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72" name="Oval 1071"/>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73" name="Freeform 1072"/>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74" name="Freeform 1073"/>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75" name="Freeform 1074"/>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76" name="Freeform 1075"/>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77" name="Straight Connector 1076"/>
              <p:cNvCxnSpPr>
                <a:cxnSpLocks noChangeShapeType="1"/>
                <a:endCxn id="1072" idx="2"/>
              </p:cNvCxnSpPr>
              <p:nvPr/>
            </p:nvCxnSpPr>
            <p:spPr bwMode="auto">
              <a:xfrm flipH="1" flipV="1">
                <a:off x="1871277" y="1736563"/>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78" name="Straight Connector 1077"/>
              <p:cNvCxnSpPr>
                <a:cxnSpLocks noChangeShapeType="1"/>
              </p:cNvCxnSpPr>
              <p:nvPr/>
            </p:nvCxnSpPr>
            <p:spPr bwMode="auto">
              <a:xfrm flipH="1" flipV="1">
                <a:off x="2996608" y="1733702"/>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9" name="Group 347"/>
            <p:cNvGrpSpPr/>
            <p:nvPr/>
          </p:nvGrpSpPr>
          <p:grpSpPr bwMode="auto">
            <a:xfrm>
              <a:off x="6124430" y="5842069"/>
              <a:ext cx="588963" cy="242887"/>
              <a:chOff x="1871277" y="1576300"/>
              <a:chExt cx="1128371" cy="437861"/>
            </a:xfrm>
          </p:grpSpPr>
          <p:sp>
            <p:nvSpPr>
              <p:cNvPr id="1080" name="Oval 1079"/>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81" name="Rectangle 108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82" name="Oval 1081"/>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83" name="Freeform 1082"/>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84" name="Freeform 1083"/>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5" name="Freeform 1084"/>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6" name="Freeform 1085"/>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87" name="Straight Connector 1086"/>
              <p:cNvCxnSpPr>
                <a:cxnSpLocks noChangeShapeType="1"/>
                <a:endCxn id="1082" idx="2"/>
              </p:cNvCxnSpPr>
              <p:nvPr/>
            </p:nvCxnSpPr>
            <p:spPr bwMode="auto">
              <a:xfrm flipH="1" flipV="1">
                <a:off x="1871277" y="1736563"/>
                <a:ext cx="3042"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8" name="Straight Connector 1087"/>
              <p:cNvCxnSpPr>
                <a:cxnSpLocks noChangeShapeType="1"/>
              </p:cNvCxnSpPr>
              <p:nvPr/>
            </p:nvCxnSpPr>
            <p:spPr bwMode="auto">
              <a:xfrm flipH="1" flipV="1">
                <a:off x="2996606" y="1733700"/>
                <a:ext cx="3042"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89" name="Group 347"/>
            <p:cNvGrpSpPr/>
            <p:nvPr/>
          </p:nvGrpSpPr>
          <p:grpSpPr bwMode="auto">
            <a:xfrm>
              <a:off x="6916593" y="6302444"/>
              <a:ext cx="588962" cy="242887"/>
              <a:chOff x="1871277" y="1576300"/>
              <a:chExt cx="1128371" cy="437861"/>
            </a:xfrm>
          </p:grpSpPr>
          <p:sp>
            <p:nvSpPr>
              <p:cNvPr id="1090" name="Oval 1089"/>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91" name="Rectangle 109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92" name="Oval 109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93" name="Freeform 1092"/>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94" name="Freeform 1093"/>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95" name="Freeform 1094"/>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96" name="Freeform 1095"/>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97" name="Straight Connector 1096"/>
              <p:cNvCxnSpPr>
                <a:cxnSpLocks noChangeShapeType="1"/>
                <a:endCxn id="1092" idx="2"/>
              </p:cNvCxnSpPr>
              <p:nvPr/>
            </p:nvCxnSpPr>
            <p:spPr bwMode="auto">
              <a:xfrm flipH="1" flipV="1">
                <a:off x="1871277" y="1736563"/>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8" name="Straight Connector 1097"/>
              <p:cNvCxnSpPr>
                <a:cxnSpLocks noChangeShapeType="1"/>
              </p:cNvCxnSpPr>
              <p:nvPr/>
            </p:nvCxnSpPr>
            <p:spPr bwMode="auto">
              <a:xfrm flipH="1" flipV="1">
                <a:off x="2996608" y="1733700"/>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99" name="Group 347"/>
            <p:cNvGrpSpPr/>
            <p:nvPr/>
          </p:nvGrpSpPr>
          <p:grpSpPr bwMode="auto">
            <a:xfrm>
              <a:off x="5452918" y="6394519"/>
              <a:ext cx="588962" cy="242887"/>
              <a:chOff x="1871277" y="1576300"/>
              <a:chExt cx="1128371" cy="437861"/>
            </a:xfrm>
          </p:grpSpPr>
          <p:sp>
            <p:nvSpPr>
              <p:cNvPr id="1100" name="Oval 1099"/>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101" name="Rectangle 1100"/>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02" name="Oval 1101"/>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103" name="Freeform 1102"/>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04" name="Freeform 1103"/>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5" name="Freeform 1104"/>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06" name="Freeform 1105"/>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107" name="Straight Connector 1106"/>
              <p:cNvCxnSpPr>
                <a:cxnSpLocks noChangeShapeType="1"/>
                <a:endCxn id="1102" idx="2"/>
              </p:cNvCxnSpPr>
              <p:nvPr/>
            </p:nvCxnSpPr>
            <p:spPr bwMode="auto">
              <a:xfrm flipH="1" flipV="1">
                <a:off x="1871277" y="1736563"/>
                <a:ext cx="3040" cy="123058"/>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08" name="Straight Connector 1107"/>
              <p:cNvCxnSpPr>
                <a:cxnSpLocks noChangeShapeType="1"/>
              </p:cNvCxnSpPr>
              <p:nvPr/>
            </p:nvCxnSpPr>
            <p:spPr bwMode="auto">
              <a:xfrm flipH="1" flipV="1">
                <a:off x="2996608" y="1733700"/>
                <a:ext cx="3040" cy="123060"/>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39" name="Group 1"/>
            <p:cNvGrpSpPr/>
            <p:nvPr/>
          </p:nvGrpSpPr>
          <p:grpSpPr bwMode="auto">
            <a:xfrm>
              <a:off x="2687493" y="5652658"/>
              <a:ext cx="2698750" cy="818062"/>
              <a:chOff x="938213" y="5322389"/>
              <a:chExt cx="2698750" cy="818061"/>
            </a:xfrm>
          </p:grpSpPr>
          <p:cxnSp>
            <p:nvCxnSpPr>
              <p:cNvPr id="1140" name="Straight Connector 1139"/>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1141"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a:t>
                </a:r>
              </a:p>
            </p:txBody>
          </p:sp>
          <p:sp>
            <p:nvSpPr>
              <p:cNvPr id="1142"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2</a:t>
                </a:r>
              </a:p>
            </p:txBody>
          </p:sp>
          <p:grpSp>
            <p:nvGrpSpPr>
              <p:cNvPr id="1143" name="Group 5"/>
              <p:cNvGrpSpPr/>
              <p:nvPr/>
            </p:nvGrpSpPr>
            <p:grpSpPr bwMode="auto">
              <a:xfrm>
                <a:off x="938213" y="5322389"/>
                <a:ext cx="1616075" cy="402139"/>
                <a:chOff x="-4079003" y="2802821"/>
                <a:chExt cx="1616718" cy="403057"/>
              </a:xfrm>
            </p:grpSpPr>
            <p:sp>
              <p:nvSpPr>
                <p:cNvPr id="1157" name="Rectangle 98"/>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8" name="Line 99"/>
                <p:cNvSpPr>
                  <a:spLocks noChangeShapeType="1"/>
                </p:cNvSpPr>
                <p:nvPr/>
              </p:nvSpPr>
              <p:spPr bwMode="auto">
                <a:xfrm>
                  <a:off x="-2933828" y="3101502"/>
                  <a:ext cx="471543" cy="0"/>
                </a:xfrm>
                <a:prstGeom prst="line">
                  <a:avLst/>
                </a:prstGeom>
                <a:noFill/>
                <a:ln w="9525">
                  <a:solidFill>
                    <a:srgbClr val="3333CC"/>
                  </a:solidFill>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9" name="Rectangle 104"/>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60"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0111</a:t>
                  </a:r>
                </a:p>
              </p:txBody>
            </p:sp>
            <p:sp>
              <p:nvSpPr>
                <p:cNvPr id="1161" name="Line 119"/>
                <p:cNvSpPr>
                  <a:spLocks noChangeShapeType="1"/>
                </p:cNvSpPr>
                <p:nvPr/>
              </p:nvSpPr>
              <p:spPr bwMode="auto">
                <a:xfrm>
                  <a:off x="-3940114" y="2802821"/>
                  <a:ext cx="724425" cy="215182"/>
                </a:xfrm>
                <a:prstGeom prst="line">
                  <a:avLst/>
                </a:prstGeom>
                <a:noFill/>
                <a:ln w="15875">
                  <a:solidFill>
                    <a:srgbClr val="C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145" name="Group 357"/>
              <p:cNvGrpSpPr/>
              <p:nvPr/>
            </p:nvGrpSpPr>
            <p:grpSpPr bwMode="auto">
              <a:xfrm>
                <a:off x="2714625" y="5659438"/>
                <a:ext cx="565150" cy="293687"/>
                <a:chOff x="1871277" y="1576300"/>
                <a:chExt cx="1128371" cy="437861"/>
              </a:xfrm>
            </p:grpSpPr>
            <p:sp>
              <p:nvSpPr>
                <p:cNvPr id="1147" name="Oval 1146"/>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148" name="Rectangle 1147"/>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49" name="Oval 1148"/>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150" name="Freeform 1149"/>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151" name="Freeform 1150"/>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2" name="Freeform 1151"/>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53" name="Freeform 1152"/>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154" name="Straight Connector 1153"/>
                <p:cNvCxnSpPr>
                  <a:cxnSpLocks noChangeShapeType="1"/>
                  <a:endCxn id="1149" idx="2"/>
                </p:cNvCxnSpPr>
                <p:nvPr/>
              </p:nvCxnSpPr>
              <p:spPr bwMode="auto">
                <a:xfrm flipH="1" flipV="1">
                  <a:off x="1871277" y="1737244"/>
                  <a:ext cx="3171"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55" name="Straight Connector 1154"/>
                <p:cNvCxnSpPr>
                  <a:cxnSpLocks noChangeShapeType="1"/>
                </p:cNvCxnSpPr>
                <p:nvPr/>
              </p:nvCxnSpPr>
              <p:spPr bwMode="auto">
                <a:xfrm flipH="1" flipV="1">
                  <a:off x="2996479" y="1734878"/>
                  <a:ext cx="3169" cy="123075"/>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6"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3</a:t>
                </a:r>
              </a:p>
            </p:txBody>
          </p:sp>
          <p:sp>
            <p:nvSpPr>
              <p:cNvPr id="1144" name="Freeform 120"/>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162" name="TextBox 6"/>
            <p:cNvSpPr txBox="1">
              <a:spLocks noChangeArrowheads="1"/>
            </p:cNvSpPr>
            <p:nvPr/>
          </p:nvSpPr>
          <p:spPr bwMode="auto">
            <a:xfrm>
              <a:off x="1372488" y="547063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packet header</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 name="Title 1"/>
          <p:cNvSpPr>
            <a:spLocks noGrp="1"/>
          </p:cNvSpPr>
          <p:nvPr>
            <p:ph type="title"/>
          </p:nvPr>
        </p:nvSpPr>
        <p:spPr>
          <a:xfrm>
            <a:off x="838199" y="279543"/>
            <a:ext cx="10847119" cy="894622"/>
          </a:xfrm>
        </p:spPr>
        <p:txBody>
          <a:bodyPr>
            <a:normAutofit/>
          </a:bodyPr>
          <a:lstStyle/>
          <a:p>
            <a:r>
              <a:rPr lang="zh-CN" altLang="en-US" sz="4800" b="0" dirty="0">
                <a:solidFill>
                  <a:srgbClr val="000099"/>
                </a:solidFill>
                <a:latin typeface="+mn-lt"/>
                <a:cs typeface="Arial" panose="020B0604020202020204" pitchFamily="34" charset="0"/>
              </a:rPr>
              <a:t>通用转发：动作</a:t>
            </a:r>
            <a:r>
              <a:rPr lang="en-US" altLang="zh-CN" sz="4800" b="0" dirty="0">
                <a:solidFill>
                  <a:srgbClr val="000099"/>
                </a:solidFill>
                <a:latin typeface="+mn-lt"/>
                <a:cs typeface="Arial" panose="020B0604020202020204" pitchFamily="34" charset="0"/>
              </a:rPr>
              <a:t>+</a:t>
            </a:r>
            <a:r>
              <a:rPr lang="zh-CN" altLang="en-US" sz="4800" b="0" dirty="0">
                <a:solidFill>
                  <a:srgbClr val="000099"/>
                </a:solidFill>
                <a:latin typeface="+mn-lt"/>
                <a:cs typeface="Arial" panose="020B0604020202020204" pitchFamily="34" charset="0"/>
              </a:rPr>
              <a:t>匹配</a:t>
            </a:r>
            <a:endParaRPr lang="en-US" altLang="en-US" sz="4800" b="0" dirty="0">
              <a:solidFill>
                <a:srgbClr val="000099"/>
              </a:solidFill>
              <a:latin typeface="+mn-lt"/>
              <a:cs typeface="Arial" panose="020B0604020202020204" pitchFamily="34" charset="0"/>
            </a:endParaRPr>
          </a:p>
        </p:txBody>
      </p:sp>
      <p:sp>
        <p:nvSpPr>
          <p:cNvPr id="4" name="TextBox 257"/>
          <p:cNvSpPr txBox="1">
            <a:spLocks noChangeArrowheads="1"/>
          </p:cNvSpPr>
          <p:nvPr/>
        </p:nvSpPr>
        <p:spPr bwMode="auto">
          <a:xfrm>
            <a:off x="847174" y="1217384"/>
            <a:ext cx="1125965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回顾：每个路由器有一个转发表</a:t>
            </a:r>
            <a:r>
              <a:rPr kumimoji="0" lang="en-US"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en-US" sz="2800" b="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forwarding table </a:t>
            </a:r>
            <a:endParaRPr kumimoji="0" lang="en-US"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0" indent="-285750"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
              <a:defRPr/>
            </a:pPr>
            <a:r>
              <a:rPr kumimoji="0" lang="en-US" altLang="en-US" sz="2800" b="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a:t>
            </a:r>
            <a:r>
              <a:rPr kumimoji="0" lang="zh-CN" altLang="en-US" sz="2800" b="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动作加匹配</a:t>
            </a:r>
            <a:r>
              <a:rPr kumimoji="0" lang="en-US" altLang="en-US" sz="2800" b="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 </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：匹配到达分组的比特，采取动作</a:t>
            </a:r>
            <a:endParaRPr kumimoji="0" lang="en-US"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20" name="Group 19"/>
          <p:cNvGrpSpPr/>
          <p:nvPr/>
        </p:nvGrpSpPr>
        <p:grpSpPr>
          <a:xfrm>
            <a:off x="3590654" y="4136605"/>
            <a:ext cx="5200655" cy="2273665"/>
            <a:chOff x="3590654" y="4136605"/>
            <a:chExt cx="5200655" cy="2273665"/>
          </a:xfrm>
        </p:grpSpPr>
        <p:grpSp>
          <p:nvGrpSpPr>
            <p:cNvPr id="15" name="Group 14"/>
            <p:cNvGrpSpPr/>
            <p:nvPr/>
          </p:nvGrpSpPr>
          <p:grpSpPr>
            <a:xfrm>
              <a:off x="3590654" y="4136605"/>
              <a:ext cx="1298579" cy="1913670"/>
              <a:chOff x="3590654" y="4136605"/>
              <a:chExt cx="1298579" cy="1913670"/>
            </a:xfrm>
          </p:grpSpPr>
          <p:sp>
            <p:nvSpPr>
              <p:cNvPr id="927" name="Freeform 926"/>
              <p:cNvSpPr/>
              <p:nvPr/>
            </p:nvSpPr>
            <p:spPr bwMode="auto">
              <a:xfrm>
                <a:off x="3608120" y="5291450"/>
                <a:ext cx="1281113" cy="7588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1040633"/>
                  <a:gd name="connsiteY0-162" fmla="*/ 1160935 h 1160935"/>
                  <a:gd name="connsiteX1-163" fmla="*/ 0 w 1040633"/>
                  <a:gd name="connsiteY1-164" fmla="*/ 0 h 1160935"/>
                  <a:gd name="connsiteX2-165" fmla="*/ 1040633 w 1040633"/>
                  <a:gd name="connsiteY2-166" fmla="*/ 16785 h 1160935"/>
                  <a:gd name="connsiteX3-167" fmla="*/ 569478 w 1040633"/>
                  <a:gd name="connsiteY3-168" fmla="*/ 1158121 h 1160935"/>
                  <a:gd name="connsiteX4-169" fmla="*/ 363082 w 1040633"/>
                  <a:gd name="connsiteY4-170" fmla="*/ 1160935 h 1160935"/>
                  <a:gd name="connsiteX0-171" fmla="*/ 363082 w 1040633"/>
                  <a:gd name="connsiteY0-172" fmla="*/ 1160935 h 1160935"/>
                  <a:gd name="connsiteX1-173" fmla="*/ 0 w 1040633"/>
                  <a:gd name="connsiteY1-174" fmla="*/ 0 h 1160935"/>
                  <a:gd name="connsiteX2-175" fmla="*/ 1040633 w 1040633"/>
                  <a:gd name="connsiteY2-176" fmla="*/ 16785 h 1160935"/>
                  <a:gd name="connsiteX3-177" fmla="*/ 569478 w 1040633"/>
                  <a:gd name="connsiteY3-178" fmla="*/ 1158121 h 1160935"/>
                  <a:gd name="connsiteX4-179" fmla="*/ 363082 w 1040633"/>
                  <a:gd name="connsiteY4-180" fmla="*/ 1160935 h 1160935"/>
                  <a:gd name="connsiteX0-181" fmla="*/ 448507 w 1040633"/>
                  <a:gd name="connsiteY0-182" fmla="*/ 1160935 h 1160935"/>
                  <a:gd name="connsiteX1-183" fmla="*/ 0 w 1040633"/>
                  <a:gd name="connsiteY1-184" fmla="*/ 0 h 1160935"/>
                  <a:gd name="connsiteX2-185" fmla="*/ 1040633 w 1040633"/>
                  <a:gd name="connsiteY2-186" fmla="*/ 16785 h 1160935"/>
                  <a:gd name="connsiteX3-187" fmla="*/ 569478 w 1040633"/>
                  <a:gd name="connsiteY3-188" fmla="*/ 1158121 h 1160935"/>
                  <a:gd name="connsiteX4-189" fmla="*/ 448507 w 1040633"/>
                  <a:gd name="connsiteY4-190" fmla="*/ 1160935 h 1160935"/>
                  <a:gd name="connsiteX0-191" fmla="*/ 448507 w 1040633"/>
                  <a:gd name="connsiteY0-192" fmla="*/ 1160935 h 1160935"/>
                  <a:gd name="connsiteX1-193" fmla="*/ 0 w 1040633"/>
                  <a:gd name="connsiteY1-194" fmla="*/ 0 h 1160935"/>
                  <a:gd name="connsiteX2-195" fmla="*/ 1040633 w 1040633"/>
                  <a:gd name="connsiteY2-196" fmla="*/ 16785 h 1160935"/>
                  <a:gd name="connsiteX3-197" fmla="*/ 569478 w 1040633"/>
                  <a:gd name="connsiteY3-198" fmla="*/ 1158121 h 1160935"/>
                  <a:gd name="connsiteX4-199" fmla="*/ 448507 w 1040633"/>
                  <a:gd name="connsiteY4-200" fmla="*/ 1160935 h 1160935"/>
                  <a:gd name="connsiteX0-201" fmla="*/ 448507 w 1040633"/>
                  <a:gd name="connsiteY0-202" fmla="*/ 1160935 h 1160935"/>
                  <a:gd name="connsiteX1-203" fmla="*/ 0 w 1040633"/>
                  <a:gd name="connsiteY1-204" fmla="*/ 0 h 1160935"/>
                  <a:gd name="connsiteX2-205" fmla="*/ 1040633 w 1040633"/>
                  <a:gd name="connsiteY2-206" fmla="*/ 16785 h 1160935"/>
                  <a:gd name="connsiteX3-207" fmla="*/ 569478 w 1040633"/>
                  <a:gd name="connsiteY3-208" fmla="*/ 1158121 h 1160935"/>
                  <a:gd name="connsiteX4-209" fmla="*/ 448507 w 1040633"/>
                  <a:gd name="connsiteY4-210" fmla="*/ 1160935 h 1160935"/>
                  <a:gd name="connsiteX0-211" fmla="*/ 448507 w 1325315"/>
                  <a:gd name="connsiteY0-212" fmla="*/ 1160935 h 1160935"/>
                  <a:gd name="connsiteX1-213" fmla="*/ 0 w 1325315"/>
                  <a:gd name="connsiteY1-214" fmla="*/ 0 h 1160935"/>
                  <a:gd name="connsiteX2-215" fmla="*/ 1040633 w 1325315"/>
                  <a:gd name="connsiteY2-216" fmla="*/ 16785 h 1160935"/>
                  <a:gd name="connsiteX3-217" fmla="*/ 1214315 w 1325315"/>
                  <a:gd name="connsiteY3-218" fmla="*/ 1064597 h 1160935"/>
                  <a:gd name="connsiteX4-219" fmla="*/ 448507 w 1325315"/>
                  <a:gd name="connsiteY4-220" fmla="*/ 1160935 h 1160935"/>
                  <a:gd name="connsiteX0-221" fmla="*/ 448507 w 1214315"/>
                  <a:gd name="connsiteY0-222" fmla="*/ 1160935 h 1160935"/>
                  <a:gd name="connsiteX1-223" fmla="*/ 0 w 1214315"/>
                  <a:gd name="connsiteY1-224" fmla="*/ 0 h 1160935"/>
                  <a:gd name="connsiteX2-225" fmla="*/ 1040633 w 1214315"/>
                  <a:gd name="connsiteY2-226" fmla="*/ 16785 h 1160935"/>
                  <a:gd name="connsiteX3-227" fmla="*/ 1214315 w 1214315"/>
                  <a:gd name="connsiteY3-228" fmla="*/ 1064597 h 1160935"/>
                  <a:gd name="connsiteX4-229" fmla="*/ 448507 w 1214315"/>
                  <a:gd name="connsiteY4-230" fmla="*/ 1160935 h 1160935"/>
                  <a:gd name="connsiteX0-231" fmla="*/ 448507 w 1214315"/>
                  <a:gd name="connsiteY0-232" fmla="*/ 1160935 h 1160935"/>
                  <a:gd name="connsiteX1-233" fmla="*/ 0 w 1214315"/>
                  <a:gd name="connsiteY1-234" fmla="*/ 0 h 1160935"/>
                  <a:gd name="connsiteX2-235" fmla="*/ 1040633 w 1214315"/>
                  <a:gd name="connsiteY2-236" fmla="*/ 16785 h 1160935"/>
                  <a:gd name="connsiteX3-237" fmla="*/ 1214315 w 1214315"/>
                  <a:gd name="connsiteY3-238" fmla="*/ 1064597 h 1160935"/>
                  <a:gd name="connsiteX4-239" fmla="*/ 448507 w 1214315"/>
                  <a:gd name="connsiteY4-240" fmla="*/ 1160935 h 1160935"/>
                  <a:gd name="connsiteX0-241" fmla="*/ 1053964 w 1214315"/>
                  <a:gd name="connsiteY0-242" fmla="*/ 1136323 h 1136323"/>
                  <a:gd name="connsiteX1-243" fmla="*/ 0 w 1214315"/>
                  <a:gd name="connsiteY1-244" fmla="*/ 0 h 1136323"/>
                  <a:gd name="connsiteX2-245" fmla="*/ 1040633 w 1214315"/>
                  <a:gd name="connsiteY2-246" fmla="*/ 16785 h 1136323"/>
                  <a:gd name="connsiteX3-247" fmla="*/ 1214315 w 1214315"/>
                  <a:gd name="connsiteY3-248" fmla="*/ 1064597 h 1136323"/>
                  <a:gd name="connsiteX4-249" fmla="*/ 1053964 w 1214315"/>
                  <a:gd name="connsiteY4-250" fmla="*/ 1136323 h 1136323"/>
                  <a:gd name="connsiteX0-251" fmla="*/ 1053964 w 1214315"/>
                  <a:gd name="connsiteY0-252" fmla="*/ 1136323 h 1136323"/>
                  <a:gd name="connsiteX1-253" fmla="*/ 0 w 1214315"/>
                  <a:gd name="connsiteY1-254" fmla="*/ 0 h 1136323"/>
                  <a:gd name="connsiteX2-255" fmla="*/ 1040633 w 1214315"/>
                  <a:gd name="connsiteY2-256" fmla="*/ 16785 h 1136323"/>
                  <a:gd name="connsiteX3-257" fmla="*/ 1214315 w 1214315"/>
                  <a:gd name="connsiteY3-258" fmla="*/ 1064597 h 1136323"/>
                  <a:gd name="connsiteX4-259" fmla="*/ 1053964 w 1214315"/>
                  <a:gd name="connsiteY4-260" fmla="*/ 1136323 h 1136323"/>
                  <a:gd name="connsiteX0-261" fmla="*/ 1053964 w 1214315"/>
                  <a:gd name="connsiteY0-262" fmla="*/ 1136323 h 1136323"/>
                  <a:gd name="connsiteX1-263" fmla="*/ 0 w 1214315"/>
                  <a:gd name="connsiteY1-264" fmla="*/ 0 h 1136323"/>
                  <a:gd name="connsiteX2-265" fmla="*/ 1040633 w 1214315"/>
                  <a:gd name="connsiteY2-266" fmla="*/ 16785 h 1136323"/>
                  <a:gd name="connsiteX3-267" fmla="*/ 1214315 w 1214315"/>
                  <a:gd name="connsiteY3-268" fmla="*/ 1064597 h 1136323"/>
                  <a:gd name="connsiteX4-269" fmla="*/ 1053964 w 1214315"/>
                  <a:gd name="connsiteY4-270" fmla="*/ 1136323 h 1136323"/>
                  <a:gd name="connsiteX0-271" fmla="*/ 1060159 w 1220510"/>
                  <a:gd name="connsiteY0-272" fmla="*/ 1119627 h 1119627"/>
                  <a:gd name="connsiteX1-273" fmla="*/ 0 w 1220510"/>
                  <a:gd name="connsiteY1-274" fmla="*/ 249694 h 1119627"/>
                  <a:gd name="connsiteX2-275" fmla="*/ 1046828 w 1220510"/>
                  <a:gd name="connsiteY2-276" fmla="*/ 89 h 1119627"/>
                  <a:gd name="connsiteX3-277" fmla="*/ 1220510 w 1220510"/>
                  <a:gd name="connsiteY3-278" fmla="*/ 1047901 h 1119627"/>
                  <a:gd name="connsiteX4-279" fmla="*/ 1060159 w 1220510"/>
                  <a:gd name="connsiteY4-280" fmla="*/ 1119627 h 1119627"/>
                  <a:gd name="connsiteX0-281" fmla="*/ 1060159 w 1220510"/>
                  <a:gd name="connsiteY0-282" fmla="*/ 1119627 h 1119627"/>
                  <a:gd name="connsiteX1-283" fmla="*/ 0 w 1220510"/>
                  <a:gd name="connsiteY1-284" fmla="*/ 249694 h 1119627"/>
                  <a:gd name="connsiteX2-285" fmla="*/ 1046828 w 1220510"/>
                  <a:gd name="connsiteY2-286" fmla="*/ 89 h 1119627"/>
                  <a:gd name="connsiteX3-287" fmla="*/ 1220510 w 1220510"/>
                  <a:gd name="connsiteY3-288" fmla="*/ 1047901 h 1119627"/>
                  <a:gd name="connsiteX4-289" fmla="*/ 1060159 w 1220510"/>
                  <a:gd name="connsiteY4-290" fmla="*/ 1119627 h 1119627"/>
                  <a:gd name="connsiteX0-291" fmla="*/ 1060159 w 1220510"/>
                  <a:gd name="connsiteY0-292" fmla="*/ 1119627 h 1119627"/>
                  <a:gd name="connsiteX1-293" fmla="*/ 0 w 1220510"/>
                  <a:gd name="connsiteY1-294" fmla="*/ 249694 h 1119627"/>
                  <a:gd name="connsiteX2-295" fmla="*/ 1046828 w 1220510"/>
                  <a:gd name="connsiteY2-296" fmla="*/ 89 h 1119627"/>
                  <a:gd name="connsiteX3-297" fmla="*/ 1220510 w 1220510"/>
                  <a:gd name="connsiteY3-298" fmla="*/ 1047901 h 1119627"/>
                  <a:gd name="connsiteX4-299" fmla="*/ 1060159 w 1220510"/>
                  <a:gd name="connsiteY4-300" fmla="*/ 1119627 h 1119627"/>
                  <a:gd name="connsiteX0-301" fmla="*/ 1060159 w 1220510"/>
                  <a:gd name="connsiteY0-302" fmla="*/ 921649 h 921649"/>
                  <a:gd name="connsiteX1-303" fmla="*/ 0 w 1220510"/>
                  <a:gd name="connsiteY1-304" fmla="*/ 51716 h 921649"/>
                  <a:gd name="connsiteX2-305" fmla="*/ 1059218 w 1220510"/>
                  <a:gd name="connsiteY2-306" fmla="*/ 355 h 921649"/>
                  <a:gd name="connsiteX3-307" fmla="*/ 1220510 w 1220510"/>
                  <a:gd name="connsiteY3-308" fmla="*/ 849923 h 921649"/>
                  <a:gd name="connsiteX4-309" fmla="*/ 1060159 w 1220510"/>
                  <a:gd name="connsiteY4-310" fmla="*/ 921649 h 921649"/>
                  <a:gd name="connsiteX0-311" fmla="*/ 1060159 w 1220510"/>
                  <a:gd name="connsiteY0-312" fmla="*/ 921649 h 921649"/>
                  <a:gd name="connsiteX1-313" fmla="*/ 0 w 1220510"/>
                  <a:gd name="connsiteY1-314" fmla="*/ 51716 h 921649"/>
                  <a:gd name="connsiteX2-315" fmla="*/ 1059218 w 1220510"/>
                  <a:gd name="connsiteY2-316" fmla="*/ 355 h 921649"/>
                  <a:gd name="connsiteX3-317" fmla="*/ 1220510 w 1220510"/>
                  <a:gd name="connsiteY3-318" fmla="*/ 849923 h 921649"/>
                  <a:gd name="connsiteX4-319" fmla="*/ 1060159 w 1220510"/>
                  <a:gd name="connsiteY4-320" fmla="*/ 921649 h 921649"/>
                  <a:gd name="connsiteX0-321" fmla="*/ 1060159 w 1220510"/>
                  <a:gd name="connsiteY0-322" fmla="*/ 921649 h 921649"/>
                  <a:gd name="connsiteX1-323" fmla="*/ 0 w 1220510"/>
                  <a:gd name="connsiteY1-324" fmla="*/ 51716 h 921649"/>
                  <a:gd name="connsiteX2-325" fmla="*/ 1059218 w 1220510"/>
                  <a:gd name="connsiteY2-326" fmla="*/ 355 h 921649"/>
                  <a:gd name="connsiteX3-327" fmla="*/ 1220510 w 1220510"/>
                  <a:gd name="connsiteY3-328" fmla="*/ 849923 h 921649"/>
                  <a:gd name="connsiteX4-329" fmla="*/ 1060159 w 1220510"/>
                  <a:gd name="connsiteY4-330" fmla="*/ 921649 h 921649"/>
                  <a:gd name="connsiteX0-331" fmla="*/ 1060159 w 1340486"/>
                  <a:gd name="connsiteY0-332" fmla="*/ 921649 h 921649"/>
                  <a:gd name="connsiteX1-333" fmla="*/ 0 w 1340486"/>
                  <a:gd name="connsiteY1-334" fmla="*/ 51716 h 921649"/>
                  <a:gd name="connsiteX2-335" fmla="*/ 1059218 w 1340486"/>
                  <a:gd name="connsiteY2-336" fmla="*/ 355 h 921649"/>
                  <a:gd name="connsiteX3-337" fmla="*/ 1340486 w 1340486"/>
                  <a:gd name="connsiteY3-338" fmla="*/ 709789 h 921649"/>
                  <a:gd name="connsiteX4-339" fmla="*/ 1060159 w 1340486"/>
                  <a:gd name="connsiteY4-340" fmla="*/ 921649 h 921649"/>
                  <a:gd name="connsiteX0-341" fmla="*/ 1060159 w 1340486"/>
                  <a:gd name="connsiteY0-342" fmla="*/ 921649 h 921649"/>
                  <a:gd name="connsiteX1-343" fmla="*/ 0 w 1340486"/>
                  <a:gd name="connsiteY1-344" fmla="*/ 51716 h 921649"/>
                  <a:gd name="connsiteX2-345" fmla="*/ 1059218 w 1340486"/>
                  <a:gd name="connsiteY2-346" fmla="*/ 355 h 921649"/>
                  <a:gd name="connsiteX3-347" fmla="*/ 1340486 w 1340486"/>
                  <a:gd name="connsiteY3-348" fmla="*/ 709789 h 921649"/>
                  <a:gd name="connsiteX4-349" fmla="*/ 1060159 w 1340486"/>
                  <a:gd name="connsiteY4-350" fmla="*/ 921649 h 921649"/>
                  <a:gd name="connsiteX0-351" fmla="*/ 1060159 w 1340486"/>
                  <a:gd name="connsiteY0-352" fmla="*/ 921649 h 921649"/>
                  <a:gd name="connsiteX1-353" fmla="*/ 0 w 1340486"/>
                  <a:gd name="connsiteY1-354" fmla="*/ 51716 h 921649"/>
                  <a:gd name="connsiteX2-355" fmla="*/ 1059218 w 1340486"/>
                  <a:gd name="connsiteY2-356" fmla="*/ 355 h 921649"/>
                  <a:gd name="connsiteX3-357" fmla="*/ 1340486 w 1340486"/>
                  <a:gd name="connsiteY3-358" fmla="*/ 709789 h 921649"/>
                  <a:gd name="connsiteX4-359" fmla="*/ 1060159 w 1340486"/>
                  <a:gd name="connsiteY4-360" fmla="*/ 921649 h 921649"/>
                  <a:gd name="connsiteX0-361" fmla="*/ 1025166 w 1340486"/>
                  <a:gd name="connsiteY0-362" fmla="*/ 746482 h 746482"/>
                  <a:gd name="connsiteX1-363" fmla="*/ 0 w 1340486"/>
                  <a:gd name="connsiteY1-364" fmla="*/ 51716 h 746482"/>
                  <a:gd name="connsiteX2-365" fmla="*/ 1059218 w 1340486"/>
                  <a:gd name="connsiteY2-366" fmla="*/ 355 h 746482"/>
                  <a:gd name="connsiteX3-367" fmla="*/ 1340486 w 1340486"/>
                  <a:gd name="connsiteY3-368" fmla="*/ 709789 h 746482"/>
                  <a:gd name="connsiteX4-369" fmla="*/ 1025166 w 1340486"/>
                  <a:gd name="connsiteY4-370" fmla="*/ 746482 h 746482"/>
                  <a:gd name="connsiteX0-371" fmla="*/ 1025166 w 1340486"/>
                  <a:gd name="connsiteY0-372" fmla="*/ 746482 h 746482"/>
                  <a:gd name="connsiteX1-373" fmla="*/ 0 w 1340486"/>
                  <a:gd name="connsiteY1-374" fmla="*/ 51716 h 746482"/>
                  <a:gd name="connsiteX2-375" fmla="*/ 1059218 w 1340486"/>
                  <a:gd name="connsiteY2-376" fmla="*/ 355 h 746482"/>
                  <a:gd name="connsiteX3-377" fmla="*/ 1340486 w 1340486"/>
                  <a:gd name="connsiteY3-378" fmla="*/ 709789 h 746482"/>
                  <a:gd name="connsiteX4-379" fmla="*/ 1025166 w 1340486"/>
                  <a:gd name="connsiteY4-380" fmla="*/ 746482 h 746482"/>
                  <a:gd name="connsiteX0-381" fmla="*/ 965179 w 1280499"/>
                  <a:gd name="connsiteY0-382" fmla="*/ 759828 h 759828"/>
                  <a:gd name="connsiteX1-383" fmla="*/ 0 w 1280499"/>
                  <a:gd name="connsiteY1-384" fmla="*/ 0 h 759828"/>
                  <a:gd name="connsiteX2-385" fmla="*/ 999231 w 1280499"/>
                  <a:gd name="connsiteY2-386" fmla="*/ 13701 h 759828"/>
                  <a:gd name="connsiteX3-387" fmla="*/ 1280499 w 1280499"/>
                  <a:gd name="connsiteY3-388" fmla="*/ 723135 h 759828"/>
                  <a:gd name="connsiteX4-389" fmla="*/ 965179 w 1280499"/>
                  <a:gd name="connsiteY4-390" fmla="*/ 759828 h 759828"/>
                  <a:gd name="connsiteX0-391" fmla="*/ 965179 w 1280499"/>
                  <a:gd name="connsiteY0-392" fmla="*/ 759828 h 759828"/>
                  <a:gd name="connsiteX1-393" fmla="*/ 0 w 1280499"/>
                  <a:gd name="connsiteY1-394" fmla="*/ 0 h 759828"/>
                  <a:gd name="connsiteX2-395" fmla="*/ 999231 w 1280499"/>
                  <a:gd name="connsiteY2-396" fmla="*/ 13701 h 759828"/>
                  <a:gd name="connsiteX3-397" fmla="*/ 1280499 w 1280499"/>
                  <a:gd name="connsiteY3-398" fmla="*/ 723135 h 759828"/>
                  <a:gd name="connsiteX4-399" fmla="*/ 965179 w 1280499"/>
                  <a:gd name="connsiteY4-400" fmla="*/ 759828 h 7598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17" name="Rectangle 1016"/>
              <p:cNvSpPr/>
              <p:nvPr/>
            </p:nvSpPr>
            <p:spPr bwMode="auto">
              <a:xfrm rot="10800000">
                <a:off x="3610169" y="4392826"/>
                <a:ext cx="1027113" cy="4472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grpSp>
            <p:nvGrpSpPr>
              <p:cNvPr id="1018" name="Group 498"/>
              <p:cNvGrpSpPr/>
              <p:nvPr/>
            </p:nvGrpSpPr>
            <p:grpSpPr bwMode="auto">
              <a:xfrm>
                <a:off x="3590654" y="5050151"/>
                <a:ext cx="1035050" cy="360363"/>
                <a:chOff x="4129067" y="3606966"/>
                <a:chExt cx="567968" cy="338045"/>
              </a:xfrm>
            </p:grpSpPr>
            <p:sp>
              <p:nvSpPr>
                <p:cNvPr id="1032" name="Oval 1031"/>
                <p:cNvSpPr/>
                <p:nvPr/>
              </p:nvSpPr>
              <p:spPr>
                <a:xfrm>
                  <a:off x="4130589" y="3720144"/>
                  <a:ext cx="566445"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33" name="Rectangle 1032"/>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34" name="Oval 1033"/>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35" name="Straight Connector 1034"/>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1036" name="Straight Connector 1035"/>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1019" name="Rectangle 1018"/>
              <p:cNvSpPr/>
              <p:nvPr/>
            </p:nvSpPr>
            <p:spPr bwMode="auto">
              <a:xfrm>
                <a:off x="3592076" y="4851683"/>
                <a:ext cx="1028700" cy="336579"/>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20" name="Straight Connector 1019"/>
              <p:cNvCxnSpPr/>
              <p:nvPr/>
            </p:nvCxnSpPr>
            <p:spPr bwMode="auto">
              <a:xfrm>
                <a:off x="3609708" y="5243825"/>
                <a:ext cx="0" cy="0"/>
              </a:xfrm>
              <a:prstGeom prst="line">
                <a:avLst/>
              </a:prstGeom>
              <a:noFill/>
              <a:ln w="3175" cap="flat" cmpd="sng" algn="ctr">
                <a:solidFill>
                  <a:srgbClr val="000000"/>
                </a:solidFill>
                <a:prstDash val="sysDash"/>
              </a:ln>
              <a:effectLst/>
            </p:spPr>
          </p:cxnSp>
          <p:cxnSp>
            <p:nvCxnSpPr>
              <p:cNvPr id="1021" name="Straight Connector 1020"/>
              <p:cNvCxnSpPr/>
              <p:nvPr/>
            </p:nvCxnSpPr>
            <p:spPr bwMode="auto">
              <a:xfrm>
                <a:off x="4625708" y="4396154"/>
                <a:ext cx="0" cy="806396"/>
              </a:xfrm>
              <a:prstGeom prst="line">
                <a:avLst/>
              </a:prstGeom>
              <a:noFill/>
              <a:ln w="3175" cap="flat" cmpd="sng" algn="ctr">
                <a:solidFill>
                  <a:srgbClr val="000000"/>
                </a:solidFill>
                <a:prstDash val="sysDash"/>
              </a:ln>
              <a:effectLst/>
            </p:spPr>
          </p:cxnSp>
          <p:grpSp>
            <p:nvGrpSpPr>
              <p:cNvPr id="1022" name="Group 504"/>
              <p:cNvGrpSpPr/>
              <p:nvPr/>
            </p:nvGrpSpPr>
            <p:grpSpPr bwMode="auto">
              <a:xfrm>
                <a:off x="3609241" y="4136605"/>
                <a:ext cx="1019909" cy="399123"/>
                <a:chOff x="2183302" y="1574638"/>
                <a:chExt cx="1200154" cy="430218"/>
              </a:xfrm>
            </p:grpSpPr>
            <p:sp>
              <p:nvSpPr>
                <p:cNvPr id="1023" name="Oval 1022"/>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1024" name="Rectangle 1023"/>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25" name="Oval 1024"/>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26" name="Freeform 1025"/>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27" name="Freeform 1026"/>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8" name="Freeform 1027"/>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29" name="Freeform 1028"/>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30" name="Straight Connector 1029"/>
                <p:cNvCxnSpPr>
                  <a:cxnSpLocks noChangeShapeType="1"/>
                  <a:endCxn id="1025" idx="2"/>
                </p:cNvCxnSpPr>
                <p:nvPr/>
              </p:nvCxnSpPr>
              <p:spPr bwMode="auto">
                <a:xfrm flipH="1" flipV="1">
                  <a:off x="2183302" y="1732067"/>
                  <a:ext cx="1823" cy="12149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1" name="Straight Connector 1030"/>
                <p:cNvCxnSpPr>
                  <a:cxnSpLocks noChangeShapeType="1"/>
                </p:cNvCxnSpPr>
                <p:nvPr/>
              </p:nvCxnSpPr>
              <p:spPr bwMode="auto">
                <a:xfrm flipH="1" flipV="1">
                  <a:off x="3381474" y="1728644"/>
                  <a:ext cx="1824" cy="121493"/>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71" name="Straight Connector 370"/>
              <p:cNvCxnSpPr/>
              <p:nvPr/>
            </p:nvCxnSpPr>
            <p:spPr bwMode="auto">
              <a:xfrm>
                <a:off x="3607035" y="4388133"/>
                <a:ext cx="0" cy="806396"/>
              </a:xfrm>
              <a:prstGeom prst="line">
                <a:avLst/>
              </a:prstGeom>
              <a:noFill/>
              <a:ln w="3175" cap="flat" cmpd="sng" algn="ctr">
                <a:solidFill>
                  <a:srgbClr val="000000"/>
                </a:solidFill>
                <a:prstDash val="sysDash"/>
              </a:ln>
              <a:effectLst/>
            </p:spPr>
          </p:cxnSp>
        </p:grpSp>
        <p:grpSp>
          <p:nvGrpSpPr>
            <p:cNvPr id="16" name="Group 15"/>
            <p:cNvGrpSpPr/>
            <p:nvPr/>
          </p:nvGrpSpPr>
          <p:grpSpPr>
            <a:xfrm>
              <a:off x="5292458" y="4247514"/>
              <a:ext cx="573087" cy="2162756"/>
              <a:chOff x="5292458" y="4247514"/>
              <a:chExt cx="573087" cy="2162756"/>
            </a:xfrm>
          </p:grpSpPr>
          <p:sp>
            <p:nvSpPr>
              <p:cNvPr id="931" name="Freeform 930"/>
              <p:cNvSpPr/>
              <p:nvPr/>
            </p:nvSpPr>
            <p:spPr bwMode="auto">
              <a:xfrm>
                <a:off x="5292458" y="5394637"/>
                <a:ext cx="573087" cy="101563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621064"/>
                  <a:gd name="connsiteY0-372" fmla="*/ 973305 h 973305"/>
                  <a:gd name="connsiteX1-373" fmla="*/ 0 w 621064"/>
                  <a:gd name="connsiteY1-374" fmla="*/ 11688 h 973305"/>
                  <a:gd name="connsiteX2-375" fmla="*/ 499610 w 621064"/>
                  <a:gd name="connsiteY2-376" fmla="*/ 0 h 973305"/>
                  <a:gd name="connsiteX3-377" fmla="*/ 558839 w 621064"/>
                  <a:gd name="connsiteY3-378" fmla="*/ 754682 h 973305"/>
                  <a:gd name="connsiteX4-379" fmla="*/ 197928 w 621064"/>
                  <a:gd name="connsiteY4-380" fmla="*/ 973305 h 973305"/>
                  <a:gd name="connsiteX0-381" fmla="*/ 197928 w 558839"/>
                  <a:gd name="connsiteY0-382" fmla="*/ 973305 h 973305"/>
                  <a:gd name="connsiteX1-383" fmla="*/ 0 w 558839"/>
                  <a:gd name="connsiteY1-384" fmla="*/ 11688 h 973305"/>
                  <a:gd name="connsiteX2-385" fmla="*/ 499610 w 558839"/>
                  <a:gd name="connsiteY2-386" fmla="*/ 0 h 973305"/>
                  <a:gd name="connsiteX3-387" fmla="*/ 558839 w 558839"/>
                  <a:gd name="connsiteY3-388" fmla="*/ 754682 h 973305"/>
                  <a:gd name="connsiteX4-389" fmla="*/ 197928 w 558839"/>
                  <a:gd name="connsiteY4-390" fmla="*/ 973305 h 973305"/>
                  <a:gd name="connsiteX0-391" fmla="*/ 197928 w 558839"/>
                  <a:gd name="connsiteY0-392" fmla="*/ 973305 h 973305"/>
                  <a:gd name="connsiteX1-393" fmla="*/ 0 w 558839"/>
                  <a:gd name="connsiteY1-394" fmla="*/ 11688 h 973305"/>
                  <a:gd name="connsiteX2-395" fmla="*/ 499610 w 558839"/>
                  <a:gd name="connsiteY2-396" fmla="*/ 0 h 973305"/>
                  <a:gd name="connsiteX3-397" fmla="*/ 558839 w 558839"/>
                  <a:gd name="connsiteY3-398" fmla="*/ 754682 h 973305"/>
                  <a:gd name="connsiteX4-399" fmla="*/ 197928 w 558839"/>
                  <a:gd name="connsiteY4-400" fmla="*/ 973305 h 973305"/>
                  <a:gd name="connsiteX0-401" fmla="*/ 370213 w 558839"/>
                  <a:gd name="connsiteY0-402" fmla="*/ 796102 h 796102"/>
                  <a:gd name="connsiteX1-403" fmla="*/ 0 w 558839"/>
                  <a:gd name="connsiteY1-404" fmla="*/ 11688 h 796102"/>
                  <a:gd name="connsiteX2-405" fmla="*/ 499610 w 558839"/>
                  <a:gd name="connsiteY2-406" fmla="*/ 0 h 796102"/>
                  <a:gd name="connsiteX3-407" fmla="*/ 558839 w 558839"/>
                  <a:gd name="connsiteY3-408" fmla="*/ 754682 h 796102"/>
                  <a:gd name="connsiteX4-409" fmla="*/ 370213 w 558839"/>
                  <a:gd name="connsiteY4-410" fmla="*/ 796102 h 796102"/>
                  <a:gd name="connsiteX0-411" fmla="*/ 370213 w 558839"/>
                  <a:gd name="connsiteY0-412" fmla="*/ 796102 h 796102"/>
                  <a:gd name="connsiteX1-413" fmla="*/ 0 w 558839"/>
                  <a:gd name="connsiteY1-414" fmla="*/ 11688 h 796102"/>
                  <a:gd name="connsiteX2-415" fmla="*/ 499610 w 558839"/>
                  <a:gd name="connsiteY2-416" fmla="*/ 0 h 796102"/>
                  <a:gd name="connsiteX3-417" fmla="*/ 558839 w 558839"/>
                  <a:gd name="connsiteY3-418" fmla="*/ 754682 h 796102"/>
                  <a:gd name="connsiteX4-419" fmla="*/ 370213 w 558839"/>
                  <a:gd name="connsiteY4-420" fmla="*/ 796102 h 796102"/>
                  <a:gd name="connsiteX0-421" fmla="*/ 370213 w 558839"/>
                  <a:gd name="connsiteY0-422" fmla="*/ 796102 h 796102"/>
                  <a:gd name="connsiteX1-423" fmla="*/ 0 w 558839"/>
                  <a:gd name="connsiteY1-424" fmla="*/ 11688 h 796102"/>
                  <a:gd name="connsiteX2-425" fmla="*/ 499610 w 558839"/>
                  <a:gd name="connsiteY2-426" fmla="*/ 0 h 796102"/>
                  <a:gd name="connsiteX3-427" fmla="*/ 558839 w 558839"/>
                  <a:gd name="connsiteY3-428" fmla="*/ 754682 h 796102"/>
                  <a:gd name="connsiteX4-429" fmla="*/ 370213 w 558839"/>
                  <a:gd name="connsiteY4-430" fmla="*/ 796102 h 796102"/>
                  <a:gd name="connsiteX0-431" fmla="*/ 370213 w 558839"/>
                  <a:gd name="connsiteY0-432" fmla="*/ 1315828 h 1315828"/>
                  <a:gd name="connsiteX1-433" fmla="*/ 0 w 558839"/>
                  <a:gd name="connsiteY1-434" fmla="*/ 531414 h 1315828"/>
                  <a:gd name="connsiteX2-435" fmla="*/ 506930 w 558839"/>
                  <a:gd name="connsiteY2-436" fmla="*/ 0 h 1315828"/>
                  <a:gd name="connsiteX3-437" fmla="*/ 558839 w 558839"/>
                  <a:gd name="connsiteY3-438" fmla="*/ 1274408 h 1315828"/>
                  <a:gd name="connsiteX4-439" fmla="*/ 370213 w 558839"/>
                  <a:gd name="connsiteY4-440" fmla="*/ 1315828 h 1315828"/>
                  <a:gd name="connsiteX0-441" fmla="*/ 384853 w 573479"/>
                  <a:gd name="connsiteY0-442" fmla="*/ 1326654 h 1326654"/>
                  <a:gd name="connsiteX1-443" fmla="*/ 0 w 573479"/>
                  <a:gd name="connsiteY1-444" fmla="*/ 554 h 1326654"/>
                  <a:gd name="connsiteX2-445" fmla="*/ 521570 w 573479"/>
                  <a:gd name="connsiteY2-446" fmla="*/ 10826 h 1326654"/>
                  <a:gd name="connsiteX3-447" fmla="*/ 573479 w 573479"/>
                  <a:gd name="connsiteY3-448" fmla="*/ 1285234 h 1326654"/>
                  <a:gd name="connsiteX4-449" fmla="*/ 384853 w 573479"/>
                  <a:gd name="connsiteY4-450" fmla="*/ 1326654 h 1326654"/>
                  <a:gd name="connsiteX0-451" fmla="*/ 384853 w 573479"/>
                  <a:gd name="connsiteY0-452" fmla="*/ 1326654 h 1326654"/>
                  <a:gd name="connsiteX1-453" fmla="*/ 0 w 573479"/>
                  <a:gd name="connsiteY1-454" fmla="*/ 554 h 1326654"/>
                  <a:gd name="connsiteX2-455" fmla="*/ 521570 w 573479"/>
                  <a:gd name="connsiteY2-456" fmla="*/ 10826 h 1326654"/>
                  <a:gd name="connsiteX3-457" fmla="*/ 573479 w 573479"/>
                  <a:gd name="connsiteY3-458" fmla="*/ 1285234 h 1326654"/>
                  <a:gd name="connsiteX4-459" fmla="*/ 384853 w 573479"/>
                  <a:gd name="connsiteY4-460" fmla="*/ 1326654 h 1326654"/>
                  <a:gd name="connsiteX0-461" fmla="*/ 384853 w 573479"/>
                  <a:gd name="connsiteY0-462" fmla="*/ 1326654 h 1326654"/>
                  <a:gd name="connsiteX1-463" fmla="*/ 0 w 573479"/>
                  <a:gd name="connsiteY1-464" fmla="*/ 554 h 1326654"/>
                  <a:gd name="connsiteX2-465" fmla="*/ 521570 w 573479"/>
                  <a:gd name="connsiteY2-466" fmla="*/ 10826 h 1326654"/>
                  <a:gd name="connsiteX3-467" fmla="*/ 573479 w 573479"/>
                  <a:gd name="connsiteY3-468" fmla="*/ 1285234 h 1326654"/>
                  <a:gd name="connsiteX4-469" fmla="*/ 384853 w 573479"/>
                  <a:gd name="connsiteY4-470" fmla="*/ 1326654 h 1326654"/>
                  <a:gd name="connsiteX0-471" fmla="*/ 384853 w 573479"/>
                  <a:gd name="connsiteY0-472" fmla="*/ 1326654 h 1326654"/>
                  <a:gd name="connsiteX1-473" fmla="*/ 0 w 573479"/>
                  <a:gd name="connsiteY1-474" fmla="*/ 554 h 1326654"/>
                  <a:gd name="connsiteX2-475" fmla="*/ 521570 w 573479"/>
                  <a:gd name="connsiteY2-476" fmla="*/ 10826 h 1326654"/>
                  <a:gd name="connsiteX3-477" fmla="*/ 573479 w 573479"/>
                  <a:gd name="connsiteY3-478" fmla="*/ 1285234 h 1326654"/>
                  <a:gd name="connsiteX4-479" fmla="*/ 384853 w 573479"/>
                  <a:gd name="connsiteY4-480" fmla="*/ 1326654 h 1326654"/>
                  <a:gd name="connsiteX0-481" fmla="*/ 384853 w 573479"/>
                  <a:gd name="connsiteY0-482" fmla="*/ 1326654 h 1326654"/>
                  <a:gd name="connsiteX1-483" fmla="*/ 0 w 573479"/>
                  <a:gd name="connsiteY1-484" fmla="*/ 554 h 1326654"/>
                  <a:gd name="connsiteX2-485" fmla="*/ 521570 w 573479"/>
                  <a:gd name="connsiteY2-486" fmla="*/ 10826 h 1326654"/>
                  <a:gd name="connsiteX3-487" fmla="*/ 573479 w 573479"/>
                  <a:gd name="connsiteY3-488" fmla="*/ 1285234 h 1326654"/>
                  <a:gd name="connsiteX4-489" fmla="*/ 384853 w 573479"/>
                  <a:gd name="connsiteY4-490" fmla="*/ 1326654 h 1326654"/>
                  <a:gd name="connsiteX0-491" fmla="*/ 384853 w 573479"/>
                  <a:gd name="connsiteY0-492" fmla="*/ 1326654 h 1326654"/>
                  <a:gd name="connsiteX1-493" fmla="*/ 0 w 573479"/>
                  <a:gd name="connsiteY1-494" fmla="*/ 554 h 1326654"/>
                  <a:gd name="connsiteX2-495" fmla="*/ 521570 w 573479"/>
                  <a:gd name="connsiteY2-496" fmla="*/ 10826 h 1326654"/>
                  <a:gd name="connsiteX3-497" fmla="*/ 573479 w 573479"/>
                  <a:gd name="connsiteY3-498" fmla="*/ 1285234 h 1326654"/>
                  <a:gd name="connsiteX4-499" fmla="*/ 384853 w 573479"/>
                  <a:gd name="connsiteY4-500" fmla="*/ 1326654 h 1326654"/>
                  <a:gd name="connsiteX0-501" fmla="*/ 384853 w 588119"/>
                  <a:gd name="connsiteY0-502" fmla="*/ 1326654 h 1326654"/>
                  <a:gd name="connsiteX1-503" fmla="*/ 0 w 588119"/>
                  <a:gd name="connsiteY1-504" fmla="*/ 554 h 1326654"/>
                  <a:gd name="connsiteX2-505" fmla="*/ 521570 w 588119"/>
                  <a:gd name="connsiteY2-506" fmla="*/ 10826 h 1326654"/>
                  <a:gd name="connsiteX3-507" fmla="*/ 588119 w 588119"/>
                  <a:gd name="connsiteY3-508" fmla="*/ 1321835 h 1326654"/>
                  <a:gd name="connsiteX4-509" fmla="*/ 384853 w 588119"/>
                  <a:gd name="connsiteY4-510" fmla="*/ 1326654 h 1326654"/>
                  <a:gd name="connsiteX0-511" fmla="*/ 384853 w 588119"/>
                  <a:gd name="connsiteY0-512" fmla="*/ 1326654 h 1326654"/>
                  <a:gd name="connsiteX1-513" fmla="*/ 0 w 588119"/>
                  <a:gd name="connsiteY1-514" fmla="*/ 554 h 1326654"/>
                  <a:gd name="connsiteX2-515" fmla="*/ 521570 w 588119"/>
                  <a:gd name="connsiteY2-516" fmla="*/ 10826 h 1326654"/>
                  <a:gd name="connsiteX3-517" fmla="*/ 588119 w 588119"/>
                  <a:gd name="connsiteY3-518" fmla="*/ 1321835 h 1326654"/>
                  <a:gd name="connsiteX4-519" fmla="*/ 384853 w 588119"/>
                  <a:gd name="connsiteY4-520" fmla="*/ 1326654 h 1326654"/>
                  <a:gd name="connsiteX0-521" fmla="*/ 384853 w 588119"/>
                  <a:gd name="connsiteY0-522" fmla="*/ 1326148 h 1326148"/>
                  <a:gd name="connsiteX1-523" fmla="*/ 0 w 588119"/>
                  <a:gd name="connsiteY1-524" fmla="*/ 48 h 1326148"/>
                  <a:gd name="connsiteX2-525" fmla="*/ 521570 w 588119"/>
                  <a:gd name="connsiteY2-526" fmla="*/ 228243 h 1326148"/>
                  <a:gd name="connsiteX3-527" fmla="*/ 588119 w 588119"/>
                  <a:gd name="connsiteY3-528" fmla="*/ 1321329 h 1326148"/>
                  <a:gd name="connsiteX4-529" fmla="*/ 384853 w 588119"/>
                  <a:gd name="connsiteY4-530" fmla="*/ 1326148 h 1326148"/>
                  <a:gd name="connsiteX0-531" fmla="*/ 384853 w 588119"/>
                  <a:gd name="connsiteY0-532" fmla="*/ 1326148 h 1326148"/>
                  <a:gd name="connsiteX1-533" fmla="*/ 0 w 588119"/>
                  <a:gd name="connsiteY1-534" fmla="*/ 48 h 1326148"/>
                  <a:gd name="connsiteX2-535" fmla="*/ 521570 w 588119"/>
                  <a:gd name="connsiteY2-536" fmla="*/ 228243 h 1326148"/>
                  <a:gd name="connsiteX3-537" fmla="*/ 588119 w 588119"/>
                  <a:gd name="connsiteY3-538" fmla="*/ 1321329 h 1326148"/>
                  <a:gd name="connsiteX4-539" fmla="*/ 384853 w 588119"/>
                  <a:gd name="connsiteY4-540" fmla="*/ 1326148 h 1326148"/>
                  <a:gd name="connsiteX0-541" fmla="*/ 384853 w 588119"/>
                  <a:gd name="connsiteY0-542" fmla="*/ 1326148 h 1326148"/>
                  <a:gd name="connsiteX1-543" fmla="*/ 0 w 588119"/>
                  <a:gd name="connsiteY1-544" fmla="*/ 48 h 1326148"/>
                  <a:gd name="connsiteX2-545" fmla="*/ 521570 w 588119"/>
                  <a:gd name="connsiteY2-546" fmla="*/ 228243 h 1326148"/>
                  <a:gd name="connsiteX3-547" fmla="*/ 588119 w 588119"/>
                  <a:gd name="connsiteY3-548" fmla="*/ 1321329 h 1326148"/>
                  <a:gd name="connsiteX4-549" fmla="*/ 384853 w 588119"/>
                  <a:gd name="connsiteY4-550" fmla="*/ 1326148 h 1326148"/>
                  <a:gd name="connsiteX0-551" fmla="*/ 366066 w 569332"/>
                  <a:gd name="connsiteY0-552" fmla="*/ 1097905 h 1097905"/>
                  <a:gd name="connsiteX1-553" fmla="*/ 0 w 569332"/>
                  <a:gd name="connsiteY1-554" fmla="*/ 4757 h 1097905"/>
                  <a:gd name="connsiteX2-555" fmla="*/ 502783 w 569332"/>
                  <a:gd name="connsiteY2-556" fmla="*/ 0 h 1097905"/>
                  <a:gd name="connsiteX3-557" fmla="*/ 569332 w 569332"/>
                  <a:gd name="connsiteY3-558" fmla="*/ 1093086 h 1097905"/>
                  <a:gd name="connsiteX4-559" fmla="*/ 366066 w 569332"/>
                  <a:gd name="connsiteY4-560" fmla="*/ 1097905 h 1097905"/>
                  <a:gd name="connsiteX0-561" fmla="*/ 366066 w 569332"/>
                  <a:gd name="connsiteY0-562" fmla="*/ 1097905 h 1097905"/>
                  <a:gd name="connsiteX1-563" fmla="*/ 0 w 569332"/>
                  <a:gd name="connsiteY1-564" fmla="*/ 4757 h 1097905"/>
                  <a:gd name="connsiteX2-565" fmla="*/ 502783 w 569332"/>
                  <a:gd name="connsiteY2-566" fmla="*/ 0 h 1097905"/>
                  <a:gd name="connsiteX3-567" fmla="*/ 569332 w 569332"/>
                  <a:gd name="connsiteY3-568" fmla="*/ 1093086 h 1097905"/>
                  <a:gd name="connsiteX4-569" fmla="*/ 366066 w 569332"/>
                  <a:gd name="connsiteY4-570" fmla="*/ 1097905 h 1097905"/>
                  <a:gd name="connsiteX0-571" fmla="*/ 366066 w 569332"/>
                  <a:gd name="connsiteY0-572" fmla="*/ 1097905 h 1097905"/>
                  <a:gd name="connsiteX1-573" fmla="*/ 0 w 569332"/>
                  <a:gd name="connsiteY1-574" fmla="*/ 4757 h 1097905"/>
                  <a:gd name="connsiteX2-575" fmla="*/ 502783 w 569332"/>
                  <a:gd name="connsiteY2-576" fmla="*/ 0 h 1097905"/>
                  <a:gd name="connsiteX3-577" fmla="*/ 569332 w 569332"/>
                  <a:gd name="connsiteY3-578" fmla="*/ 1093086 h 1097905"/>
                  <a:gd name="connsiteX4-579" fmla="*/ 366066 w 569332"/>
                  <a:gd name="connsiteY4-580" fmla="*/ 1097905 h 1097905"/>
                  <a:gd name="connsiteX0-581" fmla="*/ 366066 w 594113"/>
                  <a:gd name="connsiteY0-582" fmla="*/ 1097905 h 1179971"/>
                  <a:gd name="connsiteX1-583" fmla="*/ 0 w 594113"/>
                  <a:gd name="connsiteY1-584" fmla="*/ 4757 h 1179971"/>
                  <a:gd name="connsiteX2-585" fmla="*/ 502783 w 594113"/>
                  <a:gd name="connsiteY2-586" fmla="*/ 0 h 1179971"/>
                  <a:gd name="connsiteX3-587" fmla="*/ 594113 w 594113"/>
                  <a:gd name="connsiteY3-588" fmla="*/ 1179818 h 1179971"/>
                  <a:gd name="connsiteX4-589" fmla="*/ 366066 w 594113"/>
                  <a:gd name="connsiteY4-590" fmla="*/ 1097905 h 1179971"/>
                  <a:gd name="connsiteX0-591" fmla="*/ 403236 w 594113"/>
                  <a:gd name="connsiteY0-592" fmla="*/ 1215612 h 1215612"/>
                  <a:gd name="connsiteX1-593" fmla="*/ 0 w 594113"/>
                  <a:gd name="connsiteY1-594" fmla="*/ 4757 h 1215612"/>
                  <a:gd name="connsiteX2-595" fmla="*/ 502783 w 594113"/>
                  <a:gd name="connsiteY2-596" fmla="*/ 0 h 1215612"/>
                  <a:gd name="connsiteX3-597" fmla="*/ 594113 w 594113"/>
                  <a:gd name="connsiteY3-598" fmla="*/ 1179818 h 1215612"/>
                  <a:gd name="connsiteX4-599" fmla="*/ 403236 w 594113"/>
                  <a:gd name="connsiteY4-600" fmla="*/ 1215612 h 1215612"/>
                  <a:gd name="connsiteX0-601" fmla="*/ 403236 w 574100"/>
                  <a:gd name="connsiteY0-602" fmla="*/ 1215612 h 1215612"/>
                  <a:gd name="connsiteX1-603" fmla="*/ 0 w 574100"/>
                  <a:gd name="connsiteY1-604" fmla="*/ 4757 h 1215612"/>
                  <a:gd name="connsiteX2-605" fmla="*/ 502783 w 574100"/>
                  <a:gd name="connsiteY2-606" fmla="*/ 0 h 1215612"/>
                  <a:gd name="connsiteX3-607" fmla="*/ 574100 w 574100"/>
                  <a:gd name="connsiteY3-608" fmla="*/ 1014877 h 1215612"/>
                  <a:gd name="connsiteX4-609" fmla="*/ 403236 w 574100"/>
                  <a:gd name="connsiteY4-610" fmla="*/ 1215612 h 1215612"/>
                  <a:gd name="connsiteX0-611" fmla="*/ 333190 w 574100"/>
                  <a:gd name="connsiteY0-612" fmla="*/ 985695 h 1015244"/>
                  <a:gd name="connsiteX1-613" fmla="*/ 0 w 574100"/>
                  <a:gd name="connsiteY1-614" fmla="*/ 4757 h 1015244"/>
                  <a:gd name="connsiteX2-615" fmla="*/ 502783 w 574100"/>
                  <a:gd name="connsiteY2-616" fmla="*/ 0 h 1015244"/>
                  <a:gd name="connsiteX3-617" fmla="*/ 574100 w 574100"/>
                  <a:gd name="connsiteY3-618" fmla="*/ 1014877 h 1015244"/>
                  <a:gd name="connsiteX4-619" fmla="*/ 333190 w 574100"/>
                  <a:gd name="connsiteY4-620" fmla="*/ 985695 h 1015244"/>
                  <a:gd name="connsiteX0-621" fmla="*/ 323648 w 574100"/>
                  <a:gd name="connsiteY0-622" fmla="*/ 1001558 h 1015510"/>
                  <a:gd name="connsiteX1-623" fmla="*/ 0 w 574100"/>
                  <a:gd name="connsiteY1-624" fmla="*/ 4757 h 1015510"/>
                  <a:gd name="connsiteX2-625" fmla="*/ 502783 w 574100"/>
                  <a:gd name="connsiteY2-626" fmla="*/ 0 h 1015510"/>
                  <a:gd name="connsiteX3-627" fmla="*/ 574100 w 574100"/>
                  <a:gd name="connsiteY3-628" fmla="*/ 1014877 h 1015510"/>
                  <a:gd name="connsiteX4-629" fmla="*/ 323648 w 574100"/>
                  <a:gd name="connsiteY4-630" fmla="*/ 1001558 h 1015510"/>
                  <a:gd name="connsiteX0-631" fmla="*/ 323648 w 574100"/>
                  <a:gd name="connsiteY0-632" fmla="*/ 1001558 h 1015194"/>
                  <a:gd name="connsiteX1-633" fmla="*/ 0 w 574100"/>
                  <a:gd name="connsiteY1-634" fmla="*/ 4757 h 1015194"/>
                  <a:gd name="connsiteX2-635" fmla="*/ 502783 w 574100"/>
                  <a:gd name="connsiteY2-636" fmla="*/ 0 h 1015194"/>
                  <a:gd name="connsiteX3-637" fmla="*/ 574100 w 574100"/>
                  <a:gd name="connsiteY3-638" fmla="*/ 1014877 h 1015194"/>
                  <a:gd name="connsiteX4-639" fmla="*/ 323648 w 574100"/>
                  <a:gd name="connsiteY4-640" fmla="*/ 1001558 h 1015194"/>
                  <a:gd name="connsiteX0-641" fmla="*/ 323648 w 574100"/>
                  <a:gd name="connsiteY0-642" fmla="*/ 1001558 h 1014877"/>
                  <a:gd name="connsiteX1-643" fmla="*/ 0 w 574100"/>
                  <a:gd name="connsiteY1-644" fmla="*/ 4757 h 1014877"/>
                  <a:gd name="connsiteX2-645" fmla="*/ 502783 w 574100"/>
                  <a:gd name="connsiteY2-646" fmla="*/ 0 h 1014877"/>
                  <a:gd name="connsiteX3-647" fmla="*/ 574100 w 574100"/>
                  <a:gd name="connsiteY3-648" fmla="*/ 1014877 h 1014877"/>
                  <a:gd name="connsiteX4-649" fmla="*/ 323648 w 574100"/>
                  <a:gd name="connsiteY4-650" fmla="*/ 1001558 h 10148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97" name="Rectangle 996"/>
              <p:cNvSpPr/>
              <p:nvPr/>
            </p:nvSpPr>
            <p:spPr bwMode="auto">
              <a:xfrm rot="10800000">
                <a:off x="5300268" y="4416668"/>
                <a:ext cx="498084" cy="353991"/>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98" name="Straight Connector 997"/>
              <p:cNvCxnSpPr>
                <a:stCxn id="1004" idx="3"/>
              </p:cNvCxnSpPr>
              <p:nvPr/>
            </p:nvCxnSpPr>
            <p:spPr bwMode="auto">
              <a:xfrm>
                <a:off x="5798598" y="4376078"/>
                <a:ext cx="11386" cy="969347"/>
              </a:xfrm>
              <a:prstGeom prst="line">
                <a:avLst/>
              </a:prstGeom>
              <a:noFill/>
              <a:ln w="3175" cap="flat" cmpd="sng" algn="ctr">
                <a:solidFill>
                  <a:srgbClr val="000000"/>
                </a:solidFill>
                <a:prstDash val="sysDash"/>
              </a:ln>
              <a:effectLst/>
            </p:spPr>
          </p:cxnSp>
          <p:grpSp>
            <p:nvGrpSpPr>
              <p:cNvPr id="999" name="Group 552"/>
              <p:cNvGrpSpPr/>
              <p:nvPr/>
            </p:nvGrpSpPr>
            <p:grpSpPr bwMode="auto">
              <a:xfrm>
                <a:off x="5302369" y="5271607"/>
                <a:ext cx="507588" cy="221730"/>
                <a:chOff x="4128636" y="3606589"/>
                <a:chExt cx="568145" cy="338667"/>
              </a:xfrm>
            </p:grpSpPr>
            <p:sp>
              <p:nvSpPr>
                <p:cNvPr id="1012" name="Oval 1011"/>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13" name="Rectangle 1012"/>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14" name="Oval 1013"/>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15" name="Straight Connector 1014"/>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1016" name="Straight Connector 1015"/>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000" name="Rectangle 999"/>
              <p:cNvSpPr/>
              <p:nvPr/>
            </p:nvSpPr>
            <p:spPr bwMode="auto">
              <a:xfrm>
                <a:off x="5303570" y="4851684"/>
                <a:ext cx="496888" cy="496916"/>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01" name="Straight Connector 1000"/>
              <p:cNvCxnSpPr>
                <a:stCxn id="1003" idx="2"/>
              </p:cNvCxnSpPr>
              <p:nvPr/>
            </p:nvCxnSpPr>
            <p:spPr bwMode="auto">
              <a:xfrm flipH="1">
                <a:off x="5297221" y="4407034"/>
                <a:ext cx="4739" cy="1032054"/>
              </a:xfrm>
              <a:prstGeom prst="line">
                <a:avLst/>
              </a:prstGeom>
              <a:noFill/>
              <a:ln w="3175" cap="flat" cmpd="sng" algn="ctr">
                <a:solidFill>
                  <a:srgbClr val="000000"/>
                </a:solidFill>
                <a:prstDash val="sysDash"/>
              </a:ln>
              <a:effectLst/>
            </p:spPr>
          </p:cxnSp>
          <p:grpSp>
            <p:nvGrpSpPr>
              <p:cNvPr id="1002" name="Group 538"/>
              <p:cNvGrpSpPr/>
              <p:nvPr/>
            </p:nvGrpSpPr>
            <p:grpSpPr bwMode="auto">
              <a:xfrm>
                <a:off x="5299734" y="4247514"/>
                <a:ext cx="498793" cy="248286"/>
                <a:chOff x="2183302" y="1564542"/>
                <a:chExt cx="1200154" cy="440314"/>
              </a:xfrm>
            </p:grpSpPr>
            <p:sp>
              <p:nvSpPr>
                <p:cNvPr id="1003" name="Oval 1002"/>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1004" name="Rectangle 1003"/>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05" name="Oval 1004"/>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1006" name="Freeform 1005"/>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1007" name="Freeform 1006"/>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08" name="Freeform 1007"/>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09" name="Freeform 1008"/>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010" name="Straight Connector 1009"/>
                <p:cNvCxnSpPr>
                  <a:cxnSpLocks noChangeShapeType="1"/>
                  <a:endCxn id="1005" idx="2"/>
                </p:cNvCxnSpPr>
                <p:nvPr/>
              </p:nvCxnSpPr>
              <p:spPr bwMode="auto">
                <a:xfrm flipH="1" flipV="1">
                  <a:off x="2184877" y="1722158"/>
                  <a:ext cx="3783"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1" name="Straight Connector 1010"/>
                <p:cNvCxnSpPr>
                  <a:cxnSpLocks noChangeShapeType="1"/>
                </p:cNvCxnSpPr>
                <p:nvPr/>
              </p:nvCxnSpPr>
              <p:spPr bwMode="auto">
                <a:xfrm flipH="1" flipV="1">
                  <a:off x="3379842" y="1727788"/>
                  <a:ext cx="3783"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7" name="Group 16"/>
            <p:cNvGrpSpPr/>
            <p:nvPr/>
          </p:nvGrpSpPr>
          <p:grpSpPr>
            <a:xfrm>
              <a:off x="6071920" y="4247514"/>
              <a:ext cx="520674" cy="1626550"/>
              <a:chOff x="6071920" y="4247514"/>
              <a:chExt cx="520674" cy="1626550"/>
            </a:xfrm>
          </p:grpSpPr>
          <p:sp>
            <p:nvSpPr>
              <p:cNvPr id="930" name="Freeform 929"/>
              <p:cNvSpPr/>
              <p:nvPr/>
            </p:nvSpPr>
            <p:spPr bwMode="auto">
              <a:xfrm>
                <a:off x="6071920" y="5431150"/>
                <a:ext cx="514350" cy="44291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197928 w 503138"/>
                  <a:gd name="connsiteY0-372" fmla="*/ 961687 h 964568"/>
                  <a:gd name="connsiteX1-373" fmla="*/ 0 w 503138"/>
                  <a:gd name="connsiteY1-374" fmla="*/ 70 h 964568"/>
                  <a:gd name="connsiteX2-375" fmla="*/ 503138 w 503138"/>
                  <a:gd name="connsiteY2-376" fmla="*/ 154187 h 964568"/>
                  <a:gd name="connsiteX3-377" fmla="*/ 273339 w 503138"/>
                  <a:gd name="connsiteY3-378" fmla="*/ 964568 h 964568"/>
                  <a:gd name="connsiteX4-379" fmla="*/ 197928 w 503138"/>
                  <a:gd name="connsiteY4-380" fmla="*/ 961687 h 964568"/>
                  <a:gd name="connsiteX0-381" fmla="*/ 201456 w 506666"/>
                  <a:gd name="connsiteY0-382" fmla="*/ 807500 h 810381"/>
                  <a:gd name="connsiteX1-383" fmla="*/ 0 w 506666"/>
                  <a:gd name="connsiteY1-384" fmla="*/ 15216 h 810381"/>
                  <a:gd name="connsiteX2-385" fmla="*/ 506666 w 506666"/>
                  <a:gd name="connsiteY2-386" fmla="*/ 0 h 810381"/>
                  <a:gd name="connsiteX3-387" fmla="*/ 276867 w 506666"/>
                  <a:gd name="connsiteY3-388" fmla="*/ 810381 h 810381"/>
                  <a:gd name="connsiteX4-389" fmla="*/ 201456 w 506666"/>
                  <a:gd name="connsiteY4-390" fmla="*/ 807500 h 810381"/>
                  <a:gd name="connsiteX0-391" fmla="*/ 201456 w 506666"/>
                  <a:gd name="connsiteY0-392" fmla="*/ 807500 h 811593"/>
                  <a:gd name="connsiteX1-393" fmla="*/ 0 w 506666"/>
                  <a:gd name="connsiteY1-394" fmla="*/ 15216 h 811593"/>
                  <a:gd name="connsiteX2-395" fmla="*/ 506666 w 506666"/>
                  <a:gd name="connsiteY2-396" fmla="*/ 0 h 811593"/>
                  <a:gd name="connsiteX3-397" fmla="*/ 276867 w 506666"/>
                  <a:gd name="connsiteY3-398" fmla="*/ 810381 h 811593"/>
                  <a:gd name="connsiteX4-399" fmla="*/ 201456 w 506666"/>
                  <a:gd name="connsiteY4-400" fmla="*/ 807500 h 811593"/>
                  <a:gd name="connsiteX0-401" fmla="*/ 135576 w 506666"/>
                  <a:gd name="connsiteY0-402" fmla="*/ 818480 h 818480"/>
                  <a:gd name="connsiteX1-403" fmla="*/ 0 w 506666"/>
                  <a:gd name="connsiteY1-404" fmla="*/ 15216 h 818480"/>
                  <a:gd name="connsiteX2-405" fmla="*/ 506666 w 506666"/>
                  <a:gd name="connsiteY2-406" fmla="*/ 0 h 818480"/>
                  <a:gd name="connsiteX3-407" fmla="*/ 276867 w 506666"/>
                  <a:gd name="connsiteY3-408" fmla="*/ 810381 h 818480"/>
                  <a:gd name="connsiteX4-409" fmla="*/ 135576 w 506666"/>
                  <a:gd name="connsiteY4-410" fmla="*/ 818480 h 818480"/>
                  <a:gd name="connsiteX0-411" fmla="*/ 135576 w 506666"/>
                  <a:gd name="connsiteY0-412" fmla="*/ 818480 h 818480"/>
                  <a:gd name="connsiteX1-413" fmla="*/ 0 w 506666"/>
                  <a:gd name="connsiteY1-414" fmla="*/ 15216 h 818480"/>
                  <a:gd name="connsiteX2-415" fmla="*/ 506666 w 506666"/>
                  <a:gd name="connsiteY2-416" fmla="*/ 0 h 818480"/>
                  <a:gd name="connsiteX3-417" fmla="*/ 331766 w 506666"/>
                  <a:gd name="connsiteY3-418" fmla="*/ 803061 h 818480"/>
                  <a:gd name="connsiteX4-419" fmla="*/ 135576 w 506666"/>
                  <a:gd name="connsiteY4-420" fmla="*/ 818480 h 818480"/>
                  <a:gd name="connsiteX0-421" fmla="*/ 135576 w 506666"/>
                  <a:gd name="connsiteY0-422" fmla="*/ 818480 h 818480"/>
                  <a:gd name="connsiteX1-423" fmla="*/ 0 w 506666"/>
                  <a:gd name="connsiteY1-424" fmla="*/ 15216 h 818480"/>
                  <a:gd name="connsiteX2-425" fmla="*/ 506666 w 506666"/>
                  <a:gd name="connsiteY2-426" fmla="*/ 0 h 818480"/>
                  <a:gd name="connsiteX3-427" fmla="*/ 331766 w 506666"/>
                  <a:gd name="connsiteY3-428" fmla="*/ 803061 h 818480"/>
                  <a:gd name="connsiteX4-429" fmla="*/ 135576 w 506666"/>
                  <a:gd name="connsiteY4-430" fmla="*/ 818480 h 818480"/>
                  <a:gd name="connsiteX0-431" fmla="*/ 135576 w 506666"/>
                  <a:gd name="connsiteY0-432" fmla="*/ 818480 h 818480"/>
                  <a:gd name="connsiteX1-433" fmla="*/ 0 w 506666"/>
                  <a:gd name="connsiteY1-434" fmla="*/ 15216 h 818480"/>
                  <a:gd name="connsiteX2-435" fmla="*/ 506666 w 506666"/>
                  <a:gd name="connsiteY2-436" fmla="*/ 0 h 818480"/>
                  <a:gd name="connsiteX3-437" fmla="*/ 331766 w 506666"/>
                  <a:gd name="connsiteY3-438" fmla="*/ 803061 h 818480"/>
                  <a:gd name="connsiteX4-439" fmla="*/ 135576 w 506666"/>
                  <a:gd name="connsiteY4-440" fmla="*/ 818480 h 818480"/>
                  <a:gd name="connsiteX0-441" fmla="*/ 135576 w 506666"/>
                  <a:gd name="connsiteY0-442" fmla="*/ 818480 h 818480"/>
                  <a:gd name="connsiteX1-443" fmla="*/ 0 w 506666"/>
                  <a:gd name="connsiteY1-444" fmla="*/ 7896 h 818480"/>
                  <a:gd name="connsiteX2-445" fmla="*/ 506666 w 506666"/>
                  <a:gd name="connsiteY2-446" fmla="*/ 0 h 818480"/>
                  <a:gd name="connsiteX3-447" fmla="*/ 331766 w 506666"/>
                  <a:gd name="connsiteY3-448" fmla="*/ 803061 h 818480"/>
                  <a:gd name="connsiteX4-449" fmla="*/ 135576 w 506666"/>
                  <a:gd name="connsiteY4-450" fmla="*/ 818480 h 818480"/>
                  <a:gd name="connsiteX0-451" fmla="*/ 135576 w 506666"/>
                  <a:gd name="connsiteY0-452" fmla="*/ 818480 h 818480"/>
                  <a:gd name="connsiteX1-453" fmla="*/ 0 w 506666"/>
                  <a:gd name="connsiteY1-454" fmla="*/ 7896 h 818480"/>
                  <a:gd name="connsiteX2-455" fmla="*/ 506666 w 506666"/>
                  <a:gd name="connsiteY2-456" fmla="*/ 0 h 818480"/>
                  <a:gd name="connsiteX3-457" fmla="*/ 331766 w 506666"/>
                  <a:gd name="connsiteY3-458" fmla="*/ 803061 h 818480"/>
                  <a:gd name="connsiteX4-459" fmla="*/ 135576 w 506666"/>
                  <a:gd name="connsiteY4-460" fmla="*/ 818480 h 818480"/>
                  <a:gd name="connsiteX0-461" fmla="*/ 45472 w 559302"/>
                  <a:gd name="connsiteY0-462" fmla="*/ 807500 h 807500"/>
                  <a:gd name="connsiteX1-463" fmla="*/ 52636 w 559302"/>
                  <a:gd name="connsiteY1-464" fmla="*/ 7896 h 807500"/>
                  <a:gd name="connsiteX2-465" fmla="*/ 559302 w 559302"/>
                  <a:gd name="connsiteY2-466" fmla="*/ 0 h 807500"/>
                  <a:gd name="connsiteX3-467" fmla="*/ 384402 w 559302"/>
                  <a:gd name="connsiteY3-468" fmla="*/ 803061 h 807500"/>
                  <a:gd name="connsiteX4-469" fmla="*/ 45472 w 559302"/>
                  <a:gd name="connsiteY4-470" fmla="*/ 807500 h 807500"/>
                  <a:gd name="connsiteX0-471" fmla="*/ 21974 w 535804"/>
                  <a:gd name="connsiteY0-472" fmla="*/ 807500 h 807500"/>
                  <a:gd name="connsiteX1-473" fmla="*/ 29138 w 535804"/>
                  <a:gd name="connsiteY1-474" fmla="*/ 7896 h 807500"/>
                  <a:gd name="connsiteX2-475" fmla="*/ 535804 w 535804"/>
                  <a:gd name="connsiteY2-476" fmla="*/ 0 h 807500"/>
                  <a:gd name="connsiteX3-477" fmla="*/ 360904 w 535804"/>
                  <a:gd name="connsiteY3-478" fmla="*/ 803061 h 807500"/>
                  <a:gd name="connsiteX4-479" fmla="*/ 21974 w 535804"/>
                  <a:gd name="connsiteY4-480" fmla="*/ 807500 h 807500"/>
                  <a:gd name="connsiteX0-481" fmla="*/ 128256 w 506666"/>
                  <a:gd name="connsiteY0-482" fmla="*/ 829461 h 829461"/>
                  <a:gd name="connsiteX1-483" fmla="*/ 0 w 506666"/>
                  <a:gd name="connsiteY1-484" fmla="*/ 7896 h 829461"/>
                  <a:gd name="connsiteX2-485" fmla="*/ 506666 w 506666"/>
                  <a:gd name="connsiteY2-486" fmla="*/ 0 h 829461"/>
                  <a:gd name="connsiteX3-487" fmla="*/ 331766 w 506666"/>
                  <a:gd name="connsiteY3-488" fmla="*/ 803061 h 829461"/>
                  <a:gd name="connsiteX4-489" fmla="*/ 128256 w 506666"/>
                  <a:gd name="connsiteY4-490" fmla="*/ 829461 h 829461"/>
                  <a:gd name="connsiteX0-491" fmla="*/ 128256 w 506666"/>
                  <a:gd name="connsiteY0-492" fmla="*/ 829461 h 829461"/>
                  <a:gd name="connsiteX1-493" fmla="*/ 0 w 506666"/>
                  <a:gd name="connsiteY1-494" fmla="*/ 7896 h 829461"/>
                  <a:gd name="connsiteX2-495" fmla="*/ 506666 w 506666"/>
                  <a:gd name="connsiteY2-496" fmla="*/ 0 h 829461"/>
                  <a:gd name="connsiteX3-497" fmla="*/ 331766 w 506666"/>
                  <a:gd name="connsiteY3-498" fmla="*/ 803061 h 829461"/>
                  <a:gd name="connsiteX4-499" fmla="*/ 128256 w 506666"/>
                  <a:gd name="connsiteY4-500" fmla="*/ 829461 h 829461"/>
                  <a:gd name="connsiteX0-501" fmla="*/ 128256 w 506666"/>
                  <a:gd name="connsiteY0-502" fmla="*/ 829461 h 829461"/>
                  <a:gd name="connsiteX1-503" fmla="*/ 0 w 506666"/>
                  <a:gd name="connsiteY1-504" fmla="*/ 7896 h 829461"/>
                  <a:gd name="connsiteX2-505" fmla="*/ 506666 w 506666"/>
                  <a:gd name="connsiteY2-506" fmla="*/ 0 h 829461"/>
                  <a:gd name="connsiteX3-507" fmla="*/ 331766 w 506666"/>
                  <a:gd name="connsiteY3-508" fmla="*/ 803061 h 829461"/>
                  <a:gd name="connsiteX4-509" fmla="*/ 128256 w 506666"/>
                  <a:gd name="connsiteY4-510" fmla="*/ 829461 h 829461"/>
                  <a:gd name="connsiteX0-511" fmla="*/ 128256 w 506666"/>
                  <a:gd name="connsiteY0-512" fmla="*/ 829461 h 830473"/>
                  <a:gd name="connsiteX1-513" fmla="*/ 0 w 506666"/>
                  <a:gd name="connsiteY1-514" fmla="*/ 7896 h 830473"/>
                  <a:gd name="connsiteX2-515" fmla="*/ 506666 w 506666"/>
                  <a:gd name="connsiteY2-516" fmla="*/ 0 h 830473"/>
                  <a:gd name="connsiteX3-517" fmla="*/ 331766 w 506666"/>
                  <a:gd name="connsiteY3-518" fmla="*/ 828681 h 830473"/>
                  <a:gd name="connsiteX4-519" fmla="*/ 128256 w 506666"/>
                  <a:gd name="connsiteY4-520" fmla="*/ 829461 h 830473"/>
                  <a:gd name="connsiteX0-521" fmla="*/ 128256 w 506666"/>
                  <a:gd name="connsiteY0-522" fmla="*/ 829461 h 830473"/>
                  <a:gd name="connsiteX1-523" fmla="*/ 0 w 506666"/>
                  <a:gd name="connsiteY1-524" fmla="*/ 7896 h 830473"/>
                  <a:gd name="connsiteX2-525" fmla="*/ 506666 w 506666"/>
                  <a:gd name="connsiteY2-526" fmla="*/ 0 h 830473"/>
                  <a:gd name="connsiteX3-527" fmla="*/ 331766 w 506666"/>
                  <a:gd name="connsiteY3-528" fmla="*/ 828681 h 830473"/>
                  <a:gd name="connsiteX4-529" fmla="*/ 128256 w 506666"/>
                  <a:gd name="connsiteY4-530" fmla="*/ 829461 h 830473"/>
                  <a:gd name="connsiteX0-531" fmla="*/ 128256 w 506666"/>
                  <a:gd name="connsiteY0-532" fmla="*/ 821565 h 822577"/>
                  <a:gd name="connsiteX1-533" fmla="*/ 0 w 506666"/>
                  <a:gd name="connsiteY1-534" fmla="*/ 0 h 822577"/>
                  <a:gd name="connsiteX2-535" fmla="*/ 506666 w 506666"/>
                  <a:gd name="connsiteY2-536" fmla="*/ 255115 h 822577"/>
                  <a:gd name="connsiteX3-537" fmla="*/ 331766 w 506666"/>
                  <a:gd name="connsiteY3-538" fmla="*/ 820785 h 822577"/>
                  <a:gd name="connsiteX4-539" fmla="*/ 128256 w 506666"/>
                  <a:gd name="connsiteY4-540" fmla="*/ 821565 h 822577"/>
                  <a:gd name="connsiteX0-541" fmla="*/ 128256 w 506666"/>
                  <a:gd name="connsiteY0-542" fmla="*/ 821565 h 822577"/>
                  <a:gd name="connsiteX1-543" fmla="*/ 0 w 506666"/>
                  <a:gd name="connsiteY1-544" fmla="*/ 0 h 822577"/>
                  <a:gd name="connsiteX2-545" fmla="*/ 506666 w 506666"/>
                  <a:gd name="connsiteY2-546" fmla="*/ 255115 h 822577"/>
                  <a:gd name="connsiteX3-547" fmla="*/ 331766 w 506666"/>
                  <a:gd name="connsiteY3-548" fmla="*/ 820785 h 822577"/>
                  <a:gd name="connsiteX4-549" fmla="*/ 128256 w 506666"/>
                  <a:gd name="connsiteY4-550" fmla="*/ 821565 h 822577"/>
                  <a:gd name="connsiteX0-551" fmla="*/ 128256 w 506666"/>
                  <a:gd name="connsiteY0-552" fmla="*/ 821565 h 822577"/>
                  <a:gd name="connsiteX1-553" fmla="*/ 0 w 506666"/>
                  <a:gd name="connsiteY1-554" fmla="*/ 0 h 822577"/>
                  <a:gd name="connsiteX2-555" fmla="*/ 506666 w 506666"/>
                  <a:gd name="connsiteY2-556" fmla="*/ 255115 h 822577"/>
                  <a:gd name="connsiteX3-557" fmla="*/ 331766 w 506666"/>
                  <a:gd name="connsiteY3-558" fmla="*/ 820785 h 822577"/>
                  <a:gd name="connsiteX4-559" fmla="*/ 128256 w 506666"/>
                  <a:gd name="connsiteY4-560" fmla="*/ 821565 h 822577"/>
                  <a:gd name="connsiteX0-561" fmla="*/ 135770 w 514180"/>
                  <a:gd name="connsiteY0-562" fmla="*/ 577341 h 578353"/>
                  <a:gd name="connsiteX1-563" fmla="*/ 0 w 514180"/>
                  <a:gd name="connsiteY1-564" fmla="*/ 0 h 578353"/>
                  <a:gd name="connsiteX2-565" fmla="*/ 514180 w 514180"/>
                  <a:gd name="connsiteY2-566" fmla="*/ 10891 h 578353"/>
                  <a:gd name="connsiteX3-567" fmla="*/ 339280 w 514180"/>
                  <a:gd name="connsiteY3-568" fmla="*/ 576561 h 578353"/>
                  <a:gd name="connsiteX4-569" fmla="*/ 135770 w 514180"/>
                  <a:gd name="connsiteY4-570" fmla="*/ 577341 h 578353"/>
                  <a:gd name="connsiteX0-571" fmla="*/ 135770 w 514180"/>
                  <a:gd name="connsiteY0-572" fmla="*/ 577341 h 578353"/>
                  <a:gd name="connsiteX1-573" fmla="*/ 0 w 514180"/>
                  <a:gd name="connsiteY1-574" fmla="*/ 0 h 578353"/>
                  <a:gd name="connsiteX2-575" fmla="*/ 514180 w 514180"/>
                  <a:gd name="connsiteY2-576" fmla="*/ 10891 h 578353"/>
                  <a:gd name="connsiteX3-577" fmla="*/ 339280 w 514180"/>
                  <a:gd name="connsiteY3-578" fmla="*/ 576561 h 578353"/>
                  <a:gd name="connsiteX4-579" fmla="*/ 135770 w 514180"/>
                  <a:gd name="connsiteY4-580" fmla="*/ 577341 h 578353"/>
                  <a:gd name="connsiteX0-581" fmla="*/ 135770 w 514180"/>
                  <a:gd name="connsiteY0-582" fmla="*/ 577341 h 578353"/>
                  <a:gd name="connsiteX1-583" fmla="*/ 0 w 514180"/>
                  <a:gd name="connsiteY1-584" fmla="*/ 0 h 578353"/>
                  <a:gd name="connsiteX2-585" fmla="*/ 514180 w 514180"/>
                  <a:gd name="connsiteY2-586" fmla="*/ 10891 h 578353"/>
                  <a:gd name="connsiteX3-587" fmla="*/ 339280 w 514180"/>
                  <a:gd name="connsiteY3-588" fmla="*/ 576561 h 578353"/>
                  <a:gd name="connsiteX4-589" fmla="*/ 135770 w 514180"/>
                  <a:gd name="connsiteY4-590" fmla="*/ 577341 h 578353"/>
                  <a:gd name="connsiteX0-591" fmla="*/ 135770 w 514180"/>
                  <a:gd name="connsiteY0-592" fmla="*/ 577341 h 577341"/>
                  <a:gd name="connsiteX1-593" fmla="*/ 0 w 514180"/>
                  <a:gd name="connsiteY1-594" fmla="*/ 0 h 577341"/>
                  <a:gd name="connsiteX2-595" fmla="*/ 514180 w 514180"/>
                  <a:gd name="connsiteY2-596" fmla="*/ 10891 h 577341"/>
                  <a:gd name="connsiteX3-597" fmla="*/ 404259 w 514180"/>
                  <a:gd name="connsiteY3-598" fmla="*/ 386400 h 577341"/>
                  <a:gd name="connsiteX4-599" fmla="*/ 135770 w 514180"/>
                  <a:gd name="connsiteY4-600" fmla="*/ 577341 h 577341"/>
                  <a:gd name="connsiteX0-601" fmla="*/ 100781 w 514180"/>
                  <a:gd name="connsiteY0-602" fmla="*/ 432218 h 432218"/>
                  <a:gd name="connsiteX1-603" fmla="*/ 0 w 514180"/>
                  <a:gd name="connsiteY1-604" fmla="*/ 0 h 432218"/>
                  <a:gd name="connsiteX2-605" fmla="*/ 514180 w 514180"/>
                  <a:gd name="connsiteY2-606" fmla="*/ 10891 h 432218"/>
                  <a:gd name="connsiteX3-607" fmla="*/ 404259 w 514180"/>
                  <a:gd name="connsiteY3-608" fmla="*/ 386400 h 432218"/>
                  <a:gd name="connsiteX4-609" fmla="*/ 100781 w 514180"/>
                  <a:gd name="connsiteY4-610" fmla="*/ 432218 h 432218"/>
                  <a:gd name="connsiteX0-611" fmla="*/ 100781 w 514180"/>
                  <a:gd name="connsiteY0-612" fmla="*/ 432218 h 432218"/>
                  <a:gd name="connsiteX1-613" fmla="*/ 0 w 514180"/>
                  <a:gd name="connsiteY1-614" fmla="*/ 0 h 432218"/>
                  <a:gd name="connsiteX2-615" fmla="*/ 514180 w 514180"/>
                  <a:gd name="connsiteY2-616" fmla="*/ 10891 h 432218"/>
                  <a:gd name="connsiteX3-617" fmla="*/ 404259 w 514180"/>
                  <a:gd name="connsiteY3-618" fmla="*/ 386400 h 432218"/>
                  <a:gd name="connsiteX4-619" fmla="*/ 100781 w 514180"/>
                  <a:gd name="connsiteY4-620" fmla="*/ 432218 h 432218"/>
                  <a:gd name="connsiteX0-621" fmla="*/ 100781 w 514180"/>
                  <a:gd name="connsiteY0-622" fmla="*/ 402193 h 402193"/>
                  <a:gd name="connsiteX1-623" fmla="*/ 0 w 514180"/>
                  <a:gd name="connsiteY1-624" fmla="*/ 0 h 402193"/>
                  <a:gd name="connsiteX2-625" fmla="*/ 514180 w 514180"/>
                  <a:gd name="connsiteY2-626" fmla="*/ 10891 h 402193"/>
                  <a:gd name="connsiteX3-627" fmla="*/ 404259 w 514180"/>
                  <a:gd name="connsiteY3-628" fmla="*/ 386400 h 402193"/>
                  <a:gd name="connsiteX4-629" fmla="*/ 100781 w 514180"/>
                  <a:gd name="connsiteY4-630" fmla="*/ 402193 h 402193"/>
                  <a:gd name="connsiteX0-631" fmla="*/ 100781 w 514180"/>
                  <a:gd name="connsiteY0-632" fmla="*/ 402193 h 425001"/>
                  <a:gd name="connsiteX1-633" fmla="*/ 0 w 514180"/>
                  <a:gd name="connsiteY1-634" fmla="*/ 0 h 425001"/>
                  <a:gd name="connsiteX2-635" fmla="*/ 514180 w 514180"/>
                  <a:gd name="connsiteY2-636" fmla="*/ 10891 h 425001"/>
                  <a:gd name="connsiteX3-637" fmla="*/ 448695 w 514180"/>
                  <a:gd name="connsiteY3-638" fmla="*/ 424553 h 425001"/>
                  <a:gd name="connsiteX4-639" fmla="*/ 100781 w 514180"/>
                  <a:gd name="connsiteY4-640" fmla="*/ 402193 h 425001"/>
                  <a:gd name="connsiteX0-641" fmla="*/ 100781 w 514180"/>
                  <a:gd name="connsiteY0-642" fmla="*/ 402193 h 425001"/>
                  <a:gd name="connsiteX1-643" fmla="*/ 0 w 514180"/>
                  <a:gd name="connsiteY1-644" fmla="*/ 0 h 425001"/>
                  <a:gd name="connsiteX2-645" fmla="*/ 514180 w 514180"/>
                  <a:gd name="connsiteY2-646" fmla="*/ 10891 h 425001"/>
                  <a:gd name="connsiteX3-647" fmla="*/ 448695 w 514180"/>
                  <a:gd name="connsiteY3-648" fmla="*/ 424553 h 425001"/>
                  <a:gd name="connsiteX4-649" fmla="*/ 100781 w 514180"/>
                  <a:gd name="connsiteY4-650" fmla="*/ 402193 h 425001"/>
                  <a:gd name="connsiteX0-651" fmla="*/ 100781 w 514180"/>
                  <a:gd name="connsiteY0-652" fmla="*/ 402193 h 424553"/>
                  <a:gd name="connsiteX1-653" fmla="*/ 0 w 514180"/>
                  <a:gd name="connsiteY1-654" fmla="*/ 0 h 424553"/>
                  <a:gd name="connsiteX2-655" fmla="*/ 514180 w 514180"/>
                  <a:gd name="connsiteY2-656" fmla="*/ 10891 h 424553"/>
                  <a:gd name="connsiteX3-657" fmla="*/ 448695 w 514180"/>
                  <a:gd name="connsiteY3-658" fmla="*/ 424553 h 424553"/>
                  <a:gd name="connsiteX4-659" fmla="*/ 100781 w 514180"/>
                  <a:gd name="connsiteY4-660" fmla="*/ 402193 h 424553"/>
                  <a:gd name="connsiteX0-661" fmla="*/ 110303 w 514180"/>
                  <a:gd name="connsiteY0-662" fmla="*/ 443525 h 443525"/>
                  <a:gd name="connsiteX1-663" fmla="*/ 0 w 514180"/>
                  <a:gd name="connsiteY1-664" fmla="*/ 0 h 443525"/>
                  <a:gd name="connsiteX2-665" fmla="*/ 514180 w 514180"/>
                  <a:gd name="connsiteY2-666" fmla="*/ 10891 h 443525"/>
                  <a:gd name="connsiteX3-667" fmla="*/ 448695 w 514180"/>
                  <a:gd name="connsiteY3-668" fmla="*/ 424553 h 443525"/>
                  <a:gd name="connsiteX4-669" fmla="*/ 110303 w 514180"/>
                  <a:gd name="connsiteY4-670" fmla="*/ 443525 h 443525"/>
                  <a:gd name="connsiteX0-671" fmla="*/ 110303 w 514180"/>
                  <a:gd name="connsiteY0-672" fmla="*/ 443525 h 443525"/>
                  <a:gd name="connsiteX1-673" fmla="*/ 0 w 514180"/>
                  <a:gd name="connsiteY1-674" fmla="*/ 0 h 443525"/>
                  <a:gd name="connsiteX2-675" fmla="*/ 514180 w 514180"/>
                  <a:gd name="connsiteY2-676" fmla="*/ 10891 h 443525"/>
                  <a:gd name="connsiteX3-677" fmla="*/ 448695 w 514180"/>
                  <a:gd name="connsiteY3-678" fmla="*/ 424553 h 443525"/>
                  <a:gd name="connsiteX4-679" fmla="*/ 110303 w 514180"/>
                  <a:gd name="connsiteY4-680" fmla="*/ 443525 h 443525"/>
                  <a:gd name="connsiteX0-681" fmla="*/ 110303 w 514180"/>
                  <a:gd name="connsiteY0-682" fmla="*/ 443525 h 443525"/>
                  <a:gd name="connsiteX1-683" fmla="*/ 0 w 514180"/>
                  <a:gd name="connsiteY1-684" fmla="*/ 0 h 443525"/>
                  <a:gd name="connsiteX2-685" fmla="*/ 514180 w 514180"/>
                  <a:gd name="connsiteY2-686" fmla="*/ 10891 h 443525"/>
                  <a:gd name="connsiteX3-687" fmla="*/ 448695 w 514180"/>
                  <a:gd name="connsiteY3-688" fmla="*/ 424553 h 443525"/>
                  <a:gd name="connsiteX4-689" fmla="*/ 110303 w 514180"/>
                  <a:gd name="connsiteY4-690" fmla="*/ 443525 h 4435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77" name="Rectangle 976"/>
              <p:cNvSpPr/>
              <p:nvPr/>
            </p:nvSpPr>
            <p:spPr bwMode="auto">
              <a:xfrm rot="10800000">
                <a:off x="6074112" y="4416669"/>
                <a:ext cx="498084" cy="3644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78" name="Straight Connector 977"/>
              <p:cNvCxnSpPr>
                <a:stCxn id="983" idx="6"/>
              </p:cNvCxnSpPr>
              <p:nvPr/>
            </p:nvCxnSpPr>
            <p:spPr bwMode="auto">
              <a:xfrm>
                <a:off x="6572320" y="4407033"/>
                <a:ext cx="15904" cy="943155"/>
              </a:xfrm>
              <a:prstGeom prst="line">
                <a:avLst/>
              </a:prstGeom>
              <a:noFill/>
              <a:ln w="3175" cap="flat" cmpd="sng" algn="ctr">
                <a:solidFill>
                  <a:srgbClr val="000000"/>
                </a:solidFill>
                <a:prstDash val="sysDash"/>
              </a:ln>
              <a:effectLst/>
            </p:spPr>
          </p:cxnSp>
          <p:grpSp>
            <p:nvGrpSpPr>
              <p:cNvPr id="979" name="Group 580"/>
              <p:cNvGrpSpPr/>
              <p:nvPr/>
            </p:nvGrpSpPr>
            <p:grpSpPr bwMode="auto">
              <a:xfrm>
                <a:off x="6085006" y="5276371"/>
                <a:ext cx="507588" cy="221730"/>
                <a:chOff x="4128636" y="3606589"/>
                <a:chExt cx="568145" cy="338667"/>
              </a:xfrm>
            </p:grpSpPr>
            <p:sp>
              <p:nvSpPr>
                <p:cNvPr id="992" name="Oval 991"/>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93" name="Rectangle 992"/>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94" name="Oval 993"/>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95" name="Straight Connector 994"/>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996" name="Straight Connector 995"/>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980" name="Rectangle 979"/>
              <p:cNvSpPr/>
              <p:nvPr/>
            </p:nvSpPr>
            <p:spPr bwMode="auto">
              <a:xfrm>
                <a:off x="6086208" y="4886407"/>
                <a:ext cx="496887" cy="46695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81" name="Straight Connector 980"/>
              <p:cNvCxnSpPr>
                <a:stCxn id="984" idx="1"/>
              </p:cNvCxnSpPr>
              <p:nvPr/>
            </p:nvCxnSpPr>
            <p:spPr bwMode="auto">
              <a:xfrm>
                <a:off x="6074234" y="4376077"/>
                <a:ext cx="1229" cy="1067773"/>
              </a:xfrm>
              <a:prstGeom prst="line">
                <a:avLst/>
              </a:prstGeom>
              <a:noFill/>
              <a:ln w="3175" cap="flat" cmpd="sng" algn="ctr">
                <a:solidFill>
                  <a:srgbClr val="000000"/>
                </a:solidFill>
                <a:prstDash val="sysDash"/>
              </a:ln>
              <a:effectLst/>
            </p:spPr>
          </p:cxnSp>
          <p:grpSp>
            <p:nvGrpSpPr>
              <p:cNvPr id="982" name="Group 568"/>
              <p:cNvGrpSpPr/>
              <p:nvPr/>
            </p:nvGrpSpPr>
            <p:grpSpPr bwMode="auto">
              <a:xfrm>
                <a:off x="6073579" y="4247514"/>
                <a:ext cx="498671" cy="248286"/>
                <a:chOff x="2183302" y="1564542"/>
                <a:chExt cx="1200154" cy="440314"/>
              </a:xfrm>
            </p:grpSpPr>
            <p:sp>
              <p:nvSpPr>
                <p:cNvPr id="983" name="Oval 982"/>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984" name="Rectangle 983"/>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85" name="Oval 984"/>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986" name="Freeform 985"/>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87" name="Freeform 986"/>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8" name="Freeform 987"/>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89" name="Freeform 988"/>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990" name="Straight Connector 989"/>
                <p:cNvCxnSpPr>
                  <a:cxnSpLocks noChangeShapeType="1"/>
                  <a:endCxn id="985" idx="2"/>
                </p:cNvCxnSpPr>
                <p:nvPr/>
              </p:nvCxnSpPr>
              <p:spPr bwMode="auto">
                <a:xfrm flipH="1" flipV="1">
                  <a:off x="2184879" y="1722154"/>
                  <a:ext cx="3780" cy="12105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1" name="Straight Connector 990"/>
                <p:cNvCxnSpPr>
                  <a:cxnSpLocks noChangeShapeType="1"/>
                </p:cNvCxnSpPr>
                <p:nvPr/>
              </p:nvCxnSpPr>
              <p:spPr bwMode="auto">
                <a:xfrm flipH="1" flipV="1">
                  <a:off x="3379845" y="1727785"/>
                  <a:ext cx="3780" cy="121059"/>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8" name="Group 17"/>
            <p:cNvGrpSpPr/>
            <p:nvPr/>
          </p:nvGrpSpPr>
          <p:grpSpPr>
            <a:xfrm>
              <a:off x="7108559" y="4371657"/>
              <a:ext cx="687386" cy="1948701"/>
              <a:chOff x="7108559" y="4371657"/>
              <a:chExt cx="687386" cy="1948701"/>
            </a:xfrm>
          </p:grpSpPr>
          <p:sp>
            <p:nvSpPr>
              <p:cNvPr id="929" name="Freeform 928"/>
              <p:cNvSpPr/>
              <p:nvPr/>
            </p:nvSpPr>
            <p:spPr bwMode="auto">
              <a:xfrm>
                <a:off x="7108559" y="5401721"/>
                <a:ext cx="676275" cy="9186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7977 w 802211"/>
                  <a:gd name="connsiteY0-372" fmla="*/ 815791 h 976186"/>
                  <a:gd name="connsiteX1-373" fmla="*/ 302601 w 802211"/>
                  <a:gd name="connsiteY1-374" fmla="*/ 11688 h 976186"/>
                  <a:gd name="connsiteX2-375" fmla="*/ 802211 w 802211"/>
                  <a:gd name="connsiteY2-376" fmla="*/ 0 h 976186"/>
                  <a:gd name="connsiteX3-377" fmla="*/ 575940 w 802211"/>
                  <a:gd name="connsiteY3-378" fmla="*/ 976186 h 976186"/>
                  <a:gd name="connsiteX4-379" fmla="*/ 27977 w 802211"/>
                  <a:gd name="connsiteY4-380" fmla="*/ 815791 h 976186"/>
                  <a:gd name="connsiteX0-381" fmla="*/ 27977 w 802211"/>
                  <a:gd name="connsiteY0-382" fmla="*/ 815791 h 815791"/>
                  <a:gd name="connsiteX1-383" fmla="*/ 302601 w 802211"/>
                  <a:gd name="connsiteY1-384" fmla="*/ 11688 h 815791"/>
                  <a:gd name="connsiteX2-385" fmla="*/ 802211 w 802211"/>
                  <a:gd name="connsiteY2-386" fmla="*/ 0 h 815791"/>
                  <a:gd name="connsiteX3-387" fmla="*/ 236294 w 802211"/>
                  <a:gd name="connsiteY3-388" fmla="*/ 808828 h 815791"/>
                  <a:gd name="connsiteX4-389" fmla="*/ 27977 w 802211"/>
                  <a:gd name="connsiteY4-390" fmla="*/ 815791 h 815791"/>
                  <a:gd name="connsiteX0-391" fmla="*/ 27977 w 802211"/>
                  <a:gd name="connsiteY0-392" fmla="*/ 815791 h 815791"/>
                  <a:gd name="connsiteX1-393" fmla="*/ 302601 w 802211"/>
                  <a:gd name="connsiteY1-394" fmla="*/ 11688 h 815791"/>
                  <a:gd name="connsiteX2-395" fmla="*/ 802211 w 802211"/>
                  <a:gd name="connsiteY2-396" fmla="*/ 0 h 815791"/>
                  <a:gd name="connsiteX3-397" fmla="*/ 236294 w 802211"/>
                  <a:gd name="connsiteY3-398" fmla="*/ 808828 h 815791"/>
                  <a:gd name="connsiteX4-399" fmla="*/ 27977 w 802211"/>
                  <a:gd name="connsiteY4-400" fmla="*/ 815791 h 815791"/>
                  <a:gd name="connsiteX0-401" fmla="*/ 27977 w 802211"/>
                  <a:gd name="connsiteY0-402" fmla="*/ 815791 h 815791"/>
                  <a:gd name="connsiteX1-403" fmla="*/ 302601 w 802211"/>
                  <a:gd name="connsiteY1-404" fmla="*/ 11688 h 815791"/>
                  <a:gd name="connsiteX2-405" fmla="*/ 802211 w 802211"/>
                  <a:gd name="connsiteY2-406" fmla="*/ 0 h 815791"/>
                  <a:gd name="connsiteX3-407" fmla="*/ 236294 w 802211"/>
                  <a:gd name="connsiteY3-408" fmla="*/ 808828 h 815791"/>
                  <a:gd name="connsiteX4-409" fmla="*/ 27977 w 802211"/>
                  <a:gd name="connsiteY4-410" fmla="*/ 815791 h 815791"/>
                  <a:gd name="connsiteX0-411" fmla="*/ 27977 w 802211"/>
                  <a:gd name="connsiteY0-412" fmla="*/ 828714 h 828714"/>
                  <a:gd name="connsiteX1-413" fmla="*/ 302601 w 802211"/>
                  <a:gd name="connsiteY1-414" fmla="*/ 0 h 828714"/>
                  <a:gd name="connsiteX2-415" fmla="*/ 802211 w 802211"/>
                  <a:gd name="connsiteY2-416" fmla="*/ 12923 h 828714"/>
                  <a:gd name="connsiteX3-417" fmla="*/ 236294 w 802211"/>
                  <a:gd name="connsiteY3-418" fmla="*/ 821751 h 828714"/>
                  <a:gd name="connsiteX4-419" fmla="*/ 27977 w 802211"/>
                  <a:gd name="connsiteY4-420" fmla="*/ 828714 h 828714"/>
                  <a:gd name="connsiteX0-421" fmla="*/ 56213 w 830447"/>
                  <a:gd name="connsiteY0-422" fmla="*/ 828714 h 828714"/>
                  <a:gd name="connsiteX1-423" fmla="*/ 330837 w 830447"/>
                  <a:gd name="connsiteY1-424" fmla="*/ 0 h 828714"/>
                  <a:gd name="connsiteX2-425" fmla="*/ 830447 w 830447"/>
                  <a:gd name="connsiteY2-426" fmla="*/ 12923 h 828714"/>
                  <a:gd name="connsiteX3-427" fmla="*/ 264530 w 830447"/>
                  <a:gd name="connsiteY3-428" fmla="*/ 821751 h 828714"/>
                  <a:gd name="connsiteX4-429" fmla="*/ 56213 w 830447"/>
                  <a:gd name="connsiteY4-430" fmla="*/ 828714 h 828714"/>
                  <a:gd name="connsiteX0-431" fmla="*/ 64130 w 789139"/>
                  <a:gd name="connsiteY0-432" fmla="*/ 794258 h 821751"/>
                  <a:gd name="connsiteX1-433" fmla="*/ 289529 w 789139"/>
                  <a:gd name="connsiteY1-434" fmla="*/ 0 h 821751"/>
                  <a:gd name="connsiteX2-435" fmla="*/ 789139 w 789139"/>
                  <a:gd name="connsiteY2-436" fmla="*/ 12923 h 821751"/>
                  <a:gd name="connsiteX3-437" fmla="*/ 223222 w 789139"/>
                  <a:gd name="connsiteY3-438" fmla="*/ 821751 h 821751"/>
                  <a:gd name="connsiteX4-439" fmla="*/ 64130 w 789139"/>
                  <a:gd name="connsiteY4-440" fmla="*/ 794258 h 821751"/>
                  <a:gd name="connsiteX0-441" fmla="*/ 0 w 725009"/>
                  <a:gd name="connsiteY0-442" fmla="*/ 794258 h 821751"/>
                  <a:gd name="connsiteX1-443" fmla="*/ 225399 w 725009"/>
                  <a:gd name="connsiteY1-444" fmla="*/ 0 h 821751"/>
                  <a:gd name="connsiteX2-445" fmla="*/ 725009 w 725009"/>
                  <a:gd name="connsiteY2-446" fmla="*/ 12923 h 821751"/>
                  <a:gd name="connsiteX3-447" fmla="*/ 159092 w 725009"/>
                  <a:gd name="connsiteY3-448" fmla="*/ 821751 h 821751"/>
                  <a:gd name="connsiteX4-449" fmla="*/ 0 w 725009"/>
                  <a:gd name="connsiteY4-450" fmla="*/ 794258 h 821751"/>
                  <a:gd name="connsiteX0-451" fmla="*/ 0 w 725009"/>
                  <a:gd name="connsiteY0-452" fmla="*/ 1203768 h 1231261"/>
                  <a:gd name="connsiteX1-453" fmla="*/ 225399 w 725009"/>
                  <a:gd name="connsiteY1-454" fmla="*/ 0 h 1231261"/>
                  <a:gd name="connsiteX2-455" fmla="*/ 725009 w 725009"/>
                  <a:gd name="connsiteY2-456" fmla="*/ 422433 h 1231261"/>
                  <a:gd name="connsiteX3-457" fmla="*/ 159092 w 725009"/>
                  <a:gd name="connsiteY3-458" fmla="*/ 1231261 h 1231261"/>
                  <a:gd name="connsiteX4-459" fmla="*/ 0 w 725009"/>
                  <a:gd name="connsiteY4-460" fmla="*/ 1203768 h 1231261"/>
                  <a:gd name="connsiteX0-461" fmla="*/ 0 w 725009"/>
                  <a:gd name="connsiteY0-462" fmla="*/ 1217334 h 1244827"/>
                  <a:gd name="connsiteX1-463" fmla="*/ 225399 w 725009"/>
                  <a:gd name="connsiteY1-464" fmla="*/ 13566 h 1244827"/>
                  <a:gd name="connsiteX2-465" fmla="*/ 725009 w 725009"/>
                  <a:gd name="connsiteY2-466" fmla="*/ 571 h 1244827"/>
                  <a:gd name="connsiteX3-467" fmla="*/ 159092 w 725009"/>
                  <a:gd name="connsiteY3-468" fmla="*/ 1244827 h 1244827"/>
                  <a:gd name="connsiteX4-469" fmla="*/ 0 w 725009"/>
                  <a:gd name="connsiteY4-470" fmla="*/ 1217334 h 1244827"/>
                  <a:gd name="connsiteX0-471" fmla="*/ 0 w 725009"/>
                  <a:gd name="connsiteY0-472" fmla="*/ 1217334 h 1244827"/>
                  <a:gd name="connsiteX1-473" fmla="*/ 225399 w 725009"/>
                  <a:gd name="connsiteY1-474" fmla="*/ 13566 h 1244827"/>
                  <a:gd name="connsiteX2-475" fmla="*/ 725009 w 725009"/>
                  <a:gd name="connsiteY2-476" fmla="*/ 571 h 1244827"/>
                  <a:gd name="connsiteX3-477" fmla="*/ 159092 w 725009"/>
                  <a:gd name="connsiteY3-478" fmla="*/ 1244827 h 1244827"/>
                  <a:gd name="connsiteX4-479" fmla="*/ 0 w 725009"/>
                  <a:gd name="connsiteY4-480" fmla="*/ 1217334 h 1244827"/>
                  <a:gd name="connsiteX0-481" fmla="*/ 0 w 725009"/>
                  <a:gd name="connsiteY0-482" fmla="*/ 1217334 h 1244827"/>
                  <a:gd name="connsiteX1-483" fmla="*/ 225399 w 725009"/>
                  <a:gd name="connsiteY1-484" fmla="*/ 13566 h 1244827"/>
                  <a:gd name="connsiteX2-485" fmla="*/ 725009 w 725009"/>
                  <a:gd name="connsiteY2-486" fmla="*/ 571 h 1244827"/>
                  <a:gd name="connsiteX3-487" fmla="*/ 159092 w 725009"/>
                  <a:gd name="connsiteY3-488" fmla="*/ 1244827 h 1244827"/>
                  <a:gd name="connsiteX4-489" fmla="*/ 0 w 725009"/>
                  <a:gd name="connsiteY4-490" fmla="*/ 1217334 h 1244827"/>
                  <a:gd name="connsiteX0-491" fmla="*/ 0 w 725009"/>
                  <a:gd name="connsiteY0-492" fmla="*/ 1217334 h 1244827"/>
                  <a:gd name="connsiteX1-493" fmla="*/ 225399 w 725009"/>
                  <a:gd name="connsiteY1-494" fmla="*/ 13566 h 1244827"/>
                  <a:gd name="connsiteX2-495" fmla="*/ 725009 w 725009"/>
                  <a:gd name="connsiteY2-496" fmla="*/ 571 h 1244827"/>
                  <a:gd name="connsiteX3-497" fmla="*/ 159092 w 725009"/>
                  <a:gd name="connsiteY3-498" fmla="*/ 1244827 h 1244827"/>
                  <a:gd name="connsiteX4-499" fmla="*/ 0 w 725009"/>
                  <a:gd name="connsiteY4-500" fmla="*/ 1217334 h 1244827"/>
                  <a:gd name="connsiteX0-501" fmla="*/ 0 w 725009"/>
                  <a:gd name="connsiteY0-502" fmla="*/ 1217334 h 1244827"/>
                  <a:gd name="connsiteX1-503" fmla="*/ 225399 w 725009"/>
                  <a:gd name="connsiteY1-504" fmla="*/ 13566 h 1244827"/>
                  <a:gd name="connsiteX2-505" fmla="*/ 725009 w 725009"/>
                  <a:gd name="connsiteY2-506" fmla="*/ 571 h 1244827"/>
                  <a:gd name="connsiteX3-507" fmla="*/ 159092 w 725009"/>
                  <a:gd name="connsiteY3-508" fmla="*/ 1244827 h 1244827"/>
                  <a:gd name="connsiteX4-509" fmla="*/ 0 w 725009"/>
                  <a:gd name="connsiteY4-510" fmla="*/ 1217334 h 1244827"/>
                  <a:gd name="connsiteX0-511" fmla="*/ 0 w 725009"/>
                  <a:gd name="connsiteY0-512" fmla="*/ 1217334 h 1244827"/>
                  <a:gd name="connsiteX1-513" fmla="*/ 225399 w 725009"/>
                  <a:gd name="connsiteY1-514" fmla="*/ 13566 h 1244827"/>
                  <a:gd name="connsiteX2-515" fmla="*/ 725009 w 725009"/>
                  <a:gd name="connsiteY2-516" fmla="*/ 571 h 1244827"/>
                  <a:gd name="connsiteX3-517" fmla="*/ 159092 w 725009"/>
                  <a:gd name="connsiteY3-518" fmla="*/ 1244827 h 1244827"/>
                  <a:gd name="connsiteX4-519" fmla="*/ 0 w 725009"/>
                  <a:gd name="connsiteY4-520" fmla="*/ 1217334 h 1244827"/>
                  <a:gd name="connsiteX0-521" fmla="*/ 0 w 725009"/>
                  <a:gd name="connsiteY0-522" fmla="*/ 1203768 h 1231261"/>
                  <a:gd name="connsiteX1-523" fmla="*/ 225399 w 725009"/>
                  <a:gd name="connsiteY1-524" fmla="*/ 0 h 1231261"/>
                  <a:gd name="connsiteX2-525" fmla="*/ 725009 w 725009"/>
                  <a:gd name="connsiteY2-526" fmla="*/ 129782 h 1231261"/>
                  <a:gd name="connsiteX3-527" fmla="*/ 159092 w 725009"/>
                  <a:gd name="connsiteY3-528" fmla="*/ 1231261 h 1231261"/>
                  <a:gd name="connsiteX4-529" fmla="*/ 0 w 725009"/>
                  <a:gd name="connsiteY4-530" fmla="*/ 1203768 h 1231261"/>
                  <a:gd name="connsiteX0-531" fmla="*/ 0 w 725009"/>
                  <a:gd name="connsiteY0-532" fmla="*/ 1203768 h 1231261"/>
                  <a:gd name="connsiteX1-533" fmla="*/ 225399 w 725009"/>
                  <a:gd name="connsiteY1-534" fmla="*/ 0 h 1231261"/>
                  <a:gd name="connsiteX2-535" fmla="*/ 725009 w 725009"/>
                  <a:gd name="connsiteY2-536" fmla="*/ 129782 h 1231261"/>
                  <a:gd name="connsiteX3-537" fmla="*/ 159092 w 725009"/>
                  <a:gd name="connsiteY3-538" fmla="*/ 1231261 h 1231261"/>
                  <a:gd name="connsiteX4-539" fmla="*/ 0 w 725009"/>
                  <a:gd name="connsiteY4-540" fmla="*/ 1203768 h 1231261"/>
                  <a:gd name="connsiteX0-541" fmla="*/ 0 w 725009"/>
                  <a:gd name="connsiteY0-542" fmla="*/ 1203768 h 1231261"/>
                  <a:gd name="connsiteX1-543" fmla="*/ 225399 w 725009"/>
                  <a:gd name="connsiteY1-544" fmla="*/ 0 h 1231261"/>
                  <a:gd name="connsiteX2-545" fmla="*/ 725009 w 725009"/>
                  <a:gd name="connsiteY2-546" fmla="*/ 129782 h 1231261"/>
                  <a:gd name="connsiteX3-547" fmla="*/ 159092 w 725009"/>
                  <a:gd name="connsiteY3-548" fmla="*/ 1231261 h 1231261"/>
                  <a:gd name="connsiteX4-549" fmla="*/ 0 w 725009"/>
                  <a:gd name="connsiteY4-550" fmla="*/ 1203768 h 1231261"/>
                  <a:gd name="connsiteX0-551" fmla="*/ 0 w 725497"/>
                  <a:gd name="connsiteY0-552" fmla="*/ 1279028 h 1306521"/>
                  <a:gd name="connsiteX1-553" fmla="*/ 225399 w 725497"/>
                  <a:gd name="connsiteY1-554" fmla="*/ 75260 h 1306521"/>
                  <a:gd name="connsiteX2-555" fmla="*/ 396193 w 725497"/>
                  <a:gd name="connsiteY2-556" fmla="*/ 156799 h 1306521"/>
                  <a:gd name="connsiteX3-557" fmla="*/ 725009 w 725497"/>
                  <a:gd name="connsiteY3-558" fmla="*/ 205042 h 1306521"/>
                  <a:gd name="connsiteX4-559" fmla="*/ 159092 w 725497"/>
                  <a:gd name="connsiteY4-560" fmla="*/ 1306521 h 1306521"/>
                  <a:gd name="connsiteX5-561" fmla="*/ 0 w 725497"/>
                  <a:gd name="connsiteY5-562" fmla="*/ 1279028 h 1306521"/>
                  <a:gd name="connsiteX0-563" fmla="*/ 0 w 725239"/>
                  <a:gd name="connsiteY0-564" fmla="*/ 1295668 h 1323161"/>
                  <a:gd name="connsiteX1-565" fmla="*/ 225399 w 725239"/>
                  <a:gd name="connsiteY1-566" fmla="*/ 91900 h 1323161"/>
                  <a:gd name="connsiteX2-567" fmla="*/ 725009 w 725239"/>
                  <a:gd name="connsiteY2-568" fmla="*/ 221682 h 1323161"/>
                  <a:gd name="connsiteX3-569" fmla="*/ 159092 w 725239"/>
                  <a:gd name="connsiteY3-570" fmla="*/ 1323161 h 1323161"/>
                  <a:gd name="connsiteX4-571" fmla="*/ 0 w 725239"/>
                  <a:gd name="connsiteY4-572" fmla="*/ 1295668 h 1323161"/>
                  <a:gd name="connsiteX0-573" fmla="*/ 0 w 725221"/>
                  <a:gd name="connsiteY0-574" fmla="*/ 1210552 h 1238045"/>
                  <a:gd name="connsiteX1-575" fmla="*/ 191583 w 725221"/>
                  <a:gd name="connsiteY1-576" fmla="*/ 153319 h 1238045"/>
                  <a:gd name="connsiteX2-577" fmla="*/ 725009 w 725221"/>
                  <a:gd name="connsiteY2-578" fmla="*/ 136566 h 1238045"/>
                  <a:gd name="connsiteX3-579" fmla="*/ 159092 w 725221"/>
                  <a:gd name="connsiteY3-580" fmla="*/ 1238045 h 1238045"/>
                  <a:gd name="connsiteX4-581" fmla="*/ 0 w 725221"/>
                  <a:gd name="connsiteY4-582" fmla="*/ 1210552 h 1238045"/>
                  <a:gd name="connsiteX0-583" fmla="*/ 0 w 725305"/>
                  <a:gd name="connsiteY0-584" fmla="*/ 1158512 h 1186005"/>
                  <a:gd name="connsiteX1-585" fmla="*/ 191583 w 725305"/>
                  <a:gd name="connsiteY1-586" fmla="*/ 101279 h 1186005"/>
                  <a:gd name="connsiteX2-587" fmla="*/ 725009 w 725305"/>
                  <a:gd name="connsiteY2-588" fmla="*/ 84526 h 1186005"/>
                  <a:gd name="connsiteX3-589" fmla="*/ 159092 w 725305"/>
                  <a:gd name="connsiteY3-590" fmla="*/ 1186005 h 1186005"/>
                  <a:gd name="connsiteX4-591" fmla="*/ 0 w 725305"/>
                  <a:gd name="connsiteY4-592" fmla="*/ 1158512 h 1186005"/>
                  <a:gd name="connsiteX0-593" fmla="*/ 0 w 725009"/>
                  <a:gd name="connsiteY0-594" fmla="*/ 1073986 h 1101479"/>
                  <a:gd name="connsiteX1-595" fmla="*/ 191583 w 725009"/>
                  <a:gd name="connsiteY1-596" fmla="*/ 16753 h 1101479"/>
                  <a:gd name="connsiteX2-597" fmla="*/ 725009 w 725009"/>
                  <a:gd name="connsiteY2-598" fmla="*/ 0 h 1101479"/>
                  <a:gd name="connsiteX3-599" fmla="*/ 159092 w 725009"/>
                  <a:gd name="connsiteY3-600" fmla="*/ 1101479 h 1101479"/>
                  <a:gd name="connsiteX4-601" fmla="*/ 0 w 725009"/>
                  <a:gd name="connsiteY4-602" fmla="*/ 1073986 h 1101479"/>
                  <a:gd name="connsiteX0-603" fmla="*/ 0 w 725009"/>
                  <a:gd name="connsiteY0-604" fmla="*/ 1073986 h 1101479"/>
                  <a:gd name="connsiteX1-605" fmla="*/ 206612 w 725009"/>
                  <a:gd name="connsiteY1-606" fmla="*/ 1724 h 1101479"/>
                  <a:gd name="connsiteX2-607" fmla="*/ 725009 w 725009"/>
                  <a:gd name="connsiteY2-608" fmla="*/ 0 h 1101479"/>
                  <a:gd name="connsiteX3-609" fmla="*/ 159092 w 725009"/>
                  <a:gd name="connsiteY3-610" fmla="*/ 1101479 h 1101479"/>
                  <a:gd name="connsiteX4-611" fmla="*/ 0 w 725009"/>
                  <a:gd name="connsiteY4-612" fmla="*/ 1073986 h 1101479"/>
                  <a:gd name="connsiteX0-613" fmla="*/ 0 w 725009"/>
                  <a:gd name="connsiteY0-614" fmla="*/ 1073986 h 1101479"/>
                  <a:gd name="connsiteX1-615" fmla="*/ 206612 w 725009"/>
                  <a:gd name="connsiteY1-616" fmla="*/ 1724 h 1101479"/>
                  <a:gd name="connsiteX2-617" fmla="*/ 725009 w 725009"/>
                  <a:gd name="connsiteY2-618" fmla="*/ 0 h 1101479"/>
                  <a:gd name="connsiteX3-619" fmla="*/ 159092 w 725009"/>
                  <a:gd name="connsiteY3-620" fmla="*/ 1101479 h 1101479"/>
                  <a:gd name="connsiteX4-621" fmla="*/ 0 w 725009"/>
                  <a:gd name="connsiteY4-622" fmla="*/ 1073986 h 1101479"/>
                  <a:gd name="connsiteX0-623" fmla="*/ 0 w 725009"/>
                  <a:gd name="connsiteY0-624" fmla="*/ 1073986 h 1101479"/>
                  <a:gd name="connsiteX1-625" fmla="*/ 206612 w 725009"/>
                  <a:gd name="connsiteY1-626" fmla="*/ 1724 h 1101479"/>
                  <a:gd name="connsiteX2-627" fmla="*/ 725009 w 725009"/>
                  <a:gd name="connsiteY2-628" fmla="*/ 0 h 1101479"/>
                  <a:gd name="connsiteX3-629" fmla="*/ 159092 w 725009"/>
                  <a:gd name="connsiteY3-630" fmla="*/ 1101479 h 1101479"/>
                  <a:gd name="connsiteX4-631" fmla="*/ 0 w 725009"/>
                  <a:gd name="connsiteY4-632" fmla="*/ 1073986 h 1101479"/>
                  <a:gd name="connsiteX0-633" fmla="*/ 0 w 725009"/>
                  <a:gd name="connsiteY0-634" fmla="*/ 1073986 h 1074607"/>
                  <a:gd name="connsiteX1-635" fmla="*/ 206612 w 725009"/>
                  <a:gd name="connsiteY1-636" fmla="*/ 1724 h 1074607"/>
                  <a:gd name="connsiteX2-637" fmla="*/ 725009 w 725009"/>
                  <a:gd name="connsiteY2-638" fmla="*/ 0 h 1074607"/>
                  <a:gd name="connsiteX3-639" fmla="*/ 229048 w 725009"/>
                  <a:gd name="connsiteY3-640" fmla="*/ 886531 h 1074607"/>
                  <a:gd name="connsiteX4-641" fmla="*/ 0 w 725009"/>
                  <a:gd name="connsiteY4-642" fmla="*/ 1073986 h 1074607"/>
                  <a:gd name="connsiteX0-643" fmla="*/ 0 w 725009"/>
                  <a:gd name="connsiteY0-644" fmla="*/ 1073986 h 1074607"/>
                  <a:gd name="connsiteX1-645" fmla="*/ 206612 w 725009"/>
                  <a:gd name="connsiteY1-646" fmla="*/ 1724 h 1074607"/>
                  <a:gd name="connsiteX2-647" fmla="*/ 725009 w 725009"/>
                  <a:gd name="connsiteY2-648" fmla="*/ 0 h 1074607"/>
                  <a:gd name="connsiteX3-649" fmla="*/ 229048 w 725009"/>
                  <a:gd name="connsiteY3-650" fmla="*/ 886531 h 1074607"/>
                  <a:gd name="connsiteX4-651" fmla="*/ 0 w 725009"/>
                  <a:gd name="connsiteY4-652" fmla="*/ 1073986 h 1074607"/>
                  <a:gd name="connsiteX0-653" fmla="*/ 0 w 675040"/>
                  <a:gd name="connsiteY0-654" fmla="*/ 894029 h 896577"/>
                  <a:gd name="connsiteX1-655" fmla="*/ 156643 w 675040"/>
                  <a:gd name="connsiteY1-656" fmla="*/ 1724 h 896577"/>
                  <a:gd name="connsiteX2-657" fmla="*/ 675040 w 675040"/>
                  <a:gd name="connsiteY2-658" fmla="*/ 0 h 896577"/>
                  <a:gd name="connsiteX3-659" fmla="*/ 179079 w 675040"/>
                  <a:gd name="connsiteY3-660" fmla="*/ 886531 h 896577"/>
                  <a:gd name="connsiteX4-661" fmla="*/ 0 w 675040"/>
                  <a:gd name="connsiteY4-662" fmla="*/ 894029 h 896577"/>
                  <a:gd name="connsiteX0-663" fmla="*/ 0 w 675040"/>
                  <a:gd name="connsiteY0-664" fmla="*/ 894029 h 896577"/>
                  <a:gd name="connsiteX1-665" fmla="*/ 186623 w 675040"/>
                  <a:gd name="connsiteY1-666" fmla="*/ 1724 h 896577"/>
                  <a:gd name="connsiteX2-667" fmla="*/ 675040 w 675040"/>
                  <a:gd name="connsiteY2-668" fmla="*/ 0 h 896577"/>
                  <a:gd name="connsiteX3-669" fmla="*/ 179079 w 675040"/>
                  <a:gd name="connsiteY3-670" fmla="*/ 886531 h 896577"/>
                  <a:gd name="connsiteX4-671" fmla="*/ 0 w 675040"/>
                  <a:gd name="connsiteY4-672" fmla="*/ 894029 h 896577"/>
                  <a:gd name="connsiteX0-673" fmla="*/ 0 w 675040"/>
                  <a:gd name="connsiteY0-674" fmla="*/ 894029 h 918268"/>
                  <a:gd name="connsiteX1-675" fmla="*/ 186623 w 675040"/>
                  <a:gd name="connsiteY1-676" fmla="*/ 1724 h 918268"/>
                  <a:gd name="connsiteX2-677" fmla="*/ 675040 w 675040"/>
                  <a:gd name="connsiteY2-678" fmla="*/ 0 h 918268"/>
                  <a:gd name="connsiteX3-679" fmla="*/ 270986 w 675040"/>
                  <a:gd name="connsiteY3-680" fmla="*/ 918268 h 918268"/>
                  <a:gd name="connsiteX4-681" fmla="*/ 0 w 675040"/>
                  <a:gd name="connsiteY4-682" fmla="*/ 894029 h 918268"/>
                  <a:gd name="connsiteX0-683" fmla="*/ 0 w 675040"/>
                  <a:gd name="connsiteY0-684" fmla="*/ 894029 h 918268"/>
                  <a:gd name="connsiteX1-685" fmla="*/ 186623 w 675040"/>
                  <a:gd name="connsiteY1-686" fmla="*/ 1724 h 918268"/>
                  <a:gd name="connsiteX2-687" fmla="*/ 675040 w 675040"/>
                  <a:gd name="connsiteY2-688" fmla="*/ 0 h 918268"/>
                  <a:gd name="connsiteX3-689" fmla="*/ 270986 w 675040"/>
                  <a:gd name="connsiteY3-690" fmla="*/ 918268 h 918268"/>
                  <a:gd name="connsiteX4-691" fmla="*/ 0 w 675040"/>
                  <a:gd name="connsiteY4-692" fmla="*/ 894029 h 918268"/>
                  <a:gd name="connsiteX0-693" fmla="*/ 0 w 675040"/>
                  <a:gd name="connsiteY0-694" fmla="*/ 894029 h 918268"/>
                  <a:gd name="connsiteX1-695" fmla="*/ 186623 w 675040"/>
                  <a:gd name="connsiteY1-696" fmla="*/ 1724 h 918268"/>
                  <a:gd name="connsiteX2-697" fmla="*/ 675040 w 675040"/>
                  <a:gd name="connsiteY2-698" fmla="*/ 0 h 918268"/>
                  <a:gd name="connsiteX3-699" fmla="*/ 270986 w 675040"/>
                  <a:gd name="connsiteY3-700" fmla="*/ 918268 h 918268"/>
                  <a:gd name="connsiteX4-701" fmla="*/ 0 w 675040"/>
                  <a:gd name="connsiteY4-702" fmla="*/ 894029 h 918268"/>
                  <a:gd name="connsiteX0-703" fmla="*/ 0 w 675040"/>
                  <a:gd name="connsiteY0-704" fmla="*/ 894029 h 918268"/>
                  <a:gd name="connsiteX1-705" fmla="*/ 186623 w 675040"/>
                  <a:gd name="connsiteY1-706" fmla="*/ 1724 h 918268"/>
                  <a:gd name="connsiteX2-707" fmla="*/ 675040 w 675040"/>
                  <a:gd name="connsiteY2-708" fmla="*/ 0 h 918268"/>
                  <a:gd name="connsiteX3-709" fmla="*/ 270986 w 675040"/>
                  <a:gd name="connsiteY3-710" fmla="*/ 918268 h 918268"/>
                  <a:gd name="connsiteX4-711" fmla="*/ 0 w 675040"/>
                  <a:gd name="connsiteY4-712" fmla="*/ 894029 h 918268"/>
                  <a:gd name="connsiteX0-713" fmla="*/ 0 w 675040"/>
                  <a:gd name="connsiteY0-714" fmla="*/ 894029 h 918268"/>
                  <a:gd name="connsiteX1-715" fmla="*/ 186623 w 675040"/>
                  <a:gd name="connsiteY1-716" fmla="*/ 1724 h 918268"/>
                  <a:gd name="connsiteX2-717" fmla="*/ 675040 w 675040"/>
                  <a:gd name="connsiteY2-718" fmla="*/ 0 h 918268"/>
                  <a:gd name="connsiteX3-719" fmla="*/ 270986 w 675040"/>
                  <a:gd name="connsiteY3-720" fmla="*/ 918268 h 918268"/>
                  <a:gd name="connsiteX4-721" fmla="*/ 0 w 675040"/>
                  <a:gd name="connsiteY4-722" fmla="*/ 894029 h 918268"/>
                  <a:gd name="connsiteX0-723" fmla="*/ 0 w 675040"/>
                  <a:gd name="connsiteY0-724" fmla="*/ 894029 h 918268"/>
                  <a:gd name="connsiteX1-725" fmla="*/ 186623 w 675040"/>
                  <a:gd name="connsiteY1-726" fmla="*/ 1724 h 918268"/>
                  <a:gd name="connsiteX2-727" fmla="*/ 675040 w 675040"/>
                  <a:gd name="connsiteY2-728" fmla="*/ 0 h 918268"/>
                  <a:gd name="connsiteX3-729" fmla="*/ 270986 w 675040"/>
                  <a:gd name="connsiteY3-730" fmla="*/ 918268 h 918268"/>
                  <a:gd name="connsiteX4-731" fmla="*/ 0 w 675040"/>
                  <a:gd name="connsiteY4-732" fmla="*/ 894029 h 9182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57" name="Rectangle 956"/>
              <p:cNvSpPr/>
              <p:nvPr/>
            </p:nvSpPr>
            <p:spPr bwMode="auto">
              <a:xfrm rot="10800000">
                <a:off x="7290624" y="4495800"/>
                <a:ext cx="498084" cy="4126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58" name="Straight Connector 957"/>
              <p:cNvCxnSpPr>
                <a:stCxn id="965" idx="6"/>
              </p:cNvCxnSpPr>
              <p:nvPr/>
            </p:nvCxnSpPr>
            <p:spPr bwMode="auto">
              <a:xfrm>
                <a:off x="7792404" y="4459742"/>
                <a:ext cx="3541" cy="872983"/>
              </a:xfrm>
              <a:prstGeom prst="line">
                <a:avLst/>
              </a:prstGeom>
              <a:noFill/>
              <a:ln w="3175" cap="flat" cmpd="sng" algn="ctr">
                <a:solidFill>
                  <a:srgbClr val="000000"/>
                </a:solidFill>
                <a:prstDash val="sysDash"/>
              </a:ln>
              <a:effectLst/>
            </p:spPr>
          </p:cxnSp>
          <p:grpSp>
            <p:nvGrpSpPr>
              <p:cNvPr id="959" name="Group 607"/>
              <p:cNvGrpSpPr/>
              <p:nvPr/>
            </p:nvGrpSpPr>
            <p:grpSpPr bwMode="auto">
              <a:xfrm>
                <a:off x="7288330" y="5258905"/>
                <a:ext cx="507588" cy="221730"/>
                <a:chOff x="4128636" y="3606589"/>
                <a:chExt cx="568145" cy="338667"/>
              </a:xfrm>
            </p:grpSpPr>
            <p:sp>
              <p:nvSpPr>
                <p:cNvPr id="972" name="Oval 971"/>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73" name="Rectangle 972"/>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74" name="Oval 973"/>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75" name="Straight Connector 974"/>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976" name="Straight Connector 975"/>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960" name="Rectangle 959"/>
              <p:cNvSpPr/>
              <p:nvPr/>
            </p:nvSpPr>
            <p:spPr bwMode="auto">
              <a:xfrm>
                <a:off x="7289533" y="4897315"/>
                <a:ext cx="496887" cy="4385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61" name="Straight Connector 960"/>
              <p:cNvCxnSpPr>
                <a:stCxn id="965" idx="2"/>
              </p:cNvCxnSpPr>
              <p:nvPr/>
            </p:nvCxnSpPr>
            <p:spPr bwMode="auto">
              <a:xfrm flipH="1">
                <a:off x="7283184" y="4459742"/>
                <a:ext cx="7570" cy="966646"/>
              </a:xfrm>
              <a:prstGeom prst="line">
                <a:avLst/>
              </a:prstGeom>
              <a:noFill/>
              <a:ln w="3175" cap="flat" cmpd="sng" algn="ctr">
                <a:solidFill>
                  <a:srgbClr val="000000"/>
                </a:solidFill>
                <a:prstDash val="sysDash"/>
              </a:ln>
              <a:effectLst/>
            </p:spPr>
          </p:cxnSp>
          <p:grpSp>
            <p:nvGrpSpPr>
              <p:cNvPr id="962" name="Group 595"/>
              <p:cNvGrpSpPr/>
              <p:nvPr/>
            </p:nvGrpSpPr>
            <p:grpSpPr bwMode="auto">
              <a:xfrm>
                <a:off x="7290091" y="4371657"/>
                <a:ext cx="503828" cy="248286"/>
                <a:chOff x="2183302" y="1564542"/>
                <a:chExt cx="1200154" cy="440314"/>
              </a:xfrm>
            </p:grpSpPr>
            <p:sp>
              <p:nvSpPr>
                <p:cNvPr id="963" name="Oval 962"/>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964" name="Rectangle 963"/>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65" name="Oval 964"/>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966" name="Freeform 965"/>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67" name="Freeform 966"/>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8" name="Freeform 967"/>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69" name="Freeform 968"/>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970" name="Straight Connector 969"/>
                <p:cNvCxnSpPr>
                  <a:cxnSpLocks noChangeShapeType="1"/>
                  <a:endCxn id="965" idx="2"/>
                </p:cNvCxnSpPr>
                <p:nvPr/>
              </p:nvCxnSpPr>
              <p:spPr bwMode="auto">
                <a:xfrm flipH="1" flipV="1">
                  <a:off x="2184881" y="1722161"/>
                  <a:ext cx="3780"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1" name="Straight Connector 970"/>
                <p:cNvCxnSpPr>
                  <a:cxnSpLocks noChangeShapeType="1"/>
                </p:cNvCxnSpPr>
                <p:nvPr/>
              </p:nvCxnSpPr>
              <p:spPr bwMode="auto">
                <a:xfrm flipH="1" flipV="1">
                  <a:off x="3379847" y="1727792"/>
                  <a:ext cx="3780" cy="121057"/>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19" name="Group 18"/>
            <p:cNvGrpSpPr/>
            <p:nvPr/>
          </p:nvGrpSpPr>
          <p:grpSpPr>
            <a:xfrm>
              <a:off x="7920869" y="4329565"/>
              <a:ext cx="870440" cy="1680290"/>
              <a:chOff x="7920869" y="4329565"/>
              <a:chExt cx="870440" cy="1680290"/>
            </a:xfrm>
          </p:grpSpPr>
          <p:sp>
            <p:nvSpPr>
              <p:cNvPr id="928" name="Freeform 927"/>
              <p:cNvSpPr/>
              <p:nvPr/>
            </p:nvSpPr>
            <p:spPr bwMode="auto">
              <a:xfrm>
                <a:off x="7920869" y="5455817"/>
                <a:ext cx="865187" cy="5540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1" fmla="*/ 139870 w 1040633"/>
                  <a:gd name="connsiteY0-2" fmla="*/ 1191723 h 1219697"/>
                  <a:gd name="connsiteX1-3" fmla="*/ 0 w 1040633"/>
                  <a:gd name="connsiteY1-4" fmla="*/ 0 h 1219697"/>
                  <a:gd name="connsiteX2-5" fmla="*/ 1040633 w 1040633"/>
                  <a:gd name="connsiteY2-6" fmla="*/ 16785 h 1219697"/>
                  <a:gd name="connsiteX3-7" fmla="*/ 833625 w 1040633"/>
                  <a:gd name="connsiteY3-8" fmla="*/ 1219697 h 1219697"/>
                  <a:gd name="connsiteX4-9" fmla="*/ 139870 w 1040633"/>
                  <a:gd name="connsiteY4-10" fmla="*/ 1191723 h 1219697"/>
                  <a:gd name="connsiteX0-11" fmla="*/ 139870 w 1040633"/>
                  <a:gd name="connsiteY0-12" fmla="*/ 1191723 h 1219697"/>
                  <a:gd name="connsiteX1-13" fmla="*/ 0 w 1040633"/>
                  <a:gd name="connsiteY1-14" fmla="*/ 0 h 1219697"/>
                  <a:gd name="connsiteX2-15" fmla="*/ 1040633 w 1040633"/>
                  <a:gd name="connsiteY2-16" fmla="*/ 16785 h 1219697"/>
                  <a:gd name="connsiteX3-17" fmla="*/ 833625 w 1040633"/>
                  <a:gd name="connsiteY3-18" fmla="*/ 1219697 h 1219697"/>
                  <a:gd name="connsiteX4-19" fmla="*/ 139870 w 1040633"/>
                  <a:gd name="connsiteY4-20" fmla="*/ 1191723 h 1219697"/>
                  <a:gd name="connsiteX0-21" fmla="*/ 139870 w 1040633"/>
                  <a:gd name="connsiteY0-22" fmla="*/ 1191723 h 1219697"/>
                  <a:gd name="connsiteX1-23" fmla="*/ 0 w 1040633"/>
                  <a:gd name="connsiteY1-24" fmla="*/ 0 h 1219697"/>
                  <a:gd name="connsiteX2-25" fmla="*/ 1040633 w 1040633"/>
                  <a:gd name="connsiteY2-26" fmla="*/ 16785 h 1219697"/>
                  <a:gd name="connsiteX3-27" fmla="*/ 833625 w 1040633"/>
                  <a:gd name="connsiteY3-28" fmla="*/ 1219697 h 1219697"/>
                  <a:gd name="connsiteX4-29" fmla="*/ 139870 w 1040633"/>
                  <a:gd name="connsiteY4-30" fmla="*/ 1191723 h 1219697"/>
                  <a:gd name="connsiteX0-31" fmla="*/ 139870 w 1040633"/>
                  <a:gd name="connsiteY0-32" fmla="*/ 1191723 h 1219697"/>
                  <a:gd name="connsiteX1-33" fmla="*/ 0 w 1040633"/>
                  <a:gd name="connsiteY1-34" fmla="*/ 0 h 1219697"/>
                  <a:gd name="connsiteX2-35" fmla="*/ 1040633 w 1040633"/>
                  <a:gd name="connsiteY2-36" fmla="*/ 16785 h 1219697"/>
                  <a:gd name="connsiteX3-37" fmla="*/ 833625 w 1040633"/>
                  <a:gd name="connsiteY3-38" fmla="*/ 1219697 h 1219697"/>
                  <a:gd name="connsiteX4-39" fmla="*/ 139870 w 1040633"/>
                  <a:gd name="connsiteY4-40" fmla="*/ 1191723 h 1219697"/>
                  <a:gd name="connsiteX0-41" fmla="*/ 139870 w 1040633"/>
                  <a:gd name="connsiteY0-42" fmla="*/ 1191723 h 1219697"/>
                  <a:gd name="connsiteX1-43" fmla="*/ 0 w 1040633"/>
                  <a:gd name="connsiteY1-44" fmla="*/ 0 h 1219697"/>
                  <a:gd name="connsiteX2-45" fmla="*/ 1040633 w 1040633"/>
                  <a:gd name="connsiteY2-46" fmla="*/ 16785 h 1219697"/>
                  <a:gd name="connsiteX3-47" fmla="*/ 833625 w 1040633"/>
                  <a:gd name="connsiteY3-48" fmla="*/ 1219697 h 1219697"/>
                  <a:gd name="connsiteX4-49" fmla="*/ 418712 w 1040633"/>
                  <a:gd name="connsiteY4-50" fmla="*/ 1189324 h 1219697"/>
                  <a:gd name="connsiteX5" fmla="*/ 139870 w 1040633"/>
                  <a:gd name="connsiteY5" fmla="*/ 1191723 h 1219697"/>
                  <a:gd name="connsiteX0-51" fmla="*/ 139870 w 1040633"/>
                  <a:gd name="connsiteY0-52" fmla="*/ 1191723 h 1355926"/>
                  <a:gd name="connsiteX1-53" fmla="*/ 0 w 1040633"/>
                  <a:gd name="connsiteY1-54" fmla="*/ 0 h 1355926"/>
                  <a:gd name="connsiteX2-55" fmla="*/ 1040633 w 1040633"/>
                  <a:gd name="connsiteY2-56" fmla="*/ 16785 h 1355926"/>
                  <a:gd name="connsiteX3-57" fmla="*/ 833625 w 1040633"/>
                  <a:gd name="connsiteY3-58" fmla="*/ 1219697 h 1355926"/>
                  <a:gd name="connsiteX4-59" fmla="*/ 139870 w 1040633"/>
                  <a:gd name="connsiteY4-60" fmla="*/ 1191723 h 1355926"/>
                  <a:gd name="connsiteX0-61" fmla="*/ 139870 w 1040633"/>
                  <a:gd name="connsiteY0-62" fmla="*/ 1191723 h 1289901"/>
                  <a:gd name="connsiteX1-63" fmla="*/ 0 w 1040633"/>
                  <a:gd name="connsiteY1-64" fmla="*/ 0 h 1289901"/>
                  <a:gd name="connsiteX2-65" fmla="*/ 1040633 w 1040633"/>
                  <a:gd name="connsiteY2-66" fmla="*/ 16785 h 1289901"/>
                  <a:gd name="connsiteX3-67" fmla="*/ 833625 w 1040633"/>
                  <a:gd name="connsiteY3-68" fmla="*/ 1219697 h 1289901"/>
                  <a:gd name="connsiteX4-69" fmla="*/ 139870 w 1040633"/>
                  <a:gd name="connsiteY4-70" fmla="*/ 1191723 h 1289901"/>
                  <a:gd name="connsiteX0-71" fmla="*/ 139870 w 1040633"/>
                  <a:gd name="connsiteY0-72" fmla="*/ 1191723 h 1219697"/>
                  <a:gd name="connsiteX1-73" fmla="*/ 0 w 1040633"/>
                  <a:gd name="connsiteY1-74" fmla="*/ 0 h 1219697"/>
                  <a:gd name="connsiteX2-75" fmla="*/ 1040633 w 1040633"/>
                  <a:gd name="connsiteY2-76" fmla="*/ 16785 h 1219697"/>
                  <a:gd name="connsiteX3-77" fmla="*/ 833625 w 1040633"/>
                  <a:gd name="connsiteY3-78" fmla="*/ 1219697 h 1219697"/>
                  <a:gd name="connsiteX4-79" fmla="*/ 139870 w 1040633"/>
                  <a:gd name="connsiteY4-80" fmla="*/ 1191723 h 1219697"/>
                  <a:gd name="connsiteX0-81" fmla="*/ 139870 w 1040633"/>
                  <a:gd name="connsiteY0-82" fmla="*/ 1191723 h 1191723"/>
                  <a:gd name="connsiteX1-83" fmla="*/ 0 w 1040633"/>
                  <a:gd name="connsiteY1-84" fmla="*/ 0 h 1191723"/>
                  <a:gd name="connsiteX2-85" fmla="*/ 1040633 w 1040633"/>
                  <a:gd name="connsiteY2-86" fmla="*/ 16785 h 1191723"/>
                  <a:gd name="connsiteX3-87" fmla="*/ 671988 w 1040633"/>
                  <a:gd name="connsiteY3-88" fmla="*/ 1158121 h 1191723"/>
                  <a:gd name="connsiteX4-89" fmla="*/ 139870 w 1040633"/>
                  <a:gd name="connsiteY4-90" fmla="*/ 1191723 h 1191723"/>
                  <a:gd name="connsiteX0-91" fmla="*/ 363082 w 1040633"/>
                  <a:gd name="connsiteY0-92" fmla="*/ 1160935 h 1160935"/>
                  <a:gd name="connsiteX1-93" fmla="*/ 0 w 1040633"/>
                  <a:gd name="connsiteY1-94" fmla="*/ 0 h 1160935"/>
                  <a:gd name="connsiteX2-95" fmla="*/ 1040633 w 1040633"/>
                  <a:gd name="connsiteY2-96" fmla="*/ 16785 h 1160935"/>
                  <a:gd name="connsiteX3-97" fmla="*/ 671988 w 1040633"/>
                  <a:gd name="connsiteY3-98" fmla="*/ 1158121 h 1160935"/>
                  <a:gd name="connsiteX4-99" fmla="*/ 363082 w 1040633"/>
                  <a:gd name="connsiteY4-100" fmla="*/ 1160935 h 1160935"/>
                  <a:gd name="connsiteX0-101" fmla="*/ 363082 w 1040633"/>
                  <a:gd name="connsiteY0-102" fmla="*/ 1160935 h 1160935"/>
                  <a:gd name="connsiteX1-103" fmla="*/ 0 w 1040633"/>
                  <a:gd name="connsiteY1-104" fmla="*/ 0 h 1160935"/>
                  <a:gd name="connsiteX2-105" fmla="*/ 1040633 w 1040633"/>
                  <a:gd name="connsiteY2-106" fmla="*/ 16785 h 1160935"/>
                  <a:gd name="connsiteX3-107" fmla="*/ 671988 w 1040633"/>
                  <a:gd name="connsiteY3-108" fmla="*/ 1158121 h 1160935"/>
                  <a:gd name="connsiteX4-109" fmla="*/ 363082 w 1040633"/>
                  <a:gd name="connsiteY4-110" fmla="*/ 1160935 h 1160935"/>
                  <a:gd name="connsiteX0-111" fmla="*/ 363082 w 1040633"/>
                  <a:gd name="connsiteY0-112" fmla="*/ 1160935 h 1160935"/>
                  <a:gd name="connsiteX1-113" fmla="*/ 0 w 1040633"/>
                  <a:gd name="connsiteY1-114" fmla="*/ 0 h 1160935"/>
                  <a:gd name="connsiteX2-115" fmla="*/ 1040633 w 1040633"/>
                  <a:gd name="connsiteY2-116" fmla="*/ 16785 h 1160935"/>
                  <a:gd name="connsiteX3-117" fmla="*/ 671988 w 1040633"/>
                  <a:gd name="connsiteY3-118" fmla="*/ 1158121 h 1160935"/>
                  <a:gd name="connsiteX4-119" fmla="*/ 363082 w 1040633"/>
                  <a:gd name="connsiteY4-120" fmla="*/ 1160935 h 1160935"/>
                  <a:gd name="connsiteX0-121" fmla="*/ 363082 w 1040633"/>
                  <a:gd name="connsiteY0-122" fmla="*/ 1160935 h 1160935"/>
                  <a:gd name="connsiteX1-123" fmla="*/ 0 w 1040633"/>
                  <a:gd name="connsiteY1-124" fmla="*/ 0 h 1160935"/>
                  <a:gd name="connsiteX2-125" fmla="*/ 1040633 w 1040633"/>
                  <a:gd name="connsiteY2-126" fmla="*/ 16785 h 1160935"/>
                  <a:gd name="connsiteX3-127" fmla="*/ 671988 w 1040633"/>
                  <a:gd name="connsiteY3-128" fmla="*/ 1158121 h 1160935"/>
                  <a:gd name="connsiteX4-129" fmla="*/ 363082 w 1040633"/>
                  <a:gd name="connsiteY4-130" fmla="*/ 1160935 h 1160935"/>
                  <a:gd name="connsiteX0-131" fmla="*/ 363082 w 1040633"/>
                  <a:gd name="connsiteY0-132" fmla="*/ 1160935 h 1160935"/>
                  <a:gd name="connsiteX1-133" fmla="*/ 0 w 1040633"/>
                  <a:gd name="connsiteY1-134" fmla="*/ 0 h 1160935"/>
                  <a:gd name="connsiteX2-135" fmla="*/ 1040633 w 1040633"/>
                  <a:gd name="connsiteY2-136" fmla="*/ 16785 h 1160935"/>
                  <a:gd name="connsiteX3-137" fmla="*/ 671988 w 1040633"/>
                  <a:gd name="connsiteY3-138" fmla="*/ 1158121 h 1160935"/>
                  <a:gd name="connsiteX4-139" fmla="*/ 363082 w 1040633"/>
                  <a:gd name="connsiteY4-140" fmla="*/ 1160935 h 1160935"/>
                  <a:gd name="connsiteX0-141" fmla="*/ 363082 w 1040633"/>
                  <a:gd name="connsiteY0-142" fmla="*/ 1160935 h 1160935"/>
                  <a:gd name="connsiteX1-143" fmla="*/ 0 w 1040633"/>
                  <a:gd name="connsiteY1-144" fmla="*/ 0 h 1160935"/>
                  <a:gd name="connsiteX2-145" fmla="*/ 1040633 w 1040633"/>
                  <a:gd name="connsiteY2-146" fmla="*/ 16785 h 1160935"/>
                  <a:gd name="connsiteX3-147" fmla="*/ 671988 w 1040633"/>
                  <a:gd name="connsiteY3-148" fmla="*/ 1158121 h 1160935"/>
                  <a:gd name="connsiteX4-149" fmla="*/ 363082 w 1040633"/>
                  <a:gd name="connsiteY4-150" fmla="*/ 1160935 h 1160935"/>
                  <a:gd name="connsiteX0-151" fmla="*/ 363082 w 1040633"/>
                  <a:gd name="connsiteY0-152" fmla="*/ 1160935 h 1160935"/>
                  <a:gd name="connsiteX1-153" fmla="*/ 0 w 1040633"/>
                  <a:gd name="connsiteY1-154" fmla="*/ 0 h 1160935"/>
                  <a:gd name="connsiteX2-155" fmla="*/ 1040633 w 1040633"/>
                  <a:gd name="connsiteY2-156" fmla="*/ 16785 h 1160935"/>
                  <a:gd name="connsiteX3-157" fmla="*/ 671988 w 1040633"/>
                  <a:gd name="connsiteY3-158" fmla="*/ 1158121 h 1160935"/>
                  <a:gd name="connsiteX4-159" fmla="*/ 363082 w 1040633"/>
                  <a:gd name="connsiteY4-160" fmla="*/ 1160935 h 1160935"/>
                  <a:gd name="connsiteX0-161" fmla="*/ 363082 w 778664"/>
                  <a:gd name="connsiteY0-162" fmla="*/ 1160935 h 1160935"/>
                  <a:gd name="connsiteX1-163" fmla="*/ 0 w 778664"/>
                  <a:gd name="connsiteY1-164" fmla="*/ 0 h 1160935"/>
                  <a:gd name="connsiteX2-165" fmla="*/ 778664 w 778664"/>
                  <a:gd name="connsiteY2-166" fmla="*/ 130682 h 1160935"/>
                  <a:gd name="connsiteX3-167" fmla="*/ 671988 w 778664"/>
                  <a:gd name="connsiteY3-168" fmla="*/ 1158121 h 1160935"/>
                  <a:gd name="connsiteX4-169" fmla="*/ 363082 w 778664"/>
                  <a:gd name="connsiteY4-170" fmla="*/ 1160935 h 1160935"/>
                  <a:gd name="connsiteX0-171" fmla="*/ 363082 w 778664"/>
                  <a:gd name="connsiteY0-172" fmla="*/ 1160935 h 1160935"/>
                  <a:gd name="connsiteX1-173" fmla="*/ 0 w 778664"/>
                  <a:gd name="connsiteY1-174" fmla="*/ 0 h 1160935"/>
                  <a:gd name="connsiteX2-175" fmla="*/ 778664 w 778664"/>
                  <a:gd name="connsiteY2-176" fmla="*/ 130682 h 1160935"/>
                  <a:gd name="connsiteX3-177" fmla="*/ 694768 w 778664"/>
                  <a:gd name="connsiteY3-178" fmla="*/ 1112562 h 1160935"/>
                  <a:gd name="connsiteX4-179" fmla="*/ 363082 w 778664"/>
                  <a:gd name="connsiteY4-180" fmla="*/ 1160935 h 1160935"/>
                  <a:gd name="connsiteX0-181" fmla="*/ 363082 w 778664"/>
                  <a:gd name="connsiteY0-182" fmla="*/ 1160935 h 1160935"/>
                  <a:gd name="connsiteX1-183" fmla="*/ 0 w 778664"/>
                  <a:gd name="connsiteY1-184" fmla="*/ 0 h 1160935"/>
                  <a:gd name="connsiteX2-185" fmla="*/ 778664 w 778664"/>
                  <a:gd name="connsiteY2-186" fmla="*/ 130682 h 1160935"/>
                  <a:gd name="connsiteX3-187" fmla="*/ 694768 w 778664"/>
                  <a:gd name="connsiteY3-188" fmla="*/ 1112562 h 1160935"/>
                  <a:gd name="connsiteX4-189" fmla="*/ 363082 w 778664"/>
                  <a:gd name="connsiteY4-190" fmla="*/ 1160935 h 1160935"/>
                  <a:gd name="connsiteX0-191" fmla="*/ 397252 w 778664"/>
                  <a:gd name="connsiteY0-192" fmla="*/ 1103987 h 1112562"/>
                  <a:gd name="connsiteX1-193" fmla="*/ 0 w 778664"/>
                  <a:gd name="connsiteY1-194" fmla="*/ 0 h 1112562"/>
                  <a:gd name="connsiteX2-195" fmla="*/ 778664 w 778664"/>
                  <a:gd name="connsiteY2-196" fmla="*/ 130682 h 1112562"/>
                  <a:gd name="connsiteX3-197" fmla="*/ 694768 w 778664"/>
                  <a:gd name="connsiteY3-198" fmla="*/ 1112562 h 1112562"/>
                  <a:gd name="connsiteX4-199" fmla="*/ 397252 w 778664"/>
                  <a:gd name="connsiteY4-200" fmla="*/ 1103987 h 1112562"/>
                  <a:gd name="connsiteX0-201" fmla="*/ 397252 w 778664"/>
                  <a:gd name="connsiteY0-202" fmla="*/ 1103987 h 1112562"/>
                  <a:gd name="connsiteX1-203" fmla="*/ 0 w 778664"/>
                  <a:gd name="connsiteY1-204" fmla="*/ 0 h 1112562"/>
                  <a:gd name="connsiteX2-205" fmla="*/ 778664 w 778664"/>
                  <a:gd name="connsiteY2-206" fmla="*/ 130682 h 1112562"/>
                  <a:gd name="connsiteX3-207" fmla="*/ 694768 w 778664"/>
                  <a:gd name="connsiteY3-208" fmla="*/ 1112562 h 1112562"/>
                  <a:gd name="connsiteX4-209" fmla="*/ 397252 w 778664"/>
                  <a:gd name="connsiteY4-210" fmla="*/ 1103987 h 1112562"/>
                  <a:gd name="connsiteX0-211" fmla="*/ 397252 w 778664"/>
                  <a:gd name="connsiteY0-212" fmla="*/ 1103987 h 1112562"/>
                  <a:gd name="connsiteX1-213" fmla="*/ 0 w 778664"/>
                  <a:gd name="connsiteY1-214" fmla="*/ 0 h 1112562"/>
                  <a:gd name="connsiteX2-215" fmla="*/ 778664 w 778664"/>
                  <a:gd name="connsiteY2-216" fmla="*/ 130682 h 1112562"/>
                  <a:gd name="connsiteX3-217" fmla="*/ 694768 w 778664"/>
                  <a:gd name="connsiteY3-218" fmla="*/ 1112562 h 1112562"/>
                  <a:gd name="connsiteX4-219" fmla="*/ 397252 w 778664"/>
                  <a:gd name="connsiteY4-220" fmla="*/ 1103987 h 1112562"/>
                  <a:gd name="connsiteX0-221" fmla="*/ 123893 w 505305"/>
                  <a:gd name="connsiteY0-222" fmla="*/ 973305 h 981880"/>
                  <a:gd name="connsiteX1-223" fmla="*/ 0 w 505305"/>
                  <a:gd name="connsiteY1-224" fmla="*/ 28773 h 981880"/>
                  <a:gd name="connsiteX2-225" fmla="*/ 505305 w 505305"/>
                  <a:gd name="connsiteY2-226" fmla="*/ 0 h 981880"/>
                  <a:gd name="connsiteX3-227" fmla="*/ 421409 w 505305"/>
                  <a:gd name="connsiteY3-228" fmla="*/ 981880 h 981880"/>
                  <a:gd name="connsiteX4-229" fmla="*/ 123893 w 505305"/>
                  <a:gd name="connsiteY4-230" fmla="*/ 973305 h 981880"/>
                  <a:gd name="connsiteX0-231" fmla="*/ 123893 w 505305"/>
                  <a:gd name="connsiteY0-232" fmla="*/ 973305 h 981880"/>
                  <a:gd name="connsiteX1-233" fmla="*/ 0 w 505305"/>
                  <a:gd name="connsiteY1-234" fmla="*/ 28773 h 981880"/>
                  <a:gd name="connsiteX2-235" fmla="*/ 505305 w 505305"/>
                  <a:gd name="connsiteY2-236" fmla="*/ 0 h 981880"/>
                  <a:gd name="connsiteX3-237" fmla="*/ 421409 w 505305"/>
                  <a:gd name="connsiteY3-238" fmla="*/ 981880 h 981880"/>
                  <a:gd name="connsiteX4-239" fmla="*/ 123893 w 505305"/>
                  <a:gd name="connsiteY4-240" fmla="*/ 973305 h 981880"/>
                  <a:gd name="connsiteX0-241" fmla="*/ 123893 w 505305"/>
                  <a:gd name="connsiteY0-242" fmla="*/ 973305 h 981880"/>
                  <a:gd name="connsiteX1-243" fmla="*/ 0 w 505305"/>
                  <a:gd name="connsiteY1-244" fmla="*/ 28773 h 981880"/>
                  <a:gd name="connsiteX2-245" fmla="*/ 505305 w 505305"/>
                  <a:gd name="connsiteY2-246" fmla="*/ 0 h 981880"/>
                  <a:gd name="connsiteX3-247" fmla="*/ 421409 w 505305"/>
                  <a:gd name="connsiteY3-248" fmla="*/ 981880 h 981880"/>
                  <a:gd name="connsiteX4-249" fmla="*/ 123893 w 505305"/>
                  <a:gd name="connsiteY4-250" fmla="*/ 973305 h 981880"/>
                  <a:gd name="connsiteX0-251" fmla="*/ 123893 w 505305"/>
                  <a:gd name="connsiteY0-252" fmla="*/ 973305 h 981880"/>
                  <a:gd name="connsiteX1-253" fmla="*/ 0 w 505305"/>
                  <a:gd name="connsiteY1-254" fmla="*/ 28773 h 981880"/>
                  <a:gd name="connsiteX2-255" fmla="*/ 505305 w 505305"/>
                  <a:gd name="connsiteY2-256" fmla="*/ 0 h 981880"/>
                  <a:gd name="connsiteX3-257" fmla="*/ 421409 w 505305"/>
                  <a:gd name="connsiteY3-258" fmla="*/ 981880 h 981880"/>
                  <a:gd name="connsiteX4-259" fmla="*/ 123893 w 505305"/>
                  <a:gd name="connsiteY4-260" fmla="*/ 973305 h 981880"/>
                  <a:gd name="connsiteX0-261" fmla="*/ 118198 w 499610"/>
                  <a:gd name="connsiteY0-262" fmla="*/ 973305 h 981880"/>
                  <a:gd name="connsiteX1-263" fmla="*/ 0 w 499610"/>
                  <a:gd name="connsiteY1-264" fmla="*/ 11688 h 981880"/>
                  <a:gd name="connsiteX2-265" fmla="*/ 499610 w 499610"/>
                  <a:gd name="connsiteY2-266" fmla="*/ 0 h 981880"/>
                  <a:gd name="connsiteX3-267" fmla="*/ 415714 w 499610"/>
                  <a:gd name="connsiteY3-268" fmla="*/ 981880 h 981880"/>
                  <a:gd name="connsiteX4-269" fmla="*/ 118198 w 499610"/>
                  <a:gd name="connsiteY4-270" fmla="*/ 973305 h 981880"/>
                  <a:gd name="connsiteX0-271" fmla="*/ 118198 w 499610"/>
                  <a:gd name="connsiteY0-272" fmla="*/ 973305 h 981880"/>
                  <a:gd name="connsiteX1-273" fmla="*/ 0 w 499610"/>
                  <a:gd name="connsiteY1-274" fmla="*/ 11688 h 981880"/>
                  <a:gd name="connsiteX2-275" fmla="*/ 499610 w 499610"/>
                  <a:gd name="connsiteY2-276" fmla="*/ 0 h 981880"/>
                  <a:gd name="connsiteX3-277" fmla="*/ 415714 w 499610"/>
                  <a:gd name="connsiteY3-278" fmla="*/ 981880 h 981880"/>
                  <a:gd name="connsiteX4-279" fmla="*/ 118198 w 499610"/>
                  <a:gd name="connsiteY4-280" fmla="*/ 973305 h 981880"/>
                  <a:gd name="connsiteX0-281" fmla="*/ 118198 w 499610"/>
                  <a:gd name="connsiteY0-282" fmla="*/ 973305 h 981880"/>
                  <a:gd name="connsiteX1-283" fmla="*/ 0 w 499610"/>
                  <a:gd name="connsiteY1-284" fmla="*/ 11688 h 981880"/>
                  <a:gd name="connsiteX2-285" fmla="*/ 499610 w 499610"/>
                  <a:gd name="connsiteY2-286" fmla="*/ 0 h 981880"/>
                  <a:gd name="connsiteX3-287" fmla="*/ 415714 w 499610"/>
                  <a:gd name="connsiteY3-288" fmla="*/ 981880 h 981880"/>
                  <a:gd name="connsiteX4-289" fmla="*/ 118198 w 499610"/>
                  <a:gd name="connsiteY4-290" fmla="*/ 973305 h 981880"/>
                  <a:gd name="connsiteX0-291" fmla="*/ 118198 w 499610"/>
                  <a:gd name="connsiteY0-292" fmla="*/ 973305 h 981880"/>
                  <a:gd name="connsiteX1-293" fmla="*/ 0 w 499610"/>
                  <a:gd name="connsiteY1-294" fmla="*/ 11688 h 981880"/>
                  <a:gd name="connsiteX2-295" fmla="*/ 499610 w 499610"/>
                  <a:gd name="connsiteY2-296" fmla="*/ 0 h 981880"/>
                  <a:gd name="connsiteX3-297" fmla="*/ 415714 w 499610"/>
                  <a:gd name="connsiteY3-298" fmla="*/ 981880 h 981880"/>
                  <a:gd name="connsiteX4-299" fmla="*/ 118198 w 499610"/>
                  <a:gd name="connsiteY4-300" fmla="*/ 973305 h 981880"/>
                  <a:gd name="connsiteX0-301" fmla="*/ 118198 w 499610"/>
                  <a:gd name="connsiteY0-302" fmla="*/ 973305 h 981880"/>
                  <a:gd name="connsiteX1-303" fmla="*/ 0 w 499610"/>
                  <a:gd name="connsiteY1-304" fmla="*/ 11688 h 981880"/>
                  <a:gd name="connsiteX2-305" fmla="*/ 499610 w 499610"/>
                  <a:gd name="connsiteY2-306" fmla="*/ 0 h 981880"/>
                  <a:gd name="connsiteX3-307" fmla="*/ 415714 w 499610"/>
                  <a:gd name="connsiteY3-308" fmla="*/ 981880 h 981880"/>
                  <a:gd name="connsiteX4-309" fmla="*/ 118198 w 499610"/>
                  <a:gd name="connsiteY4-310" fmla="*/ 973305 h 981880"/>
                  <a:gd name="connsiteX0-311" fmla="*/ 118198 w 499610"/>
                  <a:gd name="connsiteY0-312" fmla="*/ 973305 h 976186"/>
                  <a:gd name="connsiteX1-313" fmla="*/ 0 w 499610"/>
                  <a:gd name="connsiteY1-314" fmla="*/ 11688 h 976186"/>
                  <a:gd name="connsiteX2-315" fmla="*/ 499610 w 499610"/>
                  <a:gd name="connsiteY2-316" fmla="*/ 0 h 976186"/>
                  <a:gd name="connsiteX3-317" fmla="*/ 273339 w 499610"/>
                  <a:gd name="connsiteY3-318" fmla="*/ 976186 h 976186"/>
                  <a:gd name="connsiteX4-319" fmla="*/ 118198 w 499610"/>
                  <a:gd name="connsiteY4-320" fmla="*/ 973305 h 976186"/>
                  <a:gd name="connsiteX0-321" fmla="*/ 118198 w 499610"/>
                  <a:gd name="connsiteY0-322" fmla="*/ 973305 h 976186"/>
                  <a:gd name="connsiteX1-323" fmla="*/ 0 w 499610"/>
                  <a:gd name="connsiteY1-324" fmla="*/ 11688 h 976186"/>
                  <a:gd name="connsiteX2-325" fmla="*/ 499610 w 499610"/>
                  <a:gd name="connsiteY2-326" fmla="*/ 0 h 976186"/>
                  <a:gd name="connsiteX3-327" fmla="*/ 273339 w 499610"/>
                  <a:gd name="connsiteY3-328" fmla="*/ 976186 h 976186"/>
                  <a:gd name="connsiteX4-329" fmla="*/ 118198 w 499610"/>
                  <a:gd name="connsiteY4-330" fmla="*/ 973305 h 976186"/>
                  <a:gd name="connsiteX0-331" fmla="*/ 197928 w 499610"/>
                  <a:gd name="connsiteY0-332" fmla="*/ 973305 h 976186"/>
                  <a:gd name="connsiteX1-333" fmla="*/ 0 w 499610"/>
                  <a:gd name="connsiteY1-334" fmla="*/ 11688 h 976186"/>
                  <a:gd name="connsiteX2-335" fmla="*/ 499610 w 499610"/>
                  <a:gd name="connsiteY2-336" fmla="*/ 0 h 976186"/>
                  <a:gd name="connsiteX3-337" fmla="*/ 273339 w 499610"/>
                  <a:gd name="connsiteY3-338" fmla="*/ 976186 h 976186"/>
                  <a:gd name="connsiteX4-339" fmla="*/ 197928 w 499610"/>
                  <a:gd name="connsiteY4-340" fmla="*/ 973305 h 976186"/>
                  <a:gd name="connsiteX0-341" fmla="*/ 197928 w 499610"/>
                  <a:gd name="connsiteY0-342" fmla="*/ 973305 h 976186"/>
                  <a:gd name="connsiteX1-343" fmla="*/ 0 w 499610"/>
                  <a:gd name="connsiteY1-344" fmla="*/ 11688 h 976186"/>
                  <a:gd name="connsiteX2-345" fmla="*/ 499610 w 499610"/>
                  <a:gd name="connsiteY2-346" fmla="*/ 0 h 976186"/>
                  <a:gd name="connsiteX3-347" fmla="*/ 273339 w 499610"/>
                  <a:gd name="connsiteY3-348" fmla="*/ 976186 h 976186"/>
                  <a:gd name="connsiteX4-349" fmla="*/ 197928 w 499610"/>
                  <a:gd name="connsiteY4-350" fmla="*/ 973305 h 976186"/>
                  <a:gd name="connsiteX0-351" fmla="*/ 197928 w 499610"/>
                  <a:gd name="connsiteY0-352" fmla="*/ 973305 h 976186"/>
                  <a:gd name="connsiteX1-353" fmla="*/ 0 w 499610"/>
                  <a:gd name="connsiteY1-354" fmla="*/ 11688 h 976186"/>
                  <a:gd name="connsiteX2-355" fmla="*/ 499610 w 499610"/>
                  <a:gd name="connsiteY2-356" fmla="*/ 0 h 976186"/>
                  <a:gd name="connsiteX3-357" fmla="*/ 273339 w 499610"/>
                  <a:gd name="connsiteY3-358" fmla="*/ 976186 h 976186"/>
                  <a:gd name="connsiteX4-359" fmla="*/ 197928 w 499610"/>
                  <a:gd name="connsiteY4-360" fmla="*/ 973305 h 976186"/>
                  <a:gd name="connsiteX0-361" fmla="*/ 197928 w 499610"/>
                  <a:gd name="connsiteY0-362" fmla="*/ 973305 h 976186"/>
                  <a:gd name="connsiteX1-363" fmla="*/ 0 w 499610"/>
                  <a:gd name="connsiteY1-364" fmla="*/ 11688 h 976186"/>
                  <a:gd name="connsiteX2-365" fmla="*/ 499610 w 499610"/>
                  <a:gd name="connsiteY2-366" fmla="*/ 0 h 976186"/>
                  <a:gd name="connsiteX3-367" fmla="*/ 273339 w 499610"/>
                  <a:gd name="connsiteY3-368" fmla="*/ 976186 h 976186"/>
                  <a:gd name="connsiteX4-369" fmla="*/ 197928 w 499610"/>
                  <a:gd name="connsiteY4-370" fmla="*/ 973305 h 976186"/>
                  <a:gd name="connsiteX0-371" fmla="*/ 23004 w 954755"/>
                  <a:gd name="connsiteY0-372" fmla="*/ 943771 h 976186"/>
                  <a:gd name="connsiteX1-373" fmla="*/ 455145 w 954755"/>
                  <a:gd name="connsiteY1-374" fmla="*/ 11688 h 976186"/>
                  <a:gd name="connsiteX2-375" fmla="*/ 954755 w 954755"/>
                  <a:gd name="connsiteY2-376" fmla="*/ 0 h 976186"/>
                  <a:gd name="connsiteX3-377" fmla="*/ 728484 w 954755"/>
                  <a:gd name="connsiteY3-378" fmla="*/ 976186 h 976186"/>
                  <a:gd name="connsiteX4-379" fmla="*/ 23004 w 954755"/>
                  <a:gd name="connsiteY4-380" fmla="*/ 943771 h 976186"/>
                  <a:gd name="connsiteX0-381" fmla="*/ 0 w 931751"/>
                  <a:gd name="connsiteY0-382" fmla="*/ 943771 h 976186"/>
                  <a:gd name="connsiteX1-383" fmla="*/ 432141 w 931751"/>
                  <a:gd name="connsiteY1-384" fmla="*/ 11688 h 976186"/>
                  <a:gd name="connsiteX2-385" fmla="*/ 931751 w 931751"/>
                  <a:gd name="connsiteY2-386" fmla="*/ 0 h 976186"/>
                  <a:gd name="connsiteX3-387" fmla="*/ 705480 w 931751"/>
                  <a:gd name="connsiteY3-388" fmla="*/ 976186 h 976186"/>
                  <a:gd name="connsiteX4-389" fmla="*/ 0 w 931751"/>
                  <a:gd name="connsiteY4-390" fmla="*/ 943771 h 976186"/>
                  <a:gd name="connsiteX0-391" fmla="*/ 0 w 931751"/>
                  <a:gd name="connsiteY0-392" fmla="*/ 943771 h 976186"/>
                  <a:gd name="connsiteX1-393" fmla="*/ 432141 w 931751"/>
                  <a:gd name="connsiteY1-394" fmla="*/ 11688 h 976186"/>
                  <a:gd name="connsiteX2-395" fmla="*/ 931751 w 931751"/>
                  <a:gd name="connsiteY2-396" fmla="*/ 0 h 976186"/>
                  <a:gd name="connsiteX3-397" fmla="*/ 705480 w 931751"/>
                  <a:gd name="connsiteY3-398" fmla="*/ 976186 h 976186"/>
                  <a:gd name="connsiteX4-399" fmla="*/ 0 w 931751"/>
                  <a:gd name="connsiteY4-400" fmla="*/ 943771 h 976186"/>
                  <a:gd name="connsiteX0-401" fmla="*/ 0 w 931751"/>
                  <a:gd name="connsiteY0-402" fmla="*/ 943771 h 976186"/>
                  <a:gd name="connsiteX1-403" fmla="*/ 432141 w 931751"/>
                  <a:gd name="connsiteY1-404" fmla="*/ 11688 h 976186"/>
                  <a:gd name="connsiteX2-405" fmla="*/ 931751 w 931751"/>
                  <a:gd name="connsiteY2-406" fmla="*/ 0 h 976186"/>
                  <a:gd name="connsiteX3-407" fmla="*/ 705480 w 931751"/>
                  <a:gd name="connsiteY3-408" fmla="*/ 976186 h 976186"/>
                  <a:gd name="connsiteX4-409" fmla="*/ 0 w 931751"/>
                  <a:gd name="connsiteY4-410" fmla="*/ 943771 h 976186"/>
                  <a:gd name="connsiteX0-411" fmla="*/ 0 w 931751"/>
                  <a:gd name="connsiteY0-412" fmla="*/ 943771 h 966342"/>
                  <a:gd name="connsiteX1-413" fmla="*/ 432141 w 931751"/>
                  <a:gd name="connsiteY1-414" fmla="*/ 11688 h 966342"/>
                  <a:gd name="connsiteX2-415" fmla="*/ 931751 w 931751"/>
                  <a:gd name="connsiteY2-416" fmla="*/ 0 h 966342"/>
                  <a:gd name="connsiteX3-417" fmla="*/ 183705 w 931751"/>
                  <a:gd name="connsiteY3-418" fmla="*/ 966342 h 966342"/>
                  <a:gd name="connsiteX4-419" fmla="*/ 0 w 931751"/>
                  <a:gd name="connsiteY4-420" fmla="*/ 943771 h 966342"/>
                  <a:gd name="connsiteX0-421" fmla="*/ 0 w 931751"/>
                  <a:gd name="connsiteY0-422" fmla="*/ 943771 h 966342"/>
                  <a:gd name="connsiteX1-423" fmla="*/ 432141 w 931751"/>
                  <a:gd name="connsiteY1-424" fmla="*/ 11688 h 966342"/>
                  <a:gd name="connsiteX2-425" fmla="*/ 931751 w 931751"/>
                  <a:gd name="connsiteY2-426" fmla="*/ 0 h 966342"/>
                  <a:gd name="connsiteX3-427" fmla="*/ 183705 w 931751"/>
                  <a:gd name="connsiteY3-428" fmla="*/ 966342 h 966342"/>
                  <a:gd name="connsiteX4-429" fmla="*/ 0 w 931751"/>
                  <a:gd name="connsiteY4-430" fmla="*/ 943771 h 966342"/>
                  <a:gd name="connsiteX0-431" fmla="*/ 0 w 931751"/>
                  <a:gd name="connsiteY0-432" fmla="*/ 943771 h 966342"/>
                  <a:gd name="connsiteX1-433" fmla="*/ 432141 w 931751"/>
                  <a:gd name="connsiteY1-434" fmla="*/ 11688 h 966342"/>
                  <a:gd name="connsiteX2-435" fmla="*/ 931751 w 931751"/>
                  <a:gd name="connsiteY2-436" fmla="*/ 0 h 966342"/>
                  <a:gd name="connsiteX3-437" fmla="*/ 183705 w 931751"/>
                  <a:gd name="connsiteY3-438" fmla="*/ 966342 h 966342"/>
                  <a:gd name="connsiteX4-439" fmla="*/ 0 w 931751"/>
                  <a:gd name="connsiteY4-440" fmla="*/ 943771 h 966342"/>
                  <a:gd name="connsiteX0-441" fmla="*/ 0 w 956363"/>
                  <a:gd name="connsiteY0-442" fmla="*/ 932083 h 954654"/>
                  <a:gd name="connsiteX1-443" fmla="*/ 432141 w 956363"/>
                  <a:gd name="connsiteY1-444" fmla="*/ 0 h 954654"/>
                  <a:gd name="connsiteX2-445" fmla="*/ 956363 w 956363"/>
                  <a:gd name="connsiteY2-446" fmla="*/ 12924 h 954654"/>
                  <a:gd name="connsiteX3-447" fmla="*/ 183705 w 956363"/>
                  <a:gd name="connsiteY3-448" fmla="*/ 954654 h 954654"/>
                  <a:gd name="connsiteX4-449" fmla="*/ 0 w 956363"/>
                  <a:gd name="connsiteY4-450" fmla="*/ 932083 h 954654"/>
                  <a:gd name="connsiteX0-451" fmla="*/ 0 w 956363"/>
                  <a:gd name="connsiteY0-452" fmla="*/ 919226 h 941797"/>
                  <a:gd name="connsiteX1-453" fmla="*/ 405840 w 956363"/>
                  <a:gd name="connsiteY1-454" fmla="*/ 197551 h 941797"/>
                  <a:gd name="connsiteX2-455" fmla="*/ 956363 w 956363"/>
                  <a:gd name="connsiteY2-456" fmla="*/ 67 h 941797"/>
                  <a:gd name="connsiteX3-457" fmla="*/ 183705 w 956363"/>
                  <a:gd name="connsiteY3-458" fmla="*/ 941797 h 941797"/>
                  <a:gd name="connsiteX4-459" fmla="*/ 0 w 956363"/>
                  <a:gd name="connsiteY4-460" fmla="*/ 919226 h 941797"/>
                  <a:gd name="connsiteX0-461" fmla="*/ 0 w 956363"/>
                  <a:gd name="connsiteY0-462" fmla="*/ 919226 h 941797"/>
                  <a:gd name="connsiteX1-463" fmla="*/ 405840 w 956363"/>
                  <a:gd name="connsiteY1-464" fmla="*/ 197551 h 941797"/>
                  <a:gd name="connsiteX2-465" fmla="*/ 956363 w 956363"/>
                  <a:gd name="connsiteY2-466" fmla="*/ 67 h 941797"/>
                  <a:gd name="connsiteX3-467" fmla="*/ 183705 w 956363"/>
                  <a:gd name="connsiteY3-468" fmla="*/ 941797 h 941797"/>
                  <a:gd name="connsiteX4-469" fmla="*/ 0 w 956363"/>
                  <a:gd name="connsiteY4-470" fmla="*/ 919226 h 941797"/>
                  <a:gd name="connsiteX0-471" fmla="*/ 0 w 956363"/>
                  <a:gd name="connsiteY0-472" fmla="*/ 919226 h 941797"/>
                  <a:gd name="connsiteX1-473" fmla="*/ 405840 w 956363"/>
                  <a:gd name="connsiteY1-474" fmla="*/ 197551 h 941797"/>
                  <a:gd name="connsiteX2-475" fmla="*/ 956363 w 956363"/>
                  <a:gd name="connsiteY2-476" fmla="*/ 67 h 941797"/>
                  <a:gd name="connsiteX3-477" fmla="*/ 183705 w 956363"/>
                  <a:gd name="connsiteY3-478" fmla="*/ 941797 h 941797"/>
                  <a:gd name="connsiteX4-479" fmla="*/ 0 w 956363"/>
                  <a:gd name="connsiteY4-480" fmla="*/ 919226 h 941797"/>
                  <a:gd name="connsiteX0-481" fmla="*/ 0 w 926304"/>
                  <a:gd name="connsiteY0-482" fmla="*/ 735614 h 758185"/>
                  <a:gd name="connsiteX1-483" fmla="*/ 405840 w 926304"/>
                  <a:gd name="connsiteY1-484" fmla="*/ 13939 h 758185"/>
                  <a:gd name="connsiteX2-485" fmla="*/ 926304 w 926304"/>
                  <a:gd name="connsiteY2-486" fmla="*/ 563 h 758185"/>
                  <a:gd name="connsiteX3-487" fmla="*/ 183705 w 926304"/>
                  <a:gd name="connsiteY3-488" fmla="*/ 758185 h 758185"/>
                  <a:gd name="connsiteX4-489" fmla="*/ 0 w 926304"/>
                  <a:gd name="connsiteY4-490" fmla="*/ 735614 h 758185"/>
                  <a:gd name="connsiteX0-491" fmla="*/ 0 w 926304"/>
                  <a:gd name="connsiteY0-492" fmla="*/ 735614 h 758185"/>
                  <a:gd name="connsiteX1-493" fmla="*/ 405840 w 926304"/>
                  <a:gd name="connsiteY1-494" fmla="*/ 13939 h 758185"/>
                  <a:gd name="connsiteX2-495" fmla="*/ 926304 w 926304"/>
                  <a:gd name="connsiteY2-496" fmla="*/ 563 h 758185"/>
                  <a:gd name="connsiteX3-497" fmla="*/ 183705 w 926304"/>
                  <a:gd name="connsiteY3-498" fmla="*/ 758185 h 758185"/>
                  <a:gd name="connsiteX4-499" fmla="*/ 0 w 926304"/>
                  <a:gd name="connsiteY4-500" fmla="*/ 735614 h 758185"/>
                  <a:gd name="connsiteX0-501" fmla="*/ 0 w 926304"/>
                  <a:gd name="connsiteY0-502" fmla="*/ 735614 h 758185"/>
                  <a:gd name="connsiteX1-503" fmla="*/ 405840 w 926304"/>
                  <a:gd name="connsiteY1-504" fmla="*/ 13939 h 758185"/>
                  <a:gd name="connsiteX2-505" fmla="*/ 926304 w 926304"/>
                  <a:gd name="connsiteY2-506" fmla="*/ 563 h 758185"/>
                  <a:gd name="connsiteX3-507" fmla="*/ 183705 w 926304"/>
                  <a:gd name="connsiteY3-508" fmla="*/ 758185 h 758185"/>
                  <a:gd name="connsiteX4-509" fmla="*/ 0 w 926304"/>
                  <a:gd name="connsiteY4-510" fmla="*/ 735614 h 758185"/>
                  <a:gd name="connsiteX0-511" fmla="*/ 0 w 926304"/>
                  <a:gd name="connsiteY0-512" fmla="*/ 735614 h 758185"/>
                  <a:gd name="connsiteX1-513" fmla="*/ 405840 w 926304"/>
                  <a:gd name="connsiteY1-514" fmla="*/ 13939 h 758185"/>
                  <a:gd name="connsiteX2-515" fmla="*/ 926304 w 926304"/>
                  <a:gd name="connsiteY2-516" fmla="*/ 563 h 758185"/>
                  <a:gd name="connsiteX3-517" fmla="*/ 183705 w 926304"/>
                  <a:gd name="connsiteY3-518" fmla="*/ 758185 h 758185"/>
                  <a:gd name="connsiteX4-519" fmla="*/ 0 w 926304"/>
                  <a:gd name="connsiteY4-520" fmla="*/ 735614 h 758185"/>
                  <a:gd name="connsiteX0-521" fmla="*/ 0 w 1011379"/>
                  <a:gd name="connsiteY0-522" fmla="*/ 605727 h 758185"/>
                  <a:gd name="connsiteX1-523" fmla="*/ 490915 w 1011379"/>
                  <a:gd name="connsiteY1-524" fmla="*/ 13939 h 758185"/>
                  <a:gd name="connsiteX2-525" fmla="*/ 1011379 w 1011379"/>
                  <a:gd name="connsiteY2-526" fmla="*/ 563 h 758185"/>
                  <a:gd name="connsiteX3-527" fmla="*/ 268780 w 1011379"/>
                  <a:gd name="connsiteY3-528" fmla="*/ 758185 h 758185"/>
                  <a:gd name="connsiteX4-529" fmla="*/ 0 w 1011379"/>
                  <a:gd name="connsiteY4-530" fmla="*/ 605727 h 758185"/>
                  <a:gd name="connsiteX0-531" fmla="*/ 0 w 1011379"/>
                  <a:gd name="connsiteY0-532" fmla="*/ 605727 h 648280"/>
                  <a:gd name="connsiteX1-533" fmla="*/ 490915 w 1011379"/>
                  <a:gd name="connsiteY1-534" fmla="*/ 13939 h 648280"/>
                  <a:gd name="connsiteX2-535" fmla="*/ 1011379 w 1011379"/>
                  <a:gd name="connsiteY2-536" fmla="*/ 563 h 648280"/>
                  <a:gd name="connsiteX3-537" fmla="*/ 198718 w 1011379"/>
                  <a:gd name="connsiteY3-538" fmla="*/ 648280 h 648280"/>
                  <a:gd name="connsiteX4-539" fmla="*/ 0 w 1011379"/>
                  <a:gd name="connsiteY4-540" fmla="*/ 605727 h 648280"/>
                  <a:gd name="connsiteX0-541" fmla="*/ 0 w 1011379"/>
                  <a:gd name="connsiteY0-542" fmla="*/ 605727 h 648280"/>
                  <a:gd name="connsiteX1-543" fmla="*/ 490915 w 1011379"/>
                  <a:gd name="connsiteY1-544" fmla="*/ 13939 h 648280"/>
                  <a:gd name="connsiteX2-545" fmla="*/ 1011379 w 1011379"/>
                  <a:gd name="connsiteY2-546" fmla="*/ 563 h 648280"/>
                  <a:gd name="connsiteX3-547" fmla="*/ 198718 w 1011379"/>
                  <a:gd name="connsiteY3-548" fmla="*/ 648280 h 648280"/>
                  <a:gd name="connsiteX4-549" fmla="*/ 0 w 1011379"/>
                  <a:gd name="connsiteY4-550" fmla="*/ 605727 h 648280"/>
                  <a:gd name="connsiteX0-551" fmla="*/ 0 w 1011379"/>
                  <a:gd name="connsiteY0-552" fmla="*/ 605727 h 648280"/>
                  <a:gd name="connsiteX1-553" fmla="*/ 490915 w 1011379"/>
                  <a:gd name="connsiteY1-554" fmla="*/ 13939 h 648280"/>
                  <a:gd name="connsiteX2-555" fmla="*/ 1011379 w 1011379"/>
                  <a:gd name="connsiteY2-556" fmla="*/ 563 h 648280"/>
                  <a:gd name="connsiteX3-557" fmla="*/ 198718 w 1011379"/>
                  <a:gd name="connsiteY3-558" fmla="*/ 648280 h 648280"/>
                  <a:gd name="connsiteX4-559" fmla="*/ 0 w 1011379"/>
                  <a:gd name="connsiteY4-560" fmla="*/ 605727 h 648280"/>
                  <a:gd name="connsiteX0-561" fmla="*/ 0 w 1011379"/>
                  <a:gd name="connsiteY0-562" fmla="*/ 605727 h 605727"/>
                  <a:gd name="connsiteX1-563" fmla="*/ 490915 w 1011379"/>
                  <a:gd name="connsiteY1-564" fmla="*/ 13939 h 605727"/>
                  <a:gd name="connsiteX2-565" fmla="*/ 1011379 w 1011379"/>
                  <a:gd name="connsiteY2-566" fmla="*/ 563 h 605727"/>
                  <a:gd name="connsiteX3-567" fmla="*/ 318823 w 1011379"/>
                  <a:gd name="connsiteY3-568" fmla="*/ 553361 h 605727"/>
                  <a:gd name="connsiteX4-569" fmla="*/ 0 w 1011379"/>
                  <a:gd name="connsiteY4-570" fmla="*/ 605727 h 605727"/>
                  <a:gd name="connsiteX0-571" fmla="*/ 0 w 866251"/>
                  <a:gd name="connsiteY0-572" fmla="*/ 540783 h 553361"/>
                  <a:gd name="connsiteX1-573" fmla="*/ 345787 w 866251"/>
                  <a:gd name="connsiteY1-574" fmla="*/ 13939 h 553361"/>
                  <a:gd name="connsiteX2-575" fmla="*/ 866251 w 866251"/>
                  <a:gd name="connsiteY2-576" fmla="*/ 563 h 553361"/>
                  <a:gd name="connsiteX3-577" fmla="*/ 173695 w 866251"/>
                  <a:gd name="connsiteY3-578" fmla="*/ 553361 h 553361"/>
                  <a:gd name="connsiteX4-579" fmla="*/ 0 w 866251"/>
                  <a:gd name="connsiteY4-580" fmla="*/ 540783 h 553361"/>
                  <a:gd name="connsiteX0-581" fmla="*/ 0 w 866251"/>
                  <a:gd name="connsiteY0-582" fmla="*/ 540783 h 553361"/>
                  <a:gd name="connsiteX1-583" fmla="*/ 345787 w 866251"/>
                  <a:gd name="connsiteY1-584" fmla="*/ 13939 h 553361"/>
                  <a:gd name="connsiteX2-585" fmla="*/ 866251 w 866251"/>
                  <a:gd name="connsiteY2-586" fmla="*/ 563 h 553361"/>
                  <a:gd name="connsiteX3-587" fmla="*/ 173695 w 866251"/>
                  <a:gd name="connsiteY3-588" fmla="*/ 553361 h 553361"/>
                  <a:gd name="connsiteX4-589" fmla="*/ 0 w 866251"/>
                  <a:gd name="connsiteY4-590" fmla="*/ 540783 h 553361"/>
                  <a:gd name="connsiteX0-591" fmla="*/ 0 w 866251"/>
                  <a:gd name="connsiteY0-592" fmla="*/ 540783 h 553361"/>
                  <a:gd name="connsiteX1-593" fmla="*/ 345787 w 866251"/>
                  <a:gd name="connsiteY1-594" fmla="*/ 13939 h 553361"/>
                  <a:gd name="connsiteX2-595" fmla="*/ 866251 w 866251"/>
                  <a:gd name="connsiteY2-596" fmla="*/ 563 h 553361"/>
                  <a:gd name="connsiteX3-597" fmla="*/ 173695 w 866251"/>
                  <a:gd name="connsiteY3-598" fmla="*/ 553361 h 553361"/>
                  <a:gd name="connsiteX4-599" fmla="*/ 0 w 866251"/>
                  <a:gd name="connsiteY4-600" fmla="*/ 540783 h 5533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37" name="Rectangle 936"/>
              <p:cNvSpPr/>
              <p:nvPr/>
            </p:nvSpPr>
            <p:spPr bwMode="auto">
              <a:xfrm rot="10800000">
                <a:off x="8288771" y="4495799"/>
                <a:ext cx="498084" cy="3619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Gill Sans MT" panose="020B0502020104020203"/>
                  <a:ea typeface="+mn-ea"/>
                  <a:cs typeface="+mn-cs"/>
                </a:endParaRPr>
              </a:p>
            </p:txBody>
          </p:sp>
          <p:cxnSp>
            <p:nvCxnSpPr>
              <p:cNvPr id="938" name="Straight Connector 937"/>
              <p:cNvCxnSpPr>
                <a:stCxn id="945" idx="6"/>
              </p:cNvCxnSpPr>
              <p:nvPr/>
            </p:nvCxnSpPr>
            <p:spPr bwMode="auto">
              <a:xfrm>
                <a:off x="8783370" y="4418446"/>
                <a:ext cx="7939" cy="955919"/>
              </a:xfrm>
              <a:prstGeom prst="line">
                <a:avLst/>
              </a:prstGeom>
              <a:noFill/>
              <a:ln w="3175" cap="flat" cmpd="sng" algn="ctr">
                <a:solidFill>
                  <a:srgbClr val="000000"/>
                </a:solidFill>
                <a:prstDash val="sysDash"/>
              </a:ln>
              <a:effectLst/>
            </p:spPr>
          </p:cxnSp>
          <p:grpSp>
            <p:nvGrpSpPr>
              <p:cNvPr id="939" name="Group 634"/>
              <p:cNvGrpSpPr/>
              <p:nvPr/>
            </p:nvGrpSpPr>
            <p:grpSpPr bwMode="auto">
              <a:xfrm>
                <a:off x="8283693" y="5300332"/>
                <a:ext cx="507588" cy="221941"/>
                <a:chOff x="4128636" y="3606589"/>
                <a:chExt cx="568145" cy="338667"/>
              </a:xfrm>
            </p:grpSpPr>
            <p:sp>
              <p:nvSpPr>
                <p:cNvPr id="952" name="Oval 951"/>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53" name="Rectangle 952"/>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54" name="Oval 953"/>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55" name="Straight Connector 954"/>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956" name="Straight Connector 955"/>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940" name="Rectangle 939"/>
              <p:cNvSpPr/>
              <p:nvPr/>
            </p:nvSpPr>
            <p:spPr bwMode="auto">
              <a:xfrm>
                <a:off x="8284895" y="4904436"/>
                <a:ext cx="496888" cy="473104"/>
              </a:xfrm>
              <a:prstGeom prst="rect">
                <a:avLst/>
              </a:prstGeom>
              <a:gradFill rotWithShape="1">
                <a:gsLst>
                  <a:gs pos="1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941" name="Straight Connector 940"/>
              <p:cNvCxnSpPr>
                <a:stCxn id="945" idx="2"/>
              </p:cNvCxnSpPr>
              <p:nvPr/>
            </p:nvCxnSpPr>
            <p:spPr bwMode="auto">
              <a:xfrm flipH="1">
                <a:off x="8278546" y="4418446"/>
                <a:ext cx="3174" cy="1049581"/>
              </a:xfrm>
              <a:prstGeom prst="line">
                <a:avLst/>
              </a:prstGeom>
              <a:noFill/>
              <a:ln w="3175" cap="flat" cmpd="sng" algn="ctr">
                <a:solidFill>
                  <a:srgbClr val="000000"/>
                </a:solidFill>
                <a:prstDash val="sysDash"/>
              </a:ln>
              <a:effectLst/>
            </p:spPr>
          </p:cxnSp>
          <p:grpSp>
            <p:nvGrpSpPr>
              <p:cNvPr id="942" name="Group 622"/>
              <p:cNvGrpSpPr/>
              <p:nvPr/>
            </p:nvGrpSpPr>
            <p:grpSpPr bwMode="auto">
              <a:xfrm>
                <a:off x="8281058" y="4329565"/>
                <a:ext cx="503828" cy="248522"/>
                <a:chOff x="2183302" y="1564542"/>
                <a:chExt cx="1200154" cy="440314"/>
              </a:xfrm>
            </p:grpSpPr>
            <p:sp>
              <p:nvSpPr>
                <p:cNvPr id="943" name="Oval 942"/>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n-ea"/>
                    <a:cs typeface="+mn-cs"/>
                  </a:endParaRPr>
                </a:p>
              </p:txBody>
            </p:sp>
            <p:sp>
              <p:nvSpPr>
                <p:cNvPr id="944" name="Rectangle 943"/>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45" name="Oval 944"/>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panose="020B0502020104020203"/>
                    <a:ea typeface="MS PGothic" panose="020B0600070205080204" pitchFamily="34" charset="-128"/>
                    <a:cs typeface="+mn-cs"/>
                  </a:endParaRPr>
                </a:p>
              </p:txBody>
            </p:sp>
            <p:sp>
              <p:nvSpPr>
                <p:cNvPr id="946" name="Freeform 945"/>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sp>
              <p:nvSpPr>
                <p:cNvPr id="947" name="Freeform 946"/>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48" name="Freeform 947"/>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49" name="Freeform 948"/>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prstDash val="solid"/>
                      <a:rou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950" name="Straight Connector 949"/>
                <p:cNvCxnSpPr>
                  <a:cxnSpLocks noChangeShapeType="1"/>
                  <a:endCxn id="945" idx="2"/>
                </p:cNvCxnSpPr>
                <p:nvPr/>
              </p:nvCxnSpPr>
              <p:spPr bwMode="auto">
                <a:xfrm flipH="1" flipV="1">
                  <a:off x="2184879" y="1722015"/>
                  <a:ext cx="3783" cy="120942"/>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1" name="Straight Connector 950"/>
                <p:cNvCxnSpPr>
                  <a:cxnSpLocks noChangeShapeType="1"/>
                </p:cNvCxnSpPr>
                <p:nvPr/>
              </p:nvCxnSpPr>
              <p:spPr bwMode="auto">
                <a:xfrm flipH="1" flipV="1">
                  <a:off x="3379845" y="1730452"/>
                  <a:ext cx="3783" cy="120944"/>
                </a:xfrm>
                <a:prstGeom prst="line">
                  <a:avLst/>
                </a:prstGeom>
                <a:noFill/>
                <a:ln w="6350">
                  <a:solidFill>
                    <a:srgbClr val="000000"/>
                  </a:solidFill>
                  <a:rou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1043" name="Group 1042"/>
          <p:cNvGrpSpPr/>
          <p:nvPr/>
        </p:nvGrpSpPr>
        <p:grpSpPr bwMode="auto">
          <a:xfrm>
            <a:off x="3765336" y="4727644"/>
            <a:ext cx="4981829" cy="693736"/>
            <a:chOff x="2055070" y="4690247"/>
            <a:chExt cx="4980938" cy="694338"/>
          </a:xfrm>
        </p:grpSpPr>
        <p:grpSp>
          <p:nvGrpSpPr>
            <p:cNvPr id="1044" name="Group 554"/>
            <p:cNvGrpSpPr/>
            <p:nvPr/>
          </p:nvGrpSpPr>
          <p:grpSpPr bwMode="auto">
            <a:xfrm>
              <a:off x="3621810" y="5055687"/>
              <a:ext cx="428216" cy="328897"/>
              <a:chOff x="2948176" y="3912858"/>
              <a:chExt cx="428535" cy="329059"/>
            </a:xfrm>
          </p:grpSpPr>
          <p:sp>
            <p:nvSpPr>
              <p:cNvPr id="1065" name="Rectangle 1064"/>
              <p:cNvSpPr/>
              <p:nvPr/>
            </p:nvSpPr>
            <p:spPr>
              <a:xfrm>
                <a:off x="2951022"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66" name="Straight Connector 1065"/>
              <p:cNvCxnSpPr/>
              <p:nvPr/>
            </p:nvCxnSpPr>
            <p:spPr>
              <a:xfrm>
                <a:off x="2948177" y="4005058"/>
                <a:ext cx="425689" cy="0"/>
              </a:xfrm>
              <a:prstGeom prst="line">
                <a:avLst/>
              </a:prstGeom>
              <a:noFill/>
              <a:ln w="3175" cap="flat" cmpd="sng" algn="ctr">
                <a:solidFill>
                  <a:srgbClr val="CC0000"/>
                </a:solidFill>
                <a:prstDash val="solid"/>
              </a:ln>
              <a:effectLst/>
            </p:spPr>
          </p:cxnSp>
          <p:cxnSp>
            <p:nvCxnSpPr>
              <p:cNvPr id="1067" name="Straight Connector 1066"/>
              <p:cNvCxnSpPr/>
              <p:nvPr/>
            </p:nvCxnSpPr>
            <p:spPr>
              <a:xfrm>
                <a:off x="2948176" y="4068645"/>
                <a:ext cx="425689" cy="0"/>
              </a:xfrm>
              <a:prstGeom prst="line">
                <a:avLst/>
              </a:prstGeom>
              <a:noFill/>
              <a:ln w="3175" cap="flat" cmpd="sng" algn="ctr">
                <a:solidFill>
                  <a:srgbClr val="CC0000"/>
                </a:solidFill>
                <a:prstDash val="solid"/>
              </a:ln>
              <a:effectLst/>
            </p:spPr>
          </p:cxnSp>
          <p:cxnSp>
            <p:nvCxnSpPr>
              <p:cNvPr id="1068" name="Straight Connector 1067"/>
              <p:cNvCxnSpPr>
                <a:stCxn id="1065" idx="2"/>
              </p:cNvCxnSpPr>
              <p:nvPr/>
            </p:nvCxnSpPr>
            <p:spPr>
              <a:xfrm flipH="1" flipV="1">
                <a:off x="3162278" y="4005058"/>
                <a:ext cx="1589" cy="236859"/>
              </a:xfrm>
              <a:prstGeom prst="line">
                <a:avLst/>
              </a:prstGeom>
              <a:noFill/>
              <a:ln w="3175" cap="flat" cmpd="sng" algn="ctr">
                <a:solidFill>
                  <a:srgbClr val="CC0000"/>
                </a:solidFill>
                <a:prstDash val="solid"/>
              </a:ln>
              <a:effectLst/>
            </p:spPr>
          </p:cxnSp>
        </p:grpSp>
        <p:grpSp>
          <p:nvGrpSpPr>
            <p:cNvPr id="1045" name="Group 582"/>
            <p:cNvGrpSpPr/>
            <p:nvPr/>
          </p:nvGrpSpPr>
          <p:grpSpPr bwMode="auto">
            <a:xfrm>
              <a:off x="4404307" y="5055687"/>
              <a:ext cx="429383" cy="328898"/>
              <a:chOff x="2948037" y="3912924"/>
              <a:chExt cx="429703" cy="329060"/>
            </a:xfrm>
          </p:grpSpPr>
          <p:sp>
            <p:nvSpPr>
              <p:cNvPr id="1061" name="Rectangle 1060"/>
              <p:cNvSpPr/>
              <p:nvPr/>
            </p:nvSpPr>
            <p:spPr>
              <a:xfrm>
                <a:off x="2950882"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62" name="Straight Connector 1061"/>
              <p:cNvCxnSpPr/>
              <p:nvPr/>
            </p:nvCxnSpPr>
            <p:spPr>
              <a:xfrm>
                <a:off x="2952051" y="4005125"/>
                <a:ext cx="425689" cy="0"/>
              </a:xfrm>
              <a:prstGeom prst="line">
                <a:avLst/>
              </a:prstGeom>
              <a:noFill/>
              <a:ln w="3175" cap="flat" cmpd="sng" algn="ctr">
                <a:solidFill>
                  <a:srgbClr val="CC0000"/>
                </a:solidFill>
                <a:prstDash val="solid"/>
              </a:ln>
              <a:effectLst/>
            </p:spPr>
          </p:cxnSp>
          <p:cxnSp>
            <p:nvCxnSpPr>
              <p:cNvPr id="1063" name="Straight Connector 1062"/>
              <p:cNvCxnSpPr/>
              <p:nvPr/>
            </p:nvCxnSpPr>
            <p:spPr>
              <a:xfrm>
                <a:off x="2948037" y="4068711"/>
                <a:ext cx="425689" cy="0"/>
              </a:xfrm>
              <a:prstGeom prst="line">
                <a:avLst/>
              </a:prstGeom>
              <a:noFill/>
              <a:ln w="3175" cap="flat" cmpd="sng" algn="ctr">
                <a:solidFill>
                  <a:srgbClr val="CC0000"/>
                </a:solidFill>
                <a:prstDash val="solid"/>
              </a:ln>
              <a:effectLst/>
            </p:spPr>
          </p:cxnSp>
          <p:cxnSp>
            <p:nvCxnSpPr>
              <p:cNvPr id="1064" name="Straight Connector 1063"/>
              <p:cNvCxnSpPr>
                <a:stCxn id="1061" idx="2"/>
              </p:cNvCxnSpPr>
              <p:nvPr/>
            </p:nvCxnSpPr>
            <p:spPr>
              <a:xfrm flipH="1" flipV="1">
                <a:off x="3162139" y="4005125"/>
                <a:ext cx="1588" cy="236859"/>
              </a:xfrm>
              <a:prstGeom prst="line">
                <a:avLst/>
              </a:prstGeom>
              <a:noFill/>
              <a:ln w="3175" cap="flat" cmpd="sng" algn="ctr">
                <a:solidFill>
                  <a:srgbClr val="CC0000"/>
                </a:solidFill>
                <a:prstDash val="solid"/>
              </a:ln>
              <a:effectLst/>
            </p:spPr>
          </p:cxnSp>
        </p:grpSp>
        <p:grpSp>
          <p:nvGrpSpPr>
            <p:cNvPr id="1046" name="Group 609"/>
            <p:cNvGrpSpPr/>
            <p:nvPr/>
          </p:nvGrpSpPr>
          <p:grpSpPr bwMode="auto">
            <a:xfrm>
              <a:off x="5611440" y="5052513"/>
              <a:ext cx="430135" cy="328897"/>
              <a:chOff x="2951837" y="3912722"/>
              <a:chExt cx="430454" cy="329058"/>
            </a:xfrm>
          </p:grpSpPr>
          <p:sp>
            <p:nvSpPr>
              <p:cNvPr id="1057" name="Rectangle 1056"/>
              <p:cNvSpPr/>
              <p:nvPr/>
            </p:nvSpPr>
            <p:spPr>
              <a:xfrm>
                <a:off x="2956602"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58" name="Straight Connector 1057"/>
              <p:cNvCxnSpPr/>
              <p:nvPr/>
            </p:nvCxnSpPr>
            <p:spPr>
              <a:xfrm>
                <a:off x="2951837" y="4004922"/>
                <a:ext cx="425689" cy="0"/>
              </a:xfrm>
              <a:prstGeom prst="line">
                <a:avLst/>
              </a:prstGeom>
              <a:noFill/>
              <a:ln w="3175" cap="flat" cmpd="sng" algn="ctr">
                <a:solidFill>
                  <a:srgbClr val="CC0000"/>
                </a:solidFill>
                <a:prstDash val="solid"/>
              </a:ln>
              <a:effectLst/>
            </p:spPr>
          </p:cxnSp>
          <p:cxnSp>
            <p:nvCxnSpPr>
              <p:cNvPr id="1059" name="Straight Connector 1058"/>
              <p:cNvCxnSpPr/>
              <p:nvPr/>
            </p:nvCxnSpPr>
            <p:spPr>
              <a:xfrm>
                <a:off x="2955849" y="4068509"/>
                <a:ext cx="425689" cy="0"/>
              </a:xfrm>
              <a:prstGeom prst="line">
                <a:avLst/>
              </a:prstGeom>
              <a:noFill/>
              <a:ln w="3175" cap="flat" cmpd="sng" algn="ctr">
                <a:solidFill>
                  <a:srgbClr val="CC0000"/>
                </a:solidFill>
                <a:prstDash val="solid"/>
              </a:ln>
              <a:effectLst/>
            </p:spPr>
          </p:cxnSp>
          <p:cxnSp>
            <p:nvCxnSpPr>
              <p:cNvPr id="1060" name="Straight Connector 1059"/>
              <p:cNvCxnSpPr>
                <a:stCxn id="1057" idx="2"/>
              </p:cNvCxnSpPr>
              <p:nvPr/>
            </p:nvCxnSpPr>
            <p:spPr>
              <a:xfrm flipH="1" flipV="1">
                <a:off x="3167858" y="4004922"/>
                <a:ext cx="1588" cy="236858"/>
              </a:xfrm>
              <a:prstGeom prst="line">
                <a:avLst/>
              </a:prstGeom>
              <a:noFill/>
              <a:ln w="3175" cap="flat" cmpd="sng" algn="ctr">
                <a:solidFill>
                  <a:srgbClr val="CC0000"/>
                </a:solidFill>
                <a:prstDash val="solid"/>
              </a:ln>
              <a:effectLst/>
            </p:spPr>
          </p:cxnSp>
        </p:grpSp>
        <p:grpSp>
          <p:nvGrpSpPr>
            <p:cNvPr id="1047" name="Group 636"/>
            <p:cNvGrpSpPr/>
            <p:nvPr/>
          </p:nvGrpSpPr>
          <p:grpSpPr bwMode="auto">
            <a:xfrm>
              <a:off x="6605874" y="5046158"/>
              <a:ext cx="430134" cy="328898"/>
              <a:chOff x="2955740" y="3913102"/>
              <a:chExt cx="430453" cy="328747"/>
            </a:xfrm>
          </p:grpSpPr>
          <p:sp>
            <p:nvSpPr>
              <p:cNvPr id="1053" name="Rectangle 1052"/>
              <p:cNvSpPr/>
              <p:nvPr/>
            </p:nvSpPr>
            <p:spPr>
              <a:xfrm>
                <a:off x="2960504"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54" name="Straight Connector 1053"/>
              <p:cNvCxnSpPr/>
              <p:nvPr/>
            </p:nvCxnSpPr>
            <p:spPr>
              <a:xfrm>
                <a:off x="2955740" y="4005215"/>
                <a:ext cx="425689" cy="0"/>
              </a:xfrm>
              <a:prstGeom prst="line">
                <a:avLst/>
              </a:prstGeom>
              <a:noFill/>
              <a:ln w="3175" cap="flat" cmpd="sng" algn="ctr">
                <a:solidFill>
                  <a:srgbClr val="CC0000"/>
                </a:solidFill>
                <a:prstDash val="solid"/>
              </a:ln>
              <a:effectLst/>
            </p:spPr>
          </p:cxnSp>
          <p:cxnSp>
            <p:nvCxnSpPr>
              <p:cNvPr id="1055" name="Straight Connector 1054"/>
              <p:cNvCxnSpPr/>
              <p:nvPr/>
            </p:nvCxnSpPr>
            <p:spPr>
              <a:xfrm>
                <a:off x="2959751" y="4067152"/>
                <a:ext cx="425689" cy="0"/>
              </a:xfrm>
              <a:prstGeom prst="line">
                <a:avLst/>
              </a:prstGeom>
              <a:noFill/>
              <a:ln w="3175" cap="flat" cmpd="sng" algn="ctr">
                <a:solidFill>
                  <a:srgbClr val="CC0000"/>
                </a:solidFill>
                <a:prstDash val="solid"/>
              </a:ln>
              <a:effectLst/>
            </p:spPr>
          </p:cxnSp>
          <p:cxnSp>
            <p:nvCxnSpPr>
              <p:cNvPr id="1056" name="Straight Connector 1055"/>
              <p:cNvCxnSpPr>
                <a:stCxn id="1053" idx="2"/>
              </p:cNvCxnSpPr>
              <p:nvPr/>
            </p:nvCxnSpPr>
            <p:spPr>
              <a:xfrm flipH="1" flipV="1">
                <a:off x="3171761" y="4005215"/>
                <a:ext cx="1588" cy="236634"/>
              </a:xfrm>
              <a:prstGeom prst="line">
                <a:avLst/>
              </a:prstGeom>
              <a:noFill/>
              <a:ln w="3175" cap="flat" cmpd="sng" algn="ctr">
                <a:solidFill>
                  <a:srgbClr val="CC0000"/>
                </a:solidFill>
                <a:prstDash val="solid"/>
              </a:ln>
              <a:effectLst/>
            </p:spPr>
          </p:cxnSp>
        </p:grpSp>
        <p:grpSp>
          <p:nvGrpSpPr>
            <p:cNvPr id="1048" name="Group 554"/>
            <p:cNvGrpSpPr/>
            <p:nvPr/>
          </p:nvGrpSpPr>
          <p:grpSpPr bwMode="auto">
            <a:xfrm>
              <a:off x="2055070" y="4690247"/>
              <a:ext cx="675320" cy="521222"/>
              <a:chOff x="2931664" y="3912603"/>
              <a:chExt cx="430450" cy="329314"/>
            </a:xfrm>
          </p:grpSpPr>
          <p:sp>
            <p:nvSpPr>
              <p:cNvPr id="1049" name="Rectangle 1048"/>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1050" name="Straight Connector 1049"/>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1051" name="Straight Connector 1050"/>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1052" name="Straight Connector 1051"/>
              <p:cNvCxnSpPr>
                <a:stCxn id="1049"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sp>
        <p:nvSpPr>
          <p:cNvPr id="373" name="TextBox 257"/>
          <p:cNvSpPr txBox="1">
            <a:spLocks noChangeArrowheads="1"/>
          </p:cNvSpPr>
          <p:nvPr/>
        </p:nvSpPr>
        <p:spPr bwMode="auto">
          <a:xfrm>
            <a:off x="834474" y="2563584"/>
            <a:ext cx="1125965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914400" marR="0" lvl="1" indent="-292100" algn="l" defTabSz="914400" rtl="0" eaLnBrk="1" fontAlgn="auto" latinLnBrk="0" hangingPunct="1">
              <a:lnSpc>
                <a:spcPct val="100000"/>
              </a:lnSpc>
              <a:spcBef>
                <a:spcPts val="0"/>
              </a:spcBef>
              <a:spcAft>
                <a:spcPts val="0"/>
              </a:spcAft>
              <a:buClr>
                <a:srgbClr val="0013A3"/>
              </a:buClr>
              <a:buSzTx/>
              <a:buFont typeface="Arial" panose="020B0604020202020204" pitchFamily="34" charset="0"/>
              <a:buChar char="•"/>
              <a:defRPr/>
            </a:pPr>
            <a:r>
              <a:rPr kumimoji="0" lang="zh-CN" altLang="en-US" sz="2800" b="0" u="none" strike="noStrike" kern="1200" cap="none" spc="0" normalizeH="0" baseline="0" noProof="0" dirty="0">
                <a:ln>
                  <a:noFill/>
                </a:ln>
                <a:solidFill>
                  <a:srgbClr val="0013A3"/>
                </a:solidFill>
                <a:effectLst/>
                <a:uLnTx/>
                <a:uFillTx/>
                <a:latin typeface="Times New Roman" panose="02020603050405020304" pitchFamily="18" charset="0"/>
                <a:ea typeface="+mn-ea"/>
                <a:cs typeface="Times New Roman" panose="02020603050405020304" pitchFamily="18" charset="0"/>
              </a:rPr>
              <a:t>通用转发：</a:t>
            </a:r>
            <a:r>
              <a:rPr kumimoji="0" lang="en-US"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1314450" marR="0" lvl="2" indent="-292100" algn="l" defTabSz="914400" rtl="0" eaLnBrk="1" fontAlgn="auto" latinLnBrk="0" hangingPunct="1">
              <a:lnSpc>
                <a:spcPct val="100000"/>
              </a:lnSpc>
              <a:spcBef>
                <a:spcPts val="0"/>
              </a:spcBef>
              <a:spcAft>
                <a:spcPts val="0"/>
              </a:spcAft>
              <a:buClr>
                <a:srgbClr val="0013A3"/>
              </a:buClr>
              <a:buSzTx/>
              <a:buFont typeface="Arial" panose="020B0604020202020204" pitchFamily="34" charset="0"/>
              <a:buChar char="•"/>
              <a:defRPr/>
            </a:pPr>
            <a:r>
              <a:rPr kumimoji="0" lang="zh-CN" altLang="en-US" sz="26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匹配：使用多个首部字段决定动作</a:t>
            </a:r>
            <a:endParaRPr kumimoji="0" lang="en-US" altLang="en-US" sz="26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1314450" marR="0" lvl="2" indent="-292100" algn="l" defTabSz="914400" rtl="0" eaLnBrk="1" fontAlgn="auto" latinLnBrk="0" hangingPunct="1">
              <a:lnSpc>
                <a:spcPct val="100000"/>
              </a:lnSpc>
              <a:spcBef>
                <a:spcPts val="0"/>
              </a:spcBef>
              <a:spcAft>
                <a:spcPts val="0"/>
              </a:spcAft>
              <a:buClr>
                <a:srgbClr val="0013A3"/>
              </a:buClr>
              <a:buSzTx/>
              <a:buFont typeface="Arial" panose="020B0604020202020204" pitchFamily="34" charset="0"/>
              <a:buChar char="•"/>
              <a:defRPr/>
            </a:pPr>
            <a:r>
              <a:rPr kumimoji="0" lang="zh-CN" altLang="en-US" sz="26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动作：丢包、拷贝、修改、记录</a:t>
            </a:r>
            <a:endParaRPr kumimoji="0" lang="en-US" altLang="en-US" sz="26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23" name="Group 22"/>
          <p:cNvGrpSpPr/>
          <p:nvPr/>
        </p:nvGrpSpPr>
        <p:grpSpPr>
          <a:xfrm>
            <a:off x="1934288" y="4781571"/>
            <a:ext cx="1992313" cy="307777"/>
            <a:chOff x="1934288" y="4781571"/>
            <a:chExt cx="1992313" cy="307777"/>
          </a:xfrm>
        </p:grpSpPr>
        <p:sp>
          <p:nvSpPr>
            <p:cNvPr id="355" name="TextBox 6"/>
            <p:cNvSpPr txBox="1">
              <a:spLocks noChangeArrowheads="1"/>
            </p:cNvSpPr>
            <p:nvPr/>
          </p:nvSpPr>
          <p:spPr bwMode="auto">
            <a:xfrm>
              <a:off x="1934288" y="4781571"/>
              <a:ext cx="1992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转发表</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22" name="Straight Arrow Connector 21"/>
            <p:cNvCxnSpPr/>
            <p:nvPr/>
          </p:nvCxnSpPr>
          <p:spPr>
            <a:xfrm>
              <a:off x="2641600" y="4953000"/>
              <a:ext cx="105410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801624" y="1202257"/>
            <a:ext cx="10099555" cy="4083920"/>
            <a:chOff x="1801624" y="1202257"/>
            <a:chExt cx="10099555" cy="4083920"/>
          </a:xfrm>
        </p:grpSpPr>
        <p:sp>
          <p:nvSpPr>
            <p:cNvPr id="377" name="TextBox 257"/>
            <p:cNvSpPr txBox="1">
              <a:spLocks noChangeArrowheads="1"/>
            </p:cNvSpPr>
            <p:nvPr/>
          </p:nvSpPr>
          <p:spPr bwMode="auto">
            <a:xfrm>
              <a:off x="9281253" y="1202257"/>
              <a:ext cx="2619926" cy="954107"/>
            </a:xfrm>
            <a:prstGeom prst="rect">
              <a:avLst/>
            </a:prstGeom>
            <a:solidFill>
              <a:srgbClr val="FFFFFF"/>
            </a:solidFill>
            <a:ln w="9525">
              <a:solidFill>
                <a:srgbClr val="C00000"/>
              </a:solidFill>
              <a:miter lim="800000"/>
              <a:headEnd/>
              <a:tailEnd/>
            </a:ln>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也称为</a:t>
              </a:r>
              <a:r>
                <a:rPr kumimoji="0" lang="en-US"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altLang="en-US" sz="2800" b="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 </a:t>
              </a:r>
              <a:r>
                <a:rPr kumimoji="0" lang="zh-CN" altLang="en-US" sz="2800" b="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流表</a:t>
              </a:r>
              <a:r>
                <a:rPr kumimoji="0" lang="en-US" altLang="en-US" sz="2800" b="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flow table</a:t>
              </a:r>
              <a:r>
                <a:rPr kumimoji="0" lang="en-US"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378" name="TextBox 257"/>
            <p:cNvSpPr txBox="1">
              <a:spLocks noChangeArrowheads="1"/>
            </p:cNvSpPr>
            <p:nvPr/>
          </p:nvSpPr>
          <p:spPr bwMode="auto">
            <a:xfrm>
              <a:off x="1801624" y="4978400"/>
              <a:ext cx="15531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(aka:</a:t>
              </a:r>
              <a:r>
                <a:rPr kumimoji="0" lang="en-US" altLang="en-US" sz="1400" b="0" u="none" strike="noStrike" kern="1200" cap="none" spc="0" normalizeH="0" baseline="0" noProof="0" dirty="0">
                  <a:ln>
                    <a:noFill/>
                  </a:ln>
                  <a:solidFill>
                    <a:srgbClr val="CC0000"/>
                  </a:solidFill>
                  <a:effectLst/>
                  <a:uLnTx/>
                  <a:uFillTx/>
                  <a:latin typeface="Times New Roman" panose="02020603050405020304" pitchFamily="18" charset="0"/>
                  <a:ea typeface="+mn-ea"/>
                  <a:cs typeface="Times New Roman" panose="02020603050405020304" pitchFamily="18" charset="0"/>
                </a:rPr>
                <a:t> </a:t>
              </a:r>
              <a:r>
                <a:rPr lang="zh-CN" altLang="en-US" sz="1400" dirty="0">
                  <a:solidFill>
                    <a:srgbClr val="CC0000"/>
                  </a:solidFill>
                  <a:latin typeface="Times New Roman" panose="02020603050405020304" pitchFamily="18" charset="0"/>
                  <a:ea typeface="+mn-ea"/>
                  <a:cs typeface="Times New Roman" panose="02020603050405020304" pitchFamily="18" charset="0"/>
                </a:rPr>
                <a:t>流表</a:t>
              </a:r>
              <a:r>
                <a:rPr kumimoji="0" lang="en-US" altLang="en-US" sz="14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pSp>
      <p:sp>
        <p:nvSpPr>
          <p:cNvPr id="380" name="TextBox 257"/>
          <p:cNvSpPr txBox="1">
            <a:spLocks noChangeArrowheads="1"/>
          </p:cNvSpPr>
          <p:nvPr/>
        </p:nvSpPr>
        <p:spPr bwMode="auto">
          <a:xfrm>
            <a:off x="836023" y="2139218"/>
            <a:ext cx="112596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914400" marR="0" lvl="1" indent="-292100" algn="l" defTabSz="914400" rtl="0" eaLnBrk="1" fontAlgn="auto" latinLnBrk="0" hangingPunct="1">
              <a:lnSpc>
                <a:spcPct val="100000"/>
              </a:lnSpc>
              <a:spcBef>
                <a:spcPts val="0"/>
              </a:spcBef>
              <a:spcAft>
                <a:spcPts val="0"/>
              </a:spcAft>
              <a:buClr>
                <a:srgbClr val="0013A3"/>
              </a:buClr>
              <a:buSzTx/>
              <a:buFont typeface="Arial" panose="020B0604020202020204" pitchFamily="34" charset="0"/>
              <a:buChar char="•"/>
              <a:defRPr/>
            </a:pPr>
            <a:r>
              <a:rPr kumimoji="0" lang="zh-CN" altLang="en-US" sz="2800" b="0" u="none" strike="noStrike" kern="1200" cap="none" spc="0" normalizeH="0" baseline="0" noProof="0" dirty="0">
                <a:ln>
                  <a:noFill/>
                </a:ln>
                <a:solidFill>
                  <a:srgbClr val="0013A3"/>
                </a:solidFill>
                <a:effectLst/>
                <a:uLnTx/>
                <a:uFillTx/>
                <a:latin typeface="Times New Roman" panose="02020603050405020304" pitchFamily="18" charset="0"/>
                <a:ea typeface="+mn-ea"/>
                <a:cs typeface="Times New Roman" panose="02020603050405020304" pitchFamily="18" charset="0"/>
              </a:rPr>
              <a:t>基于目的地转发：</a:t>
            </a:r>
            <a:r>
              <a:rPr kumimoji="0" lang="en-US" altLang="en-US" sz="2800" b="0" u="none" strike="noStrike" kern="1200" cap="none" spc="0" normalizeH="0" baseline="0" noProof="0" dirty="0">
                <a:ln>
                  <a:noFill/>
                </a:ln>
                <a:solidFill>
                  <a:srgbClr val="0013A3"/>
                </a:solidFill>
                <a:effectLst/>
                <a:uLnTx/>
                <a:uFillTx/>
                <a:latin typeface="Times New Roman" panose="02020603050405020304" pitchFamily="18" charset="0"/>
                <a:ea typeface="+mn-ea"/>
                <a:cs typeface="Times New Roman" panose="02020603050405020304" pitchFamily="18" charset="0"/>
              </a:rPr>
              <a:t> </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基于目的</a:t>
            </a:r>
            <a:r>
              <a:rPr kumimoji="0" lang="en-US" altLang="zh-CN"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IP</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地址字段转发</a:t>
            </a:r>
            <a:endParaRPr kumimoji="0" lang="en-US" altLang="en-US" sz="2800"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3"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48148E-6 L -0.05364 0.46621 " pathEditMode="relative" rAng="0" ptsTypes="AA">
                                      <p:cBhvr>
                                        <p:cTn id="6" dur="2000" fill="hold"/>
                                        <p:tgtEl>
                                          <p:spTgt spid="3"/>
                                        </p:tgtEl>
                                        <p:attrNameLst>
                                          <p:attrName>ppt_x</p:attrName>
                                          <p:attrName>ppt_y</p:attrName>
                                        </p:attrNameLst>
                                      </p:cBhvr>
                                      <p:rCtr x="-2682" y="23310"/>
                                    </p:animMotion>
                                  </p:childTnLst>
                                </p:cTn>
                              </p:par>
                            </p:childTnLst>
                          </p:cTn>
                        </p:par>
                        <p:par>
                          <p:cTn id="7" fill="hold">
                            <p:stCondLst>
                              <p:cond delay="2000"/>
                            </p:stCondLst>
                            <p:childTnLst>
                              <p:par>
                                <p:cTn id="8" presetID="22" presetClass="entr" presetSubtype="4"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par>
                          <p:cTn id="11" fill="hold">
                            <p:stCondLst>
                              <p:cond delay="2500"/>
                            </p:stCondLst>
                            <p:childTnLst>
                              <p:par>
                                <p:cTn id="12" presetID="9" presetClass="entr" presetSubtype="0" fill="hold" nodeType="afterEffect">
                                  <p:stCondLst>
                                    <p:cond delay="0"/>
                                  </p:stCondLst>
                                  <p:childTnLst>
                                    <p:set>
                                      <p:cBhvr>
                                        <p:cTn id="13" dur="1" fill="hold">
                                          <p:stCondLst>
                                            <p:cond delay="0"/>
                                          </p:stCondLst>
                                        </p:cTn>
                                        <p:tgtEl>
                                          <p:spTgt spid="1043"/>
                                        </p:tgtEl>
                                        <p:attrNameLst>
                                          <p:attrName>style.visibility</p:attrName>
                                        </p:attrNameLst>
                                      </p:cBhvr>
                                      <p:to>
                                        <p:strVal val="visible"/>
                                      </p:to>
                                    </p:set>
                                    <p:animEffect transition="in" filter="dissolve">
                                      <p:cBhvr>
                                        <p:cTn id="14" dur="1000"/>
                                        <p:tgtEl>
                                          <p:spTgt spid="1043"/>
                                        </p:tgtEl>
                                      </p:cBhvr>
                                    </p:animEffect>
                                  </p:childTnLst>
                                </p:cTn>
                              </p:par>
                              <p:par>
                                <p:cTn id="15" presetID="9"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par>
                          <p:cTn id="18" fill="hold">
                            <p:stCondLst>
                              <p:cond delay="3500"/>
                            </p:stCondLst>
                            <p:childTnLst>
                              <p:par>
                                <p:cTn id="19" presetID="9"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80"/>
                                        </p:tgtEl>
                                        <p:attrNameLst>
                                          <p:attrName>style.visibility</p:attrName>
                                        </p:attrNameLst>
                                      </p:cBhvr>
                                      <p:to>
                                        <p:strVal val="visible"/>
                                      </p:to>
                                    </p:set>
                                    <p:animEffect transition="in" filter="dissolve">
                                      <p:cBhvr>
                                        <p:cTn id="26" dur="500"/>
                                        <p:tgtEl>
                                          <p:spTgt spid="38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73"/>
                                        </p:tgtEl>
                                        <p:attrNameLst>
                                          <p:attrName>style.visibility</p:attrName>
                                        </p:attrNameLst>
                                      </p:cBhvr>
                                      <p:to>
                                        <p:strVal val="visible"/>
                                      </p:to>
                                    </p:set>
                                    <p:animEffect transition="in" filter="dissolve">
                                      <p:cBhvr>
                                        <p:cTn id="31" dur="500"/>
                                        <p:tgtEl>
                                          <p:spTgt spid="373"/>
                                        </p:tgtEl>
                                      </p:cBhvr>
                                    </p:animEffect>
                                  </p:childTnLst>
                                </p:cTn>
                              </p:par>
                              <p:par>
                                <p:cTn id="32" presetID="9"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3" grpId="0"/>
      <p:bldP spid="38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26467"/>
            <a:ext cx="10854128" cy="3046751"/>
          </a:xfrm>
        </p:spPr>
        <p:txBody>
          <a:bodyPr>
            <a:noAutofit/>
          </a:bodyPr>
          <a:lstStyle/>
          <a:p>
            <a:r>
              <a:rPr lang="zh-CN" altLang="en-US" sz="2600" dirty="0">
                <a:solidFill>
                  <a:srgbClr val="C00000"/>
                </a:solidFill>
                <a:latin typeface="Times New Roman" panose="02020603050405020304" pitchFamily="18" charset="0"/>
                <a:cs typeface="Times New Roman" panose="02020603050405020304" pitchFamily="18" charset="0"/>
              </a:rPr>
              <a:t>流：</a:t>
            </a:r>
            <a:r>
              <a:rPr lang="zh-CN" altLang="en-US" sz="2600" dirty="0">
                <a:latin typeface="Times New Roman" panose="02020603050405020304" pitchFamily="18" charset="0"/>
                <a:cs typeface="Times New Roman" panose="02020603050405020304" pitchFamily="18" charset="0"/>
              </a:rPr>
              <a:t>由首部字段值定义</a:t>
            </a:r>
            <a:r>
              <a:rPr lang="en-US" altLang="en-US" sz="2600" b="1" dirty="0">
                <a:solidFill>
                  <a:srgbClr val="C00000"/>
                </a:solidFill>
                <a:latin typeface="Times New Roman" panose="02020603050405020304" pitchFamily="18" charset="0"/>
                <a:cs typeface="Times New Roman" panose="02020603050405020304" pitchFamily="18" charset="0"/>
              </a:rPr>
              <a:t> </a:t>
            </a:r>
            <a:r>
              <a:rPr lang="zh-CN" altLang="en-US" sz="2600" dirty="0">
                <a:latin typeface="+mn-ea"/>
                <a:cs typeface="Times New Roman" panose="02020603050405020304" pitchFamily="18" charset="0"/>
              </a:rPr>
              <a:t>（链路层、网络层、运输层）</a:t>
            </a:r>
            <a:endParaRPr lang="en-US" altLang="en-US" sz="2600" dirty="0">
              <a:latin typeface="Times New Roman" panose="02020603050405020304" pitchFamily="18" charset="0"/>
              <a:cs typeface="Times New Roman" panose="02020603050405020304" pitchFamily="18" charset="0"/>
            </a:endParaRPr>
          </a:p>
          <a:p>
            <a:r>
              <a:rPr lang="en-US" altLang="en-US" sz="2600" dirty="0">
                <a:solidFill>
                  <a:srgbClr val="C00000"/>
                </a:solidFill>
                <a:latin typeface="Times New Roman" panose="02020603050405020304" pitchFamily="18" charset="0"/>
                <a:cs typeface="Times New Roman" panose="02020603050405020304" pitchFamily="18" charset="0"/>
              </a:rPr>
              <a:t>generalized forwarding </a:t>
            </a:r>
            <a:r>
              <a:rPr lang="zh-CN" altLang="en-US" sz="2600" dirty="0">
                <a:solidFill>
                  <a:srgbClr val="C00000"/>
                </a:solidFill>
                <a:latin typeface="Times New Roman" panose="02020603050405020304" pitchFamily="18" charset="0"/>
                <a:cs typeface="Times New Roman" panose="02020603050405020304" pitchFamily="18" charset="0"/>
              </a:rPr>
              <a:t>通用转发</a:t>
            </a:r>
            <a:r>
              <a:rPr lang="en-US" altLang="en-US" sz="2600" dirty="0">
                <a:solidFill>
                  <a:srgbClr val="C00000"/>
                </a:solidFill>
                <a:latin typeface="Times New Roman" panose="02020603050405020304" pitchFamily="18" charset="0"/>
                <a:cs typeface="Times New Roman" panose="02020603050405020304" pitchFamily="18" charset="0"/>
              </a:rPr>
              <a:t>:</a:t>
            </a:r>
            <a:endParaRPr lang="en-US" altLang="en-US" sz="2600" dirty="0">
              <a:latin typeface="Times New Roman" panose="02020603050405020304" pitchFamily="18" charset="0"/>
              <a:cs typeface="Times New Roman" panose="02020603050405020304" pitchFamily="18" charset="0"/>
            </a:endParaRPr>
          </a:p>
          <a:p>
            <a:pPr lvl="1"/>
            <a:r>
              <a:rPr lang="en-US" altLang="en-US" sz="2600" dirty="0">
                <a:solidFill>
                  <a:srgbClr val="0000A8"/>
                </a:solidFill>
                <a:latin typeface="Times New Roman" panose="02020603050405020304" pitchFamily="18" charset="0"/>
                <a:cs typeface="Times New Roman" panose="02020603050405020304" pitchFamily="18" charset="0"/>
              </a:rPr>
              <a:t>Match </a:t>
            </a:r>
            <a:r>
              <a:rPr lang="zh-CN" altLang="en-US" sz="2600" dirty="0">
                <a:solidFill>
                  <a:srgbClr val="0000A8"/>
                </a:solidFill>
                <a:latin typeface="Times New Roman" panose="02020603050405020304" pitchFamily="18" charset="0"/>
                <a:cs typeface="Times New Roman" panose="02020603050405020304" pitchFamily="18" charset="0"/>
              </a:rPr>
              <a:t>匹配</a:t>
            </a:r>
            <a:r>
              <a:rPr lang="en-US" altLang="en-US" sz="2600" dirty="0">
                <a:solidFill>
                  <a:srgbClr val="0000A8"/>
                </a:solidFill>
                <a:latin typeface="Times New Roman" panose="02020603050405020304" pitchFamily="18" charset="0"/>
                <a:cs typeface="Times New Roman" panose="02020603050405020304" pitchFamily="18" charset="0"/>
              </a:rPr>
              <a:t>:</a:t>
            </a:r>
            <a:r>
              <a:rPr lang="en-US" altLang="en-US" sz="2600" dirty="0">
                <a:solidFill>
                  <a:srgbClr val="000090"/>
                </a:solidFill>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cs typeface="Times New Roman" panose="02020603050405020304" pitchFamily="18" charset="0"/>
              </a:rPr>
              <a:t>分组首部字段值</a:t>
            </a:r>
            <a:endParaRPr lang="en-US" altLang="en-US" sz="2600" dirty="0">
              <a:latin typeface="Times New Roman" panose="02020603050405020304" pitchFamily="18" charset="0"/>
              <a:cs typeface="Times New Roman" panose="02020603050405020304" pitchFamily="18" charset="0"/>
            </a:endParaRPr>
          </a:p>
          <a:p>
            <a:pPr lvl="1"/>
            <a:r>
              <a:rPr lang="en-US" altLang="en-US" sz="2600" dirty="0">
                <a:solidFill>
                  <a:srgbClr val="0000A8"/>
                </a:solidFill>
                <a:latin typeface="Times New Roman" panose="02020603050405020304" pitchFamily="18" charset="0"/>
                <a:cs typeface="Times New Roman" panose="02020603050405020304" pitchFamily="18" charset="0"/>
              </a:rPr>
              <a:t>Actions </a:t>
            </a:r>
            <a:r>
              <a:rPr lang="zh-CN" altLang="en-US" sz="2600" dirty="0">
                <a:solidFill>
                  <a:srgbClr val="0000A8"/>
                </a:solidFill>
                <a:latin typeface="Times New Roman" panose="02020603050405020304" pitchFamily="18" charset="0"/>
                <a:cs typeface="Times New Roman" panose="02020603050405020304" pitchFamily="18" charset="0"/>
              </a:rPr>
              <a:t>动作</a:t>
            </a:r>
            <a:r>
              <a:rPr lang="en-US" altLang="en-US" sz="2600" dirty="0">
                <a:solidFill>
                  <a:srgbClr val="0000A8"/>
                </a:solidFill>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cs typeface="Times New Roman" panose="02020603050405020304" pitchFamily="18" charset="0"/>
              </a:rPr>
              <a:t>对于匹配上的分组</a:t>
            </a:r>
            <a:r>
              <a:rPr lang="en-US" altLang="en-US" sz="2600" b="1" dirty="0">
                <a:solidFill>
                  <a:srgbClr val="C00000"/>
                </a:solidFill>
                <a:latin typeface="Times New Roman" panose="02020603050405020304" pitchFamily="18" charset="0"/>
                <a:cs typeface="Times New Roman" panose="02020603050405020304" pitchFamily="18" charset="0"/>
              </a:rPr>
              <a:t> [</a:t>
            </a:r>
            <a:r>
              <a:rPr lang="zh-CN" altLang="en-US" sz="2600" b="1" dirty="0">
                <a:solidFill>
                  <a:srgbClr val="C00000"/>
                </a:solidFill>
                <a:latin typeface="Times New Roman" panose="02020603050405020304" pitchFamily="18" charset="0"/>
                <a:cs typeface="Times New Roman" panose="02020603050405020304" pitchFamily="18" charset="0"/>
              </a:rPr>
              <a:t>丢、改、发</a:t>
            </a:r>
            <a:r>
              <a:rPr lang="en-US" altLang="zh-CN" sz="2600" b="1" dirty="0">
                <a:solidFill>
                  <a:srgbClr val="C00000"/>
                </a:solidFill>
                <a:latin typeface="Times New Roman" panose="02020603050405020304" pitchFamily="18" charset="0"/>
                <a:cs typeface="Times New Roman" panose="02020603050405020304" pitchFamily="18" charset="0"/>
              </a:rPr>
              <a:t>]</a:t>
            </a:r>
            <a:endParaRPr lang="en-US" altLang="en-US" sz="2600" b="1" dirty="0">
              <a:solidFill>
                <a:srgbClr val="C00000"/>
              </a:solidFill>
              <a:latin typeface="Times New Roman" panose="02020603050405020304" pitchFamily="18" charset="0"/>
              <a:cs typeface="Times New Roman" panose="02020603050405020304" pitchFamily="18" charset="0"/>
            </a:endParaRPr>
          </a:p>
          <a:p>
            <a:pPr marL="463550" lvl="1" indent="0">
              <a:buNone/>
            </a:pPr>
            <a:r>
              <a:rPr lang="en-US" altLang="en-US" sz="2600" dirty="0">
                <a:solidFill>
                  <a:srgbClr val="0000A8"/>
                </a:solidFill>
                <a:latin typeface="Times New Roman" panose="02020603050405020304" pitchFamily="18" charset="0"/>
                <a:cs typeface="Times New Roman" panose="02020603050405020304" pitchFamily="18" charset="0"/>
              </a:rPr>
              <a:t>    </a:t>
            </a:r>
            <a:r>
              <a:rPr lang="zh-CN" altLang="en-US" sz="2600" dirty="0">
                <a:solidFill>
                  <a:srgbClr val="0000A8"/>
                </a:solidFill>
                <a:latin typeface="Times New Roman" panose="02020603050405020304" pitchFamily="18" charset="0"/>
                <a:cs typeface="Times New Roman" panose="02020603050405020304" pitchFamily="18" charset="0"/>
              </a:rPr>
              <a:t>转发、丢弃、复制、发送至多个输出端口、和</a:t>
            </a:r>
            <a:r>
              <a:rPr lang="en-US" altLang="zh-CN" sz="2600" dirty="0">
                <a:solidFill>
                  <a:srgbClr val="0000A8"/>
                </a:solidFill>
                <a:latin typeface="Times New Roman" panose="02020603050405020304" pitchFamily="18" charset="0"/>
                <a:cs typeface="Times New Roman" panose="02020603050405020304" pitchFamily="18" charset="0"/>
              </a:rPr>
              <a:t>/</a:t>
            </a:r>
            <a:r>
              <a:rPr lang="zh-CN" altLang="en-US" sz="2600" dirty="0">
                <a:solidFill>
                  <a:srgbClr val="0000A8"/>
                </a:solidFill>
                <a:latin typeface="Times New Roman" panose="02020603050405020304" pitchFamily="18" charset="0"/>
                <a:cs typeface="Times New Roman" panose="02020603050405020304" pitchFamily="18" charset="0"/>
              </a:rPr>
              <a:t>或重写所选的首部字段等</a:t>
            </a:r>
            <a:endParaRPr lang="en-US" altLang="en-US" sz="2600" dirty="0">
              <a:solidFill>
                <a:srgbClr val="0000A8"/>
              </a:solidFill>
              <a:latin typeface="Times New Roman" panose="02020603050405020304" pitchFamily="18" charset="0"/>
              <a:cs typeface="Times New Roman" panose="02020603050405020304" pitchFamily="18" charset="0"/>
            </a:endParaRPr>
          </a:p>
          <a:p>
            <a:pPr lvl="1"/>
            <a:r>
              <a:rPr lang="en-US" altLang="zh-CN" sz="2600" dirty="0">
                <a:solidFill>
                  <a:srgbClr val="0000A8"/>
                </a:solidFill>
                <a:latin typeface="Times New Roman" panose="02020603050405020304" pitchFamily="18" charset="0"/>
                <a:cs typeface="Times New Roman" panose="02020603050405020304" pitchFamily="18" charset="0"/>
              </a:rPr>
              <a:t>C</a:t>
            </a:r>
            <a:r>
              <a:rPr lang="en-US" altLang="en-US" sz="2600" dirty="0">
                <a:solidFill>
                  <a:srgbClr val="0000A8"/>
                </a:solidFill>
                <a:latin typeface="Times New Roman" panose="02020603050405020304" pitchFamily="18" charset="0"/>
                <a:cs typeface="Times New Roman" panose="02020603050405020304" pitchFamily="18" charset="0"/>
              </a:rPr>
              <a:t>ounters </a:t>
            </a:r>
            <a:r>
              <a:rPr lang="zh-CN" altLang="en-US" sz="2600" dirty="0">
                <a:solidFill>
                  <a:srgbClr val="0000A8"/>
                </a:solidFill>
                <a:latin typeface="Times New Roman" panose="02020603050405020304" pitchFamily="18" charset="0"/>
                <a:cs typeface="Times New Roman" panose="02020603050405020304" pitchFamily="18" charset="0"/>
              </a:rPr>
              <a:t>计数器</a:t>
            </a:r>
            <a:r>
              <a:rPr lang="en-US" altLang="en-US" sz="2600" dirty="0">
                <a:solidFill>
                  <a:srgbClr val="0000A8"/>
                </a:solidFill>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cs typeface="Times New Roman" panose="02020603050405020304" pitchFamily="18" charset="0"/>
              </a:rPr>
              <a:t>与表项匹配的分组数量（匹配时更新），以及自从该表项上次更新以来的时间。</a:t>
            </a:r>
            <a:endParaRPr lang="en-US" altLang="en-US" sz="2600" dirty="0">
              <a:latin typeface="Times New Roman" panose="02020603050405020304" pitchFamily="18" charset="0"/>
              <a:cs typeface="Times New Roman" panose="02020603050405020304" pitchFamily="18" charset="0"/>
            </a:endParaRPr>
          </a:p>
        </p:txBody>
      </p:sp>
      <p:sp>
        <p:nvSpPr>
          <p:cNvPr id="11" name="Title 2"/>
          <p:cNvSpPr>
            <a:spLocks noGrp="1"/>
          </p:cNvSpPr>
          <p:nvPr>
            <p:ph type="title"/>
          </p:nvPr>
        </p:nvSpPr>
        <p:spPr>
          <a:xfrm>
            <a:off x="838200" y="345805"/>
            <a:ext cx="10515600" cy="894622"/>
          </a:xfrm>
        </p:spPr>
        <p:txBody>
          <a:bodyPr>
            <a:normAutofit/>
          </a:bodyPr>
          <a:lstStyle/>
          <a:p>
            <a:r>
              <a:rPr lang="en-US" altLang="zh-CN" sz="4800" dirty="0"/>
              <a:t>Flow table </a:t>
            </a:r>
            <a:r>
              <a:rPr lang="zh-CN" altLang="en-US" sz="4800" dirty="0"/>
              <a:t>流表</a:t>
            </a:r>
            <a:endParaRPr lang="en-US" sz="4800" dirty="0"/>
          </a:p>
        </p:txBody>
      </p:sp>
      <p:cxnSp>
        <p:nvCxnSpPr>
          <p:cNvPr id="45" name="Straight Connector 44"/>
          <p:cNvCxnSpPr/>
          <p:nvPr/>
        </p:nvCxnSpPr>
        <p:spPr>
          <a:xfrm>
            <a:off x="847391" y="6336109"/>
            <a:ext cx="519485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116602" y="5771236"/>
            <a:ext cx="2269120" cy="1028699"/>
            <a:chOff x="7493876" y="2774731"/>
            <a:chExt cx="1481958" cy="894622"/>
          </a:xfrm>
          <a:effectLst>
            <a:outerShdw blurRad="50800" dist="38100" dir="18900000" algn="bl" rotWithShape="0">
              <a:prstClr val="black">
                <a:alpha val="40000"/>
              </a:prstClr>
            </a:outerShdw>
          </a:effectLst>
        </p:grpSpPr>
        <p:sp>
          <p:nvSpPr>
            <p:cNvPr id="6" name="Freeform 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 name="Oval 6"/>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 name="Group 7"/>
            <p:cNvGrpSpPr/>
            <p:nvPr/>
          </p:nvGrpSpPr>
          <p:grpSpPr>
            <a:xfrm>
              <a:off x="7713663" y="2848339"/>
              <a:ext cx="1042107" cy="425543"/>
              <a:chOff x="7786941" y="2884917"/>
              <a:chExt cx="897649" cy="353919"/>
            </a:xfrm>
          </p:grpSpPr>
          <p:sp>
            <p:nvSpPr>
              <p:cNvPr id="9" name="Freeform 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4" name="TextBox 8"/>
          <p:cNvSpPr txBox="1">
            <a:spLocks noChangeArrowheads="1"/>
          </p:cNvSpPr>
          <p:nvPr/>
        </p:nvSpPr>
        <p:spPr bwMode="auto">
          <a:xfrm>
            <a:off x="4736352" y="4618781"/>
            <a:ext cx="39648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mn-ea"/>
                <a:ea typeface="+mn-ea"/>
                <a:cs typeface="+mn-cs"/>
              </a:rPr>
              <a:t>路由器流表定义路由器</a:t>
            </a:r>
            <a:r>
              <a:rPr kumimoji="0" lang="zh-CN" altLang="en-US" sz="2000" b="1" i="0" u="sng" strike="noStrike" kern="1200" cap="none" spc="0" normalizeH="0" baseline="0" noProof="0" dirty="0">
                <a:ln>
                  <a:noFill/>
                </a:ln>
                <a:solidFill>
                  <a:srgbClr val="010F90"/>
                </a:solidFill>
                <a:effectLst/>
                <a:uLnTx/>
                <a:uFillTx/>
                <a:latin typeface="+mn-ea"/>
                <a:ea typeface="+mn-ea"/>
                <a:cs typeface="+mn-cs"/>
              </a:rPr>
              <a:t>匹配</a:t>
            </a:r>
            <a:r>
              <a:rPr kumimoji="0" lang="en-US" altLang="zh-CN" sz="2000" b="1" i="0" u="sng" strike="noStrike" kern="1200" cap="none" spc="0" normalizeH="0" baseline="0" noProof="0" dirty="0">
                <a:ln>
                  <a:noFill/>
                </a:ln>
                <a:solidFill>
                  <a:srgbClr val="010F90"/>
                </a:solidFill>
                <a:effectLst/>
                <a:uLnTx/>
                <a:uFillTx/>
                <a:latin typeface="+mn-ea"/>
                <a:ea typeface="+mn-ea"/>
                <a:cs typeface="+mn-cs"/>
              </a:rPr>
              <a:t>+</a:t>
            </a:r>
            <a:r>
              <a:rPr kumimoji="0" lang="zh-CN" altLang="en-US" sz="2000" b="1" i="0" u="sng" strike="noStrike" kern="1200" cap="none" spc="0" normalizeH="0" baseline="0" noProof="0" dirty="0">
                <a:ln>
                  <a:noFill/>
                </a:ln>
                <a:solidFill>
                  <a:srgbClr val="010F90"/>
                </a:solidFill>
                <a:effectLst/>
                <a:uLnTx/>
                <a:uFillTx/>
                <a:latin typeface="+mn-ea"/>
                <a:ea typeface="+mn-ea"/>
                <a:cs typeface="+mn-cs"/>
              </a:rPr>
              <a:t>动作</a:t>
            </a:r>
            <a:r>
              <a:rPr kumimoji="0" lang="zh-CN" altLang="en-US" sz="2000" b="0" i="0" u="none" strike="noStrike" kern="1200" cap="none" spc="0" normalizeH="0" baseline="0" noProof="0" dirty="0">
                <a:ln>
                  <a:noFill/>
                </a:ln>
                <a:solidFill>
                  <a:prstClr val="black"/>
                </a:solidFill>
                <a:effectLst/>
                <a:uLnTx/>
                <a:uFillTx/>
                <a:latin typeface="+mn-ea"/>
                <a:ea typeface="+mn-ea"/>
                <a:cs typeface="+mn-cs"/>
              </a:rPr>
              <a:t>的规则</a:t>
            </a:r>
            <a:endParaRPr kumimoji="0" lang="en-US" altLang="en-US" sz="2000" b="0" i="0" u="none" strike="noStrike" kern="1200" cap="none" spc="0" normalizeH="0" baseline="0" noProof="0" dirty="0">
              <a:ln>
                <a:noFill/>
              </a:ln>
              <a:solidFill>
                <a:prstClr val="black"/>
              </a:solidFill>
              <a:effectLst/>
              <a:uLnTx/>
              <a:uFillTx/>
              <a:latin typeface="+mn-ea"/>
              <a:ea typeface="+mn-ea"/>
              <a:cs typeface="+mn-cs"/>
            </a:endParaRPr>
          </a:p>
        </p:txBody>
      </p:sp>
      <p:cxnSp>
        <p:nvCxnSpPr>
          <p:cNvPr id="46" name="Straight Connector 45"/>
          <p:cNvCxnSpPr>
            <a:stCxn id="6" idx="0"/>
          </p:cNvCxnSpPr>
          <p:nvPr/>
        </p:nvCxnSpPr>
        <p:spPr>
          <a:xfrm flipV="1">
            <a:off x="4385490" y="5938544"/>
            <a:ext cx="2398875" cy="19036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398974" y="6495136"/>
            <a:ext cx="755373" cy="3264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92</a:t>
            </a:fld>
            <a:endParaRPr lang="en-US" dirty="0"/>
          </a:p>
        </p:txBody>
      </p:sp>
      <p:sp>
        <p:nvSpPr>
          <p:cNvPr id="4" name="矩形 3">
            <a:extLst>
              <a:ext uri="{FF2B5EF4-FFF2-40B4-BE49-F238E27FC236}">
                <a16:creationId xmlns:a16="http://schemas.microsoft.com/office/drawing/2014/main" id="{9677787B-15B9-472F-A245-2EAAF5AB77B9}"/>
              </a:ext>
            </a:extLst>
          </p:cNvPr>
          <p:cNvSpPr/>
          <p:nvPr/>
        </p:nvSpPr>
        <p:spPr>
          <a:xfrm>
            <a:off x="9219615" y="4459258"/>
            <a:ext cx="2302981" cy="62880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首部字段值</a:t>
            </a:r>
            <a:r>
              <a:rPr lang="zh-CN" altLang="en-US" dirty="0">
                <a:solidFill>
                  <a:schemeClr val="tx1"/>
                </a:solidFill>
              </a:rPr>
              <a:t>的集合</a:t>
            </a:r>
          </a:p>
        </p:txBody>
      </p:sp>
      <p:sp>
        <p:nvSpPr>
          <p:cNvPr id="28" name="矩形 27">
            <a:extLst>
              <a:ext uri="{FF2B5EF4-FFF2-40B4-BE49-F238E27FC236}">
                <a16:creationId xmlns:a16="http://schemas.microsoft.com/office/drawing/2014/main" id="{30B8544A-49B6-4172-889A-FE29EB471797}"/>
              </a:ext>
            </a:extLst>
          </p:cNvPr>
          <p:cNvSpPr/>
          <p:nvPr/>
        </p:nvSpPr>
        <p:spPr>
          <a:xfrm>
            <a:off x="9219615" y="5171595"/>
            <a:ext cx="2302981" cy="62880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计数器</a:t>
            </a:r>
            <a:r>
              <a:rPr lang="zh-CN" altLang="en-US" dirty="0">
                <a:solidFill>
                  <a:schemeClr val="tx1"/>
                </a:solidFill>
              </a:rPr>
              <a:t>集合</a:t>
            </a:r>
          </a:p>
        </p:txBody>
      </p:sp>
      <p:sp>
        <p:nvSpPr>
          <p:cNvPr id="29" name="矩形 28">
            <a:extLst>
              <a:ext uri="{FF2B5EF4-FFF2-40B4-BE49-F238E27FC236}">
                <a16:creationId xmlns:a16="http://schemas.microsoft.com/office/drawing/2014/main" id="{87581FA7-A99A-44FC-AF57-5FD4123EF0D7}"/>
              </a:ext>
            </a:extLst>
          </p:cNvPr>
          <p:cNvSpPr/>
          <p:nvPr/>
        </p:nvSpPr>
        <p:spPr>
          <a:xfrm>
            <a:off x="9219615" y="5883932"/>
            <a:ext cx="2302981" cy="62880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所采取的</a:t>
            </a:r>
            <a:r>
              <a:rPr lang="zh-CN" altLang="en-US" b="1" dirty="0">
                <a:solidFill>
                  <a:srgbClr val="C00000"/>
                </a:solidFill>
              </a:rPr>
              <a:t>动作</a:t>
            </a:r>
            <a:r>
              <a:rPr lang="zh-CN" altLang="en-US" dirty="0">
                <a:solidFill>
                  <a:schemeClr val="tx1"/>
                </a:solidFill>
              </a:rPr>
              <a:t>集合</a:t>
            </a:r>
          </a:p>
        </p:txBody>
      </p:sp>
      <p:grpSp>
        <p:nvGrpSpPr>
          <p:cNvPr id="34" name="组合 33">
            <a:extLst>
              <a:ext uri="{FF2B5EF4-FFF2-40B4-BE49-F238E27FC236}">
                <a16:creationId xmlns:a16="http://schemas.microsoft.com/office/drawing/2014/main" id="{F6BE22FA-5238-4D6E-936E-EC7DAB910B1A}"/>
              </a:ext>
            </a:extLst>
          </p:cNvPr>
          <p:cNvGrpSpPr/>
          <p:nvPr/>
        </p:nvGrpSpPr>
        <p:grpSpPr>
          <a:xfrm>
            <a:off x="1918969" y="4677386"/>
            <a:ext cx="2614986" cy="1310123"/>
            <a:chOff x="1918969" y="4677386"/>
            <a:chExt cx="2614986" cy="1310123"/>
          </a:xfrm>
        </p:grpSpPr>
        <p:grpSp>
          <p:nvGrpSpPr>
            <p:cNvPr id="43" name="Group 42"/>
            <p:cNvGrpSpPr/>
            <p:nvPr/>
          </p:nvGrpSpPr>
          <p:grpSpPr>
            <a:xfrm>
              <a:off x="1918969" y="4677386"/>
              <a:ext cx="2614986" cy="1310123"/>
              <a:chOff x="7682576" y="4079467"/>
              <a:chExt cx="2736212" cy="1310123"/>
            </a:xfrm>
          </p:grpSpPr>
          <p:grpSp>
            <p:nvGrpSpPr>
              <p:cNvPr id="20" name="Group 554"/>
              <p:cNvGrpSpPr/>
              <p:nvPr/>
            </p:nvGrpSpPr>
            <p:grpSpPr bwMode="auto">
              <a:xfrm>
                <a:off x="7693868" y="4121429"/>
                <a:ext cx="2724920" cy="1268161"/>
                <a:chOff x="2802459" y="3919324"/>
                <a:chExt cx="560186" cy="321567"/>
              </a:xfrm>
            </p:grpSpPr>
            <p:sp>
              <p:nvSpPr>
                <p:cNvPr id="21" name="Rectangle 20"/>
                <p:cNvSpPr/>
                <p:nvPr/>
              </p:nvSpPr>
              <p:spPr>
                <a:xfrm>
                  <a:off x="2802459" y="3919324"/>
                  <a:ext cx="560186"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22" name="Straight Connector 21"/>
                <p:cNvCxnSpPr>
                  <a:cxnSpLocks/>
                </p:cNvCxnSpPr>
                <p:nvPr/>
              </p:nvCxnSpPr>
              <p:spPr>
                <a:xfrm>
                  <a:off x="2802459" y="4004959"/>
                  <a:ext cx="560186" cy="0"/>
                </a:xfrm>
                <a:prstGeom prst="line">
                  <a:avLst/>
                </a:prstGeom>
                <a:noFill/>
                <a:ln w="25400" cap="flat" cmpd="sng" algn="ctr">
                  <a:solidFill>
                    <a:srgbClr val="CC0000"/>
                  </a:solidFill>
                  <a:prstDash val="solid"/>
                </a:ln>
                <a:effectLst/>
              </p:spPr>
            </p:cxnSp>
            <p:cxnSp>
              <p:nvCxnSpPr>
                <p:cNvPr id="23" name="Straight Connector 22"/>
                <p:cNvCxnSpPr>
                  <a:cxnSpLocks/>
                </p:cNvCxnSpPr>
                <p:nvPr/>
              </p:nvCxnSpPr>
              <p:spPr>
                <a:xfrm>
                  <a:off x="2805055" y="4069207"/>
                  <a:ext cx="557590" cy="0"/>
                </a:xfrm>
                <a:prstGeom prst="line">
                  <a:avLst/>
                </a:prstGeom>
                <a:noFill/>
                <a:ln w="25400" cap="flat" cmpd="sng" algn="ctr">
                  <a:solidFill>
                    <a:srgbClr val="CC0000"/>
                  </a:solidFill>
                  <a:prstDash val="solid"/>
                </a:ln>
                <a:effectLst/>
              </p:spPr>
            </p:cxnSp>
            <p:cxnSp>
              <p:nvCxnSpPr>
                <p:cNvPr id="24" name="Straight Connector 23"/>
                <p:cNvCxnSpPr>
                  <a:cxnSpLocks/>
                </p:cNvCxnSpPr>
                <p:nvPr/>
              </p:nvCxnSpPr>
              <p:spPr>
                <a:xfrm flipV="1">
                  <a:off x="2983107" y="4003977"/>
                  <a:ext cx="0" cy="236914"/>
                </a:xfrm>
                <a:prstGeom prst="line">
                  <a:avLst/>
                </a:prstGeom>
                <a:noFill/>
                <a:ln w="25400" cap="flat" cmpd="sng" algn="ctr">
                  <a:solidFill>
                    <a:srgbClr val="CC0000"/>
                  </a:solidFill>
                  <a:prstDash val="solid"/>
                </a:ln>
                <a:effectLst/>
              </p:spPr>
            </p:cxnSp>
          </p:grpSp>
          <p:sp>
            <p:nvSpPr>
              <p:cNvPr id="3" name="TextBox 2"/>
              <p:cNvSpPr txBox="1"/>
              <p:nvPr/>
            </p:nvSpPr>
            <p:spPr>
              <a:xfrm>
                <a:off x="7693868" y="4079467"/>
                <a:ext cx="271423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Calibri" panose="020F0502020204030204"/>
                  </a:rPr>
                  <a:t>本地</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流表</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TextBox 40"/>
              <p:cNvSpPr txBox="1"/>
              <p:nvPr/>
            </p:nvSpPr>
            <p:spPr>
              <a:xfrm>
                <a:off x="7682576" y="4412266"/>
                <a:ext cx="89001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首部</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4" name="TextBox 40">
              <a:extLst>
                <a:ext uri="{FF2B5EF4-FFF2-40B4-BE49-F238E27FC236}">
                  <a16:creationId xmlns:a16="http://schemas.microsoft.com/office/drawing/2014/main" id="{933B9599-6C8C-4924-A8BD-39CE8470FFB1}"/>
                </a:ext>
              </a:extLst>
            </p:cNvPr>
            <p:cNvSpPr txBox="1"/>
            <p:nvPr/>
          </p:nvSpPr>
          <p:spPr>
            <a:xfrm>
              <a:off x="2782830" y="5010185"/>
              <a:ext cx="85058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计数器</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Straight Connector 23">
              <a:extLst>
                <a:ext uri="{FF2B5EF4-FFF2-40B4-BE49-F238E27FC236}">
                  <a16:creationId xmlns:a16="http://schemas.microsoft.com/office/drawing/2014/main" id="{33A1DEA8-4594-4534-86B4-15D6D2CBAB87}"/>
                </a:ext>
              </a:extLst>
            </p:cNvPr>
            <p:cNvCxnSpPr>
              <a:cxnSpLocks/>
            </p:cNvCxnSpPr>
            <p:nvPr/>
          </p:nvCxnSpPr>
          <p:spPr bwMode="auto">
            <a:xfrm flipV="1">
              <a:off x="3627390" y="5053193"/>
              <a:ext cx="0" cy="934316"/>
            </a:xfrm>
            <a:prstGeom prst="line">
              <a:avLst/>
            </a:prstGeom>
            <a:noFill/>
            <a:ln w="25400" cap="flat" cmpd="sng" algn="ctr">
              <a:solidFill>
                <a:srgbClr val="CC0000"/>
              </a:solidFill>
              <a:prstDash val="solid"/>
            </a:ln>
            <a:effectLst/>
          </p:spPr>
        </p:cxnSp>
        <p:sp>
          <p:nvSpPr>
            <p:cNvPr id="49" name="TextBox 40">
              <a:extLst>
                <a:ext uri="{FF2B5EF4-FFF2-40B4-BE49-F238E27FC236}">
                  <a16:creationId xmlns:a16="http://schemas.microsoft.com/office/drawing/2014/main" id="{D2085049-0ABE-4808-9B28-C32E12C9BE7F}"/>
                </a:ext>
              </a:extLst>
            </p:cNvPr>
            <p:cNvSpPr txBox="1"/>
            <p:nvPr/>
          </p:nvSpPr>
          <p:spPr>
            <a:xfrm>
              <a:off x="3623942" y="5010185"/>
              <a:ext cx="85058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动作</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199" y="1326467"/>
            <a:ext cx="10892743" cy="3046751"/>
          </a:xfrm>
        </p:spPr>
        <p:txBody>
          <a:bodyPr>
            <a:normAutofit lnSpcReduction="10000"/>
          </a:bodyPr>
          <a:lstStyle/>
          <a:p>
            <a:r>
              <a:rPr lang="zh-CN" altLang="en-US" sz="2600" dirty="0">
                <a:solidFill>
                  <a:srgbClr val="C00000"/>
                </a:solidFill>
                <a:latin typeface="Times New Roman" panose="02020603050405020304" pitchFamily="18" charset="0"/>
                <a:cs typeface="Times New Roman" panose="02020603050405020304" pitchFamily="18" charset="0"/>
              </a:rPr>
              <a:t>流：</a:t>
            </a:r>
            <a:r>
              <a:rPr lang="zh-CN" altLang="en-US" sz="2600" dirty="0">
                <a:latin typeface="Times New Roman" panose="02020603050405020304" pitchFamily="18" charset="0"/>
                <a:cs typeface="Times New Roman" panose="02020603050405020304" pitchFamily="18" charset="0"/>
              </a:rPr>
              <a:t>由首部字段值</a:t>
            </a:r>
            <a:r>
              <a:rPr lang="zh-CN" altLang="en-US" sz="2600" dirty="0">
                <a:latin typeface="+mn-ea"/>
                <a:cs typeface="Times New Roman" panose="02020603050405020304" pitchFamily="18" charset="0"/>
              </a:rPr>
              <a:t>定义</a:t>
            </a:r>
            <a:r>
              <a:rPr lang="en-US" altLang="en-US" sz="2600" b="1" dirty="0">
                <a:solidFill>
                  <a:srgbClr val="C00000"/>
                </a:solidFill>
                <a:latin typeface="+mn-ea"/>
                <a:cs typeface="Times New Roman" panose="02020603050405020304" pitchFamily="18" charset="0"/>
              </a:rPr>
              <a:t> </a:t>
            </a:r>
            <a:r>
              <a:rPr lang="zh-CN" altLang="en-US" sz="2600" dirty="0">
                <a:latin typeface="+mn-ea"/>
                <a:cs typeface="Times New Roman" panose="02020603050405020304" pitchFamily="18" charset="0"/>
              </a:rPr>
              <a:t>（链路层、网络层、运输层）</a:t>
            </a:r>
            <a:endParaRPr lang="en-US" altLang="en-US" sz="2600" dirty="0">
              <a:latin typeface="Times New Roman" panose="02020603050405020304" pitchFamily="18" charset="0"/>
              <a:cs typeface="Times New Roman" panose="02020603050405020304" pitchFamily="18" charset="0"/>
            </a:endParaRPr>
          </a:p>
          <a:p>
            <a:r>
              <a:rPr lang="en-US" altLang="en-US" sz="2600" dirty="0">
                <a:solidFill>
                  <a:srgbClr val="C00000"/>
                </a:solidFill>
                <a:latin typeface="Times New Roman" panose="02020603050405020304" pitchFamily="18" charset="0"/>
                <a:cs typeface="Times New Roman" panose="02020603050405020304" pitchFamily="18" charset="0"/>
              </a:rPr>
              <a:t>generalized forwarding </a:t>
            </a:r>
            <a:r>
              <a:rPr lang="zh-CN" altLang="en-US" sz="2600" dirty="0">
                <a:solidFill>
                  <a:srgbClr val="C00000"/>
                </a:solidFill>
                <a:latin typeface="Times New Roman" panose="02020603050405020304" pitchFamily="18" charset="0"/>
                <a:cs typeface="Times New Roman" panose="02020603050405020304" pitchFamily="18" charset="0"/>
              </a:rPr>
              <a:t>通用转发</a:t>
            </a:r>
            <a:r>
              <a:rPr lang="en-US" altLang="en-US" sz="2600" dirty="0">
                <a:solidFill>
                  <a:srgbClr val="C00000"/>
                </a:solidFill>
                <a:latin typeface="Times New Roman" panose="02020603050405020304" pitchFamily="18" charset="0"/>
                <a:cs typeface="Times New Roman" panose="02020603050405020304" pitchFamily="18" charset="0"/>
              </a:rPr>
              <a:t>:</a:t>
            </a:r>
            <a:endParaRPr lang="en-US" altLang="en-US" sz="2600" dirty="0">
              <a:latin typeface="Times New Roman" panose="02020603050405020304" pitchFamily="18" charset="0"/>
              <a:cs typeface="Times New Roman" panose="02020603050405020304" pitchFamily="18" charset="0"/>
            </a:endParaRPr>
          </a:p>
          <a:p>
            <a:pPr lvl="1"/>
            <a:r>
              <a:rPr lang="en-US" altLang="en-US" sz="2600" dirty="0">
                <a:solidFill>
                  <a:srgbClr val="0000A8"/>
                </a:solidFill>
                <a:latin typeface="Times New Roman" panose="02020603050405020304" pitchFamily="18" charset="0"/>
                <a:cs typeface="Times New Roman" panose="02020603050405020304" pitchFamily="18" charset="0"/>
              </a:rPr>
              <a:t>Match </a:t>
            </a:r>
            <a:r>
              <a:rPr lang="zh-CN" altLang="en-US" sz="2600" dirty="0">
                <a:solidFill>
                  <a:srgbClr val="0000A8"/>
                </a:solidFill>
                <a:latin typeface="Times New Roman" panose="02020603050405020304" pitchFamily="18" charset="0"/>
                <a:cs typeface="Times New Roman" panose="02020603050405020304" pitchFamily="18" charset="0"/>
              </a:rPr>
              <a:t>匹配</a:t>
            </a:r>
            <a:r>
              <a:rPr lang="en-US" altLang="en-US" sz="2600" dirty="0">
                <a:solidFill>
                  <a:srgbClr val="0000A8"/>
                </a:solidFill>
                <a:latin typeface="Times New Roman" panose="02020603050405020304" pitchFamily="18" charset="0"/>
                <a:cs typeface="Times New Roman" panose="02020603050405020304" pitchFamily="18" charset="0"/>
              </a:rPr>
              <a:t>:</a:t>
            </a:r>
            <a:r>
              <a:rPr lang="en-US" altLang="en-US" sz="2600" dirty="0">
                <a:solidFill>
                  <a:srgbClr val="000090"/>
                </a:solidFill>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cs typeface="Times New Roman" panose="02020603050405020304" pitchFamily="18" charset="0"/>
              </a:rPr>
              <a:t>分组首部字段值</a:t>
            </a:r>
            <a:endParaRPr lang="en-US" altLang="en-US" sz="2600" dirty="0">
              <a:latin typeface="Times New Roman" panose="02020603050405020304" pitchFamily="18" charset="0"/>
              <a:cs typeface="Times New Roman" panose="02020603050405020304" pitchFamily="18" charset="0"/>
            </a:endParaRPr>
          </a:p>
          <a:p>
            <a:pPr lvl="1"/>
            <a:r>
              <a:rPr lang="en-US" altLang="en-US" sz="2600" dirty="0">
                <a:solidFill>
                  <a:srgbClr val="0000A8"/>
                </a:solidFill>
                <a:latin typeface="Times New Roman" panose="02020603050405020304" pitchFamily="18" charset="0"/>
                <a:cs typeface="Times New Roman" panose="02020603050405020304" pitchFamily="18" charset="0"/>
              </a:rPr>
              <a:t>Actions </a:t>
            </a:r>
            <a:r>
              <a:rPr lang="zh-CN" altLang="en-US" sz="2600" dirty="0">
                <a:solidFill>
                  <a:srgbClr val="0000A8"/>
                </a:solidFill>
                <a:latin typeface="Times New Roman" panose="02020603050405020304" pitchFamily="18" charset="0"/>
                <a:cs typeface="Times New Roman" panose="02020603050405020304" pitchFamily="18" charset="0"/>
              </a:rPr>
              <a:t>动作</a:t>
            </a:r>
            <a:r>
              <a:rPr lang="en-US" altLang="en-US" sz="2600" dirty="0">
                <a:solidFill>
                  <a:srgbClr val="0000A8"/>
                </a:solidFill>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cs typeface="Times New Roman" panose="02020603050405020304" pitchFamily="18" charset="0"/>
              </a:rPr>
              <a:t>对于匹配上的分组</a:t>
            </a:r>
            <a:r>
              <a:rPr lang="en-US" altLang="en-US" sz="2600" b="1" dirty="0">
                <a:solidFill>
                  <a:srgbClr val="C00000"/>
                </a:solidFill>
                <a:latin typeface="Times New Roman" panose="02020603050405020304" pitchFamily="18" charset="0"/>
                <a:cs typeface="Times New Roman" panose="02020603050405020304" pitchFamily="18" charset="0"/>
              </a:rPr>
              <a:t> [</a:t>
            </a:r>
            <a:r>
              <a:rPr lang="zh-CN" altLang="en-US" sz="2600" b="1" dirty="0">
                <a:solidFill>
                  <a:srgbClr val="C00000"/>
                </a:solidFill>
                <a:latin typeface="Times New Roman" panose="02020603050405020304" pitchFamily="18" charset="0"/>
                <a:cs typeface="Times New Roman" panose="02020603050405020304" pitchFamily="18" charset="0"/>
              </a:rPr>
              <a:t>丢、改、发</a:t>
            </a:r>
            <a:r>
              <a:rPr lang="en-US" altLang="zh-CN" sz="2600" b="1" dirty="0">
                <a:solidFill>
                  <a:srgbClr val="C00000"/>
                </a:solidFill>
                <a:latin typeface="Times New Roman" panose="02020603050405020304" pitchFamily="18" charset="0"/>
                <a:cs typeface="Times New Roman" panose="02020603050405020304" pitchFamily="18" charset="0"/>
              </a:rPr>
              <a:t>]</a:t>
            </a:r>
            <a:endParaRPr lang="en-US" altLang="en-US" sz="2600" b="1" dirty="0">
              <a:solidFill>
                <a:srgbClr val="C00000"/>
              </a:solidFill>
              <a:latin typeface="Times New Roman" panose="02020603050405020304" pitchFamily="18" charset="0"/>
              <a:cs typeface="Times New Roman" panose="02020603050405020304" pitchFamily="18" charset="0"/>
            </a:endParaRPr>
          </a:p>
          <a:p>
            <a:pPr marL="463550" lvl="1" indent="0">
              <a:buNone/>
            </a:pPr>
            <a:r>
              <a:rPr lang="en-US" altLang="en-US" sz="2600" dirty="0">
                <a:solidFill>
                  <a:srgbClr val="0000A8"/>
                </a:solidFill>
                <a:latin typeface="Times New Roman" panose="02020603050405020304" pitchFamily="18" charset="0"/>
                <a:cs typeface="Times New Roman" panose="02020603050405020304" pitchFamily="18" charset="0"/>
              </a:rPr>
              <a:t>    </a:t>
            </a:r>
            <a:r>
              <a:rPr lang="zh-CN" altLang="en-US" sz="2600" dirty="0">
                <a:solidFill>
                  <a:srgbClr val="0000A8"/>
                </a:solidFill>
                <a:latin typeface="Times New Roman" panose="02020603050405020304" pitchFamily="18" charset="0"/>
                <a:cs typeface="Times New Roman" panose="02020603050405020304" pitchFamily="18" charset="0"/>
              </a:rPr>
              <a:t>转发、丢弃、复制、发送至多个输出端口、和</a:t>
            </a:r>
            <a:r>
              <a:rPr lang="en-US" altLang="zh-CN" sz="2600" dirty="0">
                <a:solidFill>
                  <a:srgbClr val="0000A8"/>
                </a:solidFill>
                <a:latin typeface="Times New Roman" panose="02020603050405020304" pitchFamily="18" charset="0"/>
                <a:cs typeface="Times New Roman" panose="02020603050405020304" pitchFamily="18" charset="0"/>
              </a:rPr>
              <a:t>/</a:t>
            </a:r>
            <a:r>
              <a:rPr lang="zh-CN" altLang="en-US" sz="2600" dirty="0">
                <a:solidFill>
                  <a:srgbClr val="0000A8"/>
                </a:solidFill>
                <a:latin typeface="Times New Roman" panose="02020603050405020304" pitchFamily="18" charset="0"/>
                <a:cs typeface="Times New Roman" panose="02020603050405020304" pitchFamily="18" charset="0"/>
              </a:rPr>
              <a:t>或重写所选的首部字段等</a:t>
            </a:r>
            <a:endParaRPr lang="en-US" altLang="en-US" sz="2600" dirty="0">
              <a:solidFill>
                <a:srgbClr val="0000A8"/>
              </a:solidFill>
              <a:latin typeface="Times New Roman" panose="02020603050405020304" pitchFamily="18" charset="0"/>
              <a:cs typeface="Times New Roman" panose="02020603050405020304" pitchFamily="18" charset="0"/>
            </a:endParaRPr>
          </a:p>
          <a:p>
            <a:pPr lvl="1"/>
            <a:r>
              <a:rPr lang="en-US" altLang="zh-CN" sz="2600" dirty="0">
                <a:solidFill>
                  <a:srgbClr val="0000A8"/>
                </a:solidFill>
                <a:latin typeface="Times New Roman" panose="02020603050405020304" pitchFamily="18" charset="0"/>
                <a:cs typeface="Times New Roman" panose="02020603050405020304" pitchFamily="18" charset="0"/>
              </a:rPr>
              <a:t>C</a:t>
            </a:r>
            <a:r>
              <a:rPr lang="en-US" altLang="en-US" sz="2600" dirty="0">
                <a:solidFill>
                  <a:srgbClr val="0000A8"/>
                </a:solidFill>
                <a:latin typeface="Times New Roman" panose="02020603050405020304" pitchFamily="18" charset="0"/>
                <a:cs typeface="Times New Roman" panose="02020603050405020304" pitchFamily="18" charset="0"/>
              </a:rPr>
              <a:t>ounters </a:t>
            </a:r>
            <a:r>
              <a:rPr lang="zh-CN" altLang="en-US" sz="2600" dirty="0">
                <a:solidFill>
                  <a:srgbClr val="0000A8"/>
                </a:solidFill>
                <a:latin typeface="Times New Roman" panose="02020603050405020304" pitchFamily="18" charset="0"/>
                <a:cs typeface="Times New Roman" panose="02020603050405020304" pitchFamily="18" charset="0"/>
              </a:rPr>
              <a:t>计数器</a:t>
            </a:r>
            <a:r>
              <a:rPr lang="en-US" altLang="en-US" sz="2600" dirty="0">
                <a:solidFill>
                  <a:srgbClr val="0000A8"/>
                </a:solidFill>
                <a:latin typeface="Times New Roman" panose="02020603050405020304" pitchFamily="18" charset="0"/>
                <a:cs typeface="Times New Roman" panose="02020603050405020304" pitchFamily="18" charset="0"/>
              </a:rPr>
              <a:t>: </a:t>
            </a:r>
            <a:r>
              <a:rPr lang="zh-CN" altLang="en-US" sz="2600" dirty="0">
                <a:latin typeface="Times New Roman" panose="02020603050405020304" pitchFamily="18" charset="0"/>
                <a:cs typeface="Times New Roman" panose="02020603050405020304" pitchFamily="18" charset="0"/>
              </a:rPr>
              <a:t>与表项匹配的分组数量（匹配时更新），以及自从该表项上次更新以来的时间。</a:t>
            </a:r>
            <a:endParaRPr lang="en-US" altLang="en-US" sz="2600" dirty="0">
              <a:latin typeface="Times New Roman" panose="02020603050405020304" pitchFamily="18" charset="0"/>
              <a:cs typeface="Times New Roman" panose="02020603050405020304" pitchFamily="18" charset="0"/>
            </a:endParaRPr>
          </a:p>
        </p:txBody>
      </p:sp>
      <p:cxnSp>
        <p:nvCxnSpPr>
          <p:cNvPr id="45" name="Straight Connector 44"/>
          <p:cNvCxnSpPr/>
          <p:nvPr/>
        </p:nvCxnSpPr>
        <p:spPr>
          <a:xfrm>
            <a:off x="848139" y="6202017"/>
            <a:ext cx="519485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6" name="Freeform 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 name="Oval 6"/>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 name="Group 7"/>
            <p:cNvGrpSpPr/>
            <p:nvPr/>
          </p:nvGrpSpPr>
          <p:grpSpPr>
            <a:xfrm>
              <a:off x="7713663" y="2848339"/>
              <a:ext cx="1042107" cy="425543"/>
              <a:chOff x="7786941" y="2884917"/>
              <a:chExt cx="897649" cy="353919"/>
            </a:xfrm>
          </p:grpSpPr>
          <p:sp>
            <p:nvSpPr>
              <p:cNvPr id="9" name="Freeform 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1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46" name="Straight Connector 45"/>
          <p:cNvCxnSpPr>
            <a:stCxn id="6" idx="0"/>
          </p:cNvCxnSpPr>
          <p:nvPr/>
        </p:nvCxnSpPr>
        <p:spPr>
          <a:xfrm flipV="1">
            <a:off x="4386238" y="5804452"/>
            <a:ext cx="2398875" cy="19036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399722" y="6361044"/>
            <a:ext cx="755373" cy="3264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28800" y="5870713"/>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31" name="TextBox 30"/>
          <p:cNvSpPr txBox="1"/>
          <p:nvPr/>
        </p:nvSpPr>
        <p:spPr>
          <a:xfrm>
            <a:off x="4340087" y="6367669"/>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32" name="TextBox 31"/>
          <p:cNvSpPr txBox="1"/>
          <p:nvPr/>
        </p:nvSpPr>
        <p:spPr>
          <a:xfrm>
            <a:off x="4784035" y="6149009"/>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33" name="TextBox 32"/>
          <p:cNvSpPr txBox="1"/>
          <p:nvPr/>
        </p:nvSpPr>
        <p:spPr>
          <a:xfrm>
            <a:off x="4565375" y="5784575"/>
            <a:ext cx="30168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nvGrpSpPr>
          <p:cNvPr id="25" name="Group 24"/>
          <p:cNvGrpSpPr/>
          <p:nvPr/>
        </p:nvGrpSpPr>
        <p:grpSpPr>
          <a:xfrm>
            <a:off x="4533981" y="4345979"/>
            <a:ext cx="6820091" cy="1571138"/>
            <a:chOff x="4518991" y="4315999"/>
            <a:chExt cx="6820091" cy="1571138"/>
          </a:xfrm>
        </p:grpSpPr>
        <p:sp>
          <p:nvSpPr>
            <p:cNvPr id="29" name="TextBox 32"/>
            <p:cNvSpPr txBox="1">
              <a:spLocks noChangeArrowheads="1"/>
            </p:cNvSpPr>
            <p:nvPr/>
          </p:nvSpPr>
          <p:spPr bwMode="auto">
            <a:xfrm>
              <a:off x="7424876" y="5517805"/>
              <a:ext cx="23134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 wildcard</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a:t>
              </a:r>
              <a:r>
                <a:rPr lang="zh-CN" altLang="en-US" sz="1400" b="1" i="0" dirty="0">
                  <a:solidFill>
                    <a:srgbClr val="333333"/>
                  </a:solidFill>
                  <a:effectLst/>
                  <a:latin typeface="+mn-ea"/>
                  <a:ea typeface="+mn-ea"/>
                </a:rPr>
                <a:t>通配符</a:t>
              </a:r>
              <a:r>
                <a:rPr kumimoji="0" lang="zh-CN" altLang="en-US" sz="1800" b="0" i="0" u="none" strike="noStrike" kern="1200" cap="none" spc="0" normalizeH="0" baseline="0" noProof="0" dirty="0">
                  <a:ln>
                    <a:noFill/>
                  </a:ln>
                  <a:solidFill>
                    <a:prstClr val="black"/>
                  </a:solidFill>
                  <a:effectLst/>
                  <a:uLnTx/>
                  <a:uFillTx/>
                  <a:latin typeface="+mn-ea"/>
                  <a:ea typeface="+mn-ea"/>
                  <a:cs typeface="+mn-cs"/>
                </a:rPr>
                <a:t>）</a:t>
              </a:r>
              <a:endParaRPr kumimoji="0" lang="en-US" altLang="en-US" sz="1800" b="0" i="0" u="none" strike="noStrike" kern="1200" cap="none" spc="0" normalizeH="0" baseline="0" noProof="0" dirty="0">
                <a:ln>
                  <a:noFill/>
                </a:ln>
                <a:solidFill>
                  <a:prstClr val="black"/>
                </a:solidFill>
                <a:effectLst/>
                <a:uLnTx/>
                <a:uFillTx/>
                <a:latin typeface="+mn-ea"/>
                <a:ea typeface="+mn-ea"/>
                <a:cs typeface="+mn-cs"/>
              </a:endParaRPr>
            </a:p>
          </p:txBody>
        </p:sp>
        <p:sp>
          <p:nvSpPr>
            <p:cNvPr id="16" name="Freeform 15"/>
            <p:cNvSpPr/>
            <p:nvPr/>
          </p:nvSpPr>
          <p:spPr>
            <a:xfrm>
              <a:off x="4518991" y="4320209"/>
              <a:ext cx="808383" cy="1497495"/>
            </a:xfrm>
            <a:custGeom>
              <a:avLst/>
              <a:gdLst>
                <a:gd name="connsiteX0" fmla="*/ 13252 w 808383"/>
                <a:gd name="connsiteY0" fmla="*/ 1497495 h 1497495"/>
                <a:gd name="connsiteX1" fmla="*/ 808383 w 808383"/>
                <a:gd name="connsiteY1" fmla="*/ 1192695 h 1497495"/>
                <a:gd name="connsiteX2" fmla="*/ 795131 w 808383"/>
                <a:gd name="connsiteY2" fmla="*/ 0 h 1497495"/>
                <a:gd name="connsiteX3" fmla="*/ 0 w 808383"/>
                <a:gd name="connsiteY3" fmla="*/ 887895 h 1497495"/>
                <a:gd name="connsiteX4" fmla="*/ 13252 w 808383"/>
                <a:gd name="connsiteY4" fmla="*/ 1497495 h 149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3" h="1497495">
                  <a:moveTo>
                    <a:pt x="13252" y="1497495"/>
                  </a:moveTo>
                  <a:lnTo>
                    <a:pt x="808383" y="1192695"/>
                  </a:lnTo>
                  <a:lnTo>
                    <a:pt x="795131" y="0"/>
                  </a:lnTo>
                  <a:lnTo>
                    <a:pt x="0" y="887895"/>
                  </a:lnTo>
                  <a:lnTo>
                    <a:pt x="13252" y="1497495"/>
                  </a:lnTo>
                  <a:close/>
                </a:path>
              </a:pathLst>
            </a:custGeom>
            <a:gradFill>
              <a:gsLst>
                <a:gs pos="0">
                  <a:schemeClr val="bg1">
                    <a:lumMod val="95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18"/>
            <p:cNvCxnSpPr/>
            <p:nvPr/>
          </p:nvCxnSpPr>
          <p:spPr>
            <a:xfrm>
              <a:off x="8691768" y="4315999"/>
              <a:ext cx="0" cy="120015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22"/>
            <p:cNvSpPr/>
            <p:nvPr/>
          </p:nvSpPr>
          <p:spPr bwMode="auto">
            <a:xfrm>
              <a:off x="5318056" y="4334323"/>
              <a:ext cx="3362117" cy="1191833"/>
            </a:xfrm>
            <a:prstGeom prst="rect">
              <a:avLst/>
            </a:prstGeom>
            <a:solidFill>
              <a:srgbClr val="BBE0E3"/>
            </a:solidFill>
            <a:ln w="12700">
              <a:no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40" name="Rectangle 24"/>
            <p:cNvSpPr/>
            <p:nvPr/>
          </p:nvSpPr>
          <p:spPr bwMode="auto">
            <a:xfrm>
              <a:off x="8712339" y="4334323"/>
              <a:ext cx="2618270" cy="1191834"/>
            </a:xfrm>
            <a:prstGeom prst="rect">
              <a:avLst/>
            </a:prstGeom>
            <a:solidFill>
              <a:schemeClr val="accent6">
                <a:lumMod val="20000"/>
                <a:lumOff val="80000"/>
              </a:schemeClr>
            </a:solidFill>
            <a:ln w="12700">
              <a:no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28" name="Rectangle 27"/>
            <p:cNvSpPr>
              <a:spLocks noChangeArrowheads="1"/>
            </p:cNvSpPr>
            <p:nvPr/>
          </p:nvSpPr>
          <p:spPr bwMode="auto">
            <a:xfrm>
              <a:off x="5322405" y="5059180"/>
              <a:ext cx="5981700" cy="461665"/>
            </a:xfrm>
            <a:prstGeom prst="rect">
              <a:avLst/>
            </a:prstGeom>
            <a:noFill/>
            <a:ln w="25400">
              <a:noFill/>
              <a:miter lim="800000"/>
            </a:ln>
            <a:effectLst/>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src</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=10.1.2.3, dest=*.*.*.*     </a:t>
              </a:r>
              <a:r>
                <a:rPr kumimoji="0"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发给控制器</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endParaRPr>
            </a:p>
          </p:txBody>
        </p:sp>
        <p:sp>
          <p:nvSpPr>
            <p:cNvPr id="35" name="Rectangle 34"/>
            <p:cNvSpPr>
              <a:spLocks noChangeArrowheads="1"/>
            </p:cNvSpPr>
            <p:nvPr/>
          </p:nvSpPr>
          <p:spPr bwMode="auto">
            <a:xfrm>
              <a:off x="5339894" y="4686925"/>
              <a:ext cx="5981700" cy="461665"/>
            </a:xfrm>
            <a:prstGeom prst="rect">
              <a:avLst/>
            </a:prstGeom>
            <a:noFill/>
            <a:ln w="25400">
              <a:noFill/>
              <a:miter lim="800000"/>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ヒラギノ角ゴ Pro W3" charset="0"/>
                  <a:cs typeface="ヒラギノ角ゴ Pro W3" charset="0"/>
                </a:rPr>
                <a:t>src</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rPr>
                <a:t>=1.2.*.*, dest=*.*.*.* </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      </a:t>
              </a:r>
              <a:r>
                <a:rPr kumimoji="0"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丢弃</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                        </a:t>
              </a:r>
            </a:p>
          </p:txBody>
        </p:sp>
        <p:sp>
          <p:nvSpPr>
            <p:cNvPr id="36" name="Rectangle 35"/>
            <p:cNvSpPr>
              <a:spLocks noChangeArrowheads="1"/>
            </p:cNvSpPr>
            <p:nvPr/>
          </p:nvSpPr>
          <p:spPr bwMode="auto">
            <a:xfrm>
              <a:off x="5357382" y="4344648"/>
              <a:ext cx="5981700" cy="461665"/>
            </a:xfrm>
            <a:prstGeom prst="rect">
              <a:avLst/>
            </a:prstGeom>
            <a:noFill/>
            <a:ln w="25400">
              <a:noFill/>
              <a:miter lim="800000"/>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src</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 = *.*.*.*, dest=3.4.*.*     </a:t>
              </a:r>
              <a:r>
                <a:rPr kumimoji="0"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接口</a:t>
              </a: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2</a:t>
              </a:r>
              <a:r>
                <a:rPr kumimoji="0"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rPr>
                <a:t>转发</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charset="0"/>
                <a:cs typeface="ヒラギノ角ゴ Pro W3" charset="0"/>
                <a:sym typeface="Wingdings" panose="05000000000000000000" charset="0"/>
              </a:endParaRPr>
            </a:p>
          </p:txBody>
        </p:sp>
      </p:grpSp>
      <p:sp>
        <p:nvSpPr>
          <p:cNvPr id="39" name="Title 2"/>
          <p:cNvSpPr>
            <a:spLocks noGrp="1"/>
          </p:cNvSpPr>
          <p:nvPr>
            <p:ph type="title"/>
          </p:nvPr>
        </p:nvSpPr>
        <p:spPr>
          <a:xfrm>
            <a:off x="838200" y="345805"/>
            <a:ext cx="10515600" cy="894622"/>
          </a:xfrm>
        </p:spPr>
        <p:txBody>
          <a:bodyPr>
            <a:normAutofit/>
          </a:bodyPr>
          <a:lstStyle/>
          <a:p>
            <a:r>
              <a:rPr lang="en-US" altLang="zh-CN" sz="4800" dirty="0"/>
              <a:t>Flow table </a:t>
            </a:r>
            <a:r>
              <a:rPr lang="zh-CN" altLang="en-US" sz="4800" dirty="0"/>
              <a:t>流表</a:t>
            </a:r>
            <a:endParaRPr lang="en-US" sz="4800" dirty="0"/>
          </a:p>
        </p:txBody>
      </p:sp>
      <p:sp>
        <p:nvSpPr>
          <p:cNvPr id="37"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93</a:t>
            </a:fld>
            <a:endParaRPr lang="en-US" dirty="0"/>
          </a:p>
        </p:txBody>
      </p:sp>
      <p:grpSp>
        <p:nvGrpSpPr>
          <p:cNvPr id="44" name="组合 43">
            <a:extLst>
              <a:ext uri="{FF2B5EF4-FFF2-40B4-BE49-F238E27FC236}">
                <a16:creationId xmlns:a16="http://schemas.microsoft.com/office/drawing/2014/main" id="{68557F8E-42BD-4FFA-A636-BAEB4456A9F7}"/>
              </a:ext>
            </a:extLst>
          </p:cNvPr>
          <p:cNvGrpSpPr/>
          <p:nvPr/>
        </p:nvGrpSpPr>
        <p:grpSpPr>
          <a:xfrm>
            <a:off x="1918969" y="4434098"/>
            <a:ext cx="2614986" cy="1310123"/>
            <a:chOff x="1918969" y="4677386"/>
            <a:chExt cx="2614986" cy="1310123"/>
          </a:xfrm>
        </p:grpSpPr>
        <p:grpSp>
          <p:nvGrpSpPr>
            <p:cNvPr id="47" name="Group 42">
              <a:extLst>
                <a:ext uri="{FF2B5EF4-FFF2-40B4-BE49-F238E27FC236}">
                  <a16:creationId xmlns:a16="http://schemas.microsoft.com/office/drawing/2014/main" id="{7395B5FB-0E94-43A4-B07E-C969374091FD}"/>
                </a:ext>
              </a:extLst>
            </p:cNvPr>
            <p:cNvGrpSpPr/>
            <p:nvPr/>
          </p:nvGrpSpPr>
          <p:grpSpPr>
            <a:xfrm>
              <a:off x="1918969" y="4677386"/>
              <a:ext cx="2614986" cy="1310123"/>
              <a:chOff x="7682576" y="4079467"/>
              <a:chExt cx="2736212" cy="1310123"/>
            </a:xfrm>
          </p:grpSpPr>
          <p:grpSp>
            <p:nvGrpSpPr>
              <p:cNvPr id="52" name="Group 554">
                <a:extLst>
                  <a:ext uri="{FF2B5EF4-FFF2-40B4-BE49-F238E27FC236}">
                    <a16:creationId xmlns:a16="http://schemas.microsoft.com/office/drawing/2014/main" id="{321AF3CB-EB26-4359-8926-9C7770920245}"/>
                  </a:ext>
                </a:extLst>
              </p:cNvPr>
              <p:cNvGrpSpPr/>
              <p:nvPr/>
            </p:nvGrpSpPr>
            <p:grpSpPr bwMode="auto">
              <a:xfrm>
                <a:off x="7693868" y="4121429"/>
                <a:ext cx="2724920" cy="1268161"/>
                <a:chOff x="2802459" y="3919324"/>
                <a:chExt cx="560186" cy="321567"/>
              </a:xfrm>
            </p:grpSpPr>
            <p:sp>
              <p:nvSpPr>
                <p:cNvPr id="55" name="Rectangle 20">
                  <a:extLst>
                    <a:ext uri="{FF2B5EF4-FFF2-40B4-BE49-F238E27FC236}">
                      <a16:creationId xmlns:a16="http://schemas.microsoft.com/office/drawing/2014/main" id="{5ED74754-7D89-468A-8850-963725A2595F}"/>
                    </a:ext>
                  </a:extLst>
                </p:cNvPr>
                <p:cNvSpPr/>
                <p:nvPr/>
              </p:nvSpPr>
              <p:spPr>
                <a:xfrm>
                  <a:off x="2802459" y="3919324"/>
                  <a:ext cx="560186"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latin typeface="Gill Sans MT" panose="020B0502020104020203"/>
                    <a:ea typeface="+mn-ea"/>
                    <a:cs typeface="+mn-cs"/>
                  </a:endParaRPr>
                </a:p>
              </p:txBody>
            </p:sp>
            <p:cxnSp>
              <p:nvCxnSpPr>
                <p:cNvPr id="56" name="Straight Connector 21">
                  <a:extLst>
                    <a:ext uri="{FF2B5EF4-FFF2-40B4-BE49-F238E27FC236}">
                      <a16:creationId xmlns:a16="http://schemas.microsoft.com/office/drawing/2014/main" id="{A7FAD233-ECD0-4C75-AB9C-5DD126A1CB1A}"/>
                    </a:ext>
                  </a:extLst>
                </p:cNvPr>
                <p:cNvCxnSpPr>
                  <a:cxnSpLocks/>
                </p:cNvCxnSpPr>
                <p:nvPr/>
              </p:nvCxnSpPr>
              <p:spPr>
                <a:xfrm>
                  <a:off x="2802459" y="4004959"/>
                  <a:ext cx="560186" cy="0"/>
                </a:xfrm>
                <a:prstGeom prst="line">
                  <a:avLst/>
                </a:prstGeom>
                <a:noFill/>
                <a:ln w="25400" cap="flat" cmpd="sng" algn="ctr">
                  <a:solidFill>
                    <a:srgbClr val="CC0000"/>
                  </a:solidFill>
                  <a:prstDash val="solid"/>
                </a:ln>
                <a:effectLst/>
              </p:spPr>
            </p:cxnSp>
            <p:cxnSp>
              <p:nvCxnSpPr>
                <p:cNvPr id="57" name="Straight Connector 22">
                  <a:extLst>
                    <a:ext uri="{FF2B5EF4-FFF2-40B4-BE49-F238E27FC236}">
                      <a16:creationId xmlns:a16="http://schemas.microsoft.com/office/drawing/2014/main" id="{6A58591E-B346-4EF3-9E46-6C214396F172}"/>
                    </a:ext>
                  </a:extLst>
                </p:cNvPr>
                <p:cNvCxnSpPr>
                  <a:cxnSpLocks/>
                </p:cNvCxnSpPr>
                <p:nvPr/>
              </p:nvCxnSpPr>
              <p:spPr>
                <a:xfrm>
                  <a:off x="2805055" y="4069207"/>
                  <a:ext cx="557590" cy="0"/>
                </a:xfrm>
                <a:prstGeom prst="line">
                  <a:avLst/>
                </a:prstGeom>
                <a:noFill/>
                <a:ln w="25400" cap="flat" cmpd="sng" algn="ctr">
                  <a:solidFill>
                    <a:srgbClr val="CC0000"/>
                  </a:solidFill>
                  <a:prstDash val="solid"/>
                </a:ln>
                <a:effectLst/>
              </p:spPr>
            </p:cxnSp>
            <p:cxnSp>
              <p:nvCxnSpPr>
                <p:cNvPr id="58" name="Straight Connector 23">
                  <a:extLst>
                    <a:ext uri="{FF2B5EF4-FFF2-40B4-BE49-F238E27FC236}">
                      <a16:creationId xmlns:a16="http://schemas.microsoft.com/office/drawing/2014/main" id="{2EA1EC71-2DDC-4D5F-AED8-EED6A9AE53FF}"/>
                    </a:ext>
                  </a:extLst>
                </p:cNvPr>
                <p:cNvCxnSpPr>
                  <a:cxnSpLocks/>
                </p:cNvCxnSpPr>
                <p:nvPr/>
              </p:nvCxnSpPr>
              <p:spPr>
                <a:xfrm flipV="1">
                  <a:off x="2983107" y="4003977"/>
                  <a:ext cx="0" cy="236914"/>
                </a:xfrm>
                <a:prstGeom prst="line">
                  <a:avLst/>
                </a:prstGeom>
                <a:noFill/>
                <a:ln w="25400" cap="flat" cmpd="sng" algn="ctr">
                  <a:solidFill>
                    <a:srgbClr val="CC0000"/>
                  </a:solidFill>
                  <a:prstDash val="solid"/>
                </a:ln>
                <a:effectLst/>
              </p:spPr>
            </p:cxnSp>
          </p:grpSp>
          <p:sp>
            <p:nvSpPr>
              <p:cNvPr id="53" name="TextBox 2">
                <a:extLst>
                  <a:ext uri="{FF2B5EF4-FFF2-40B4-BE49-F238E27FC236}">
                    <a16:creationId xmlns:a16="http://schemas.microsoft.com/office/drawing/2014/main" id="{5E5C2464-8A87-436D-9FD9-270F124A7AB8}"/>
                  </a:ext>
                </a:extLst>
              </p:cNvPr>
              <p:cNvSpPr txBox="1"/>
              <p:nvPr/>
            </p:nvSpPr>
            <p:spPr>
              <a:xfrm>
                <a:off x="7693868" y="4079467"/>
                <a:ext cx="271423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prstClr val="black"/>
                    </a:solidFill>
                    <a:latin typeface="Calibri" panose="020F0502020204030204"/>
                  </a:rPr>
                  <a:t>本地</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mn-ea"/>
                    <a:cs typeface="+mn-cs"/>
                  </a:rPr>
                  <a:t>流表</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Box 40">
                <a:extLst>
                  <a:ext uri="{FF2B5EF4-FFF2-40B4-BE49-F238E27FC236}">
                    <a16:creationId xmlns:a16="http://schemas.microsoft.com/office/drawing/2014/main" id="{F3E8864A-0AD6-47FF-B4AD-D1C23999EB5E}"/>
                  </a:ext>
                </a:extLst>
              </p:cNvPr>
              <p:cNvSpPr txBox="1"/>
              <p:nvPr/>
            </p:nvSpPr>
            <p:spPr>
              <a:xfrm>
                <a:off x="7682576" y="4412266"/>
                <a:ext cx="89001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首部</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 name="TextBox 40">
              <a:extLst>
                <a:ext uri="{FF2B5EF4-FFF2-40B4-BE49-F238E27FC236}">
                  <a16:creationId xmlns:a16="http://schemas.microsoft.com/office/drawing/2014/main" id="{3EE96714-8007-45A1-84EA-C557523931A9}"/>
                </a:ext>
              </a:extLst>
            </p:cNvPr>
            <p:cNvSpPr txBox="1"/>
            <p:nvPr/>
          </p:nvSpPr>
          <p:spPr>
            <a:xfrm>
              <a:off x="2782830" y="5010185"/>
              <a:ext cx="85058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计数器</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0" name="Straight Connector 23">
              <a:extLst>
                <a:ext uri="{FF2B5EF4-FFF2-40B4-BE49-F238E27FC236}">
                  <a16:creationId xmlns:a16="http://schemas.microsoft.com/office/drawing/2014/main" id="{4D449395-03D9-4810-B878-661D4F79112C}"/>
                </a:ext>
              </a:extLst>
            </p:cNvPr>
            <p:cNvCxnSpPr>
              <a:cxnSpLocks/>
            </p:cNvCxnSpPr>
            <p:nvPr/>
          </p:nvCxnSpPr>
          <p:spPr bwMode="auto">
            <a:xfrm flipV="1">
              <a:off x="3627390" y="5053193"/>
              <a:ext cx="0" cy="934316"/>
            </a:xfrm>
            <a:prstGeom prst="line">
              <a:avLst/>
            </a:prstGeom>
            <a:noFill/>
            <a:ln w="25400" cap="flat" cmpd="sng" algn="ctr">
              <a:solidFill>
                <a:srgbClr val="CC0000"/>
              </a:solidFill>
              <a:prstDash val="solid"/>
            </a:ln>
            <a:effectLst/>
          </p:spPr>
        </p:cxnSp>
        <p:sp>
          <p:nvSpPr>
            <p:cNvPr id="51" name="TextBox 40">
              <a:extLst>
                <a:ext uri="{FF2B5EF4-FFF2-40B4-BE49-F238E27FC236}">
                  <a16:creationId xmlns:a16="http://schemas.microsoft.com/office/drawing/2014/main" id="{1EA6DCE2-BDA2-47C8-B905-215BD16B60BE}"/>
                </a:ext>
              </a:extLst>
            </p:cNvPr>
            <p:cNvSpPr txBox="1"/>
            <p:nvPr/>
          </p:nvSpPr>
          <p:spPr>
            <a:xfrm>
              <a:off x="3623942" y="5010185"/>
              <a:ext cx="85058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动作</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838200" y="345805"/>
            <a:ext cx="10515600" cy="894622"/>
          </a:xfrm>
        </p:spPr>
        <p:txBody>
          <a:bodyPr>
            <a:normAutofit/>
          </a:bodyPr>
          <a:lstStyle/>
          <a:p>
            <a:r>
              <a:rPr lang="en-US" sz="4800" dirty="0"/>
              <a:t>OpenFlow: </a:t>
            </a:r>
            <a:r>
              <a:rPr lang="zh-CN" altLang="en-US" sz="4800" dirty="0"/>
              <a:t>流表表项</a:t>
            </a:r>
            <a:endParaRPr lang="en-US" sz="4800" dirty="0"/>
          </a:p>
        </p:txBody>
      </p:sp>
      <p:sp>
        <p:nvSpPr>
          <p:cNvPr id="111" name="Rectangle 22"/>
          <p:cNvSpPr/>
          <p:nvPr/>
        </p:nvSpPr>
        <p:spPr bwMode="auto">
          <a:xfrm>
            <a:off x="2071274" y="1501983"/>
            <a:ext cx="1446212" cy="687387"/>
          </a:xfrm>
          <a:prstGeom prst="rect">
            <a:avLst/>
          </a:prstGeom>
          <a:solidFill>
            <a:srgbClr val="BBE0E3"/>
          </a:solidFill>
          <a:ln w="12700">
            <a:solidFill>
              <a:srgbClr val="000000"/>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12" name="Rectangle 23"/>
          <p:cNvSpPr/>
          <p:nvPr/>
        </p:nvSpPr>
        <p:spPr bwMode="auto">
          <a:xfrm>
            <a:off x="2412586" y="1705589"/>
            <a:ext cx="599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Match</a:t>
            </a:r>
          </a:p>
        </p:txBody>
      </p:sp>
      <p:sp>
        <p:nvSpPr>
          <p:cNvPr id="113" name="Rectangle 24"/>
          <p:cNvSpPr/>
          <p:nvPr/>
        </p:nvSpPr>
        <p:spPr bwMode="auto">
          <a:xfrm>
            <a:off x="3517486" y="1501983"/>
            <a:ext cx="1446213" cy="687387"/>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14" name="Rectangle 25"/>
          <p:cNvSpPr/>
          <p:nvPr/>
        </p:nvSpPr>
        <p:spPr bwMode="auto">
          <a:xfrm>
            <a:off x="3690524" y="1705183"/>
            <a:ext cx="603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rPr>
              <a:t>Action</a:t>
            </a:r>
          </a:p>
        </p:txBody>
      </p:sp>
      <p:sp>
        <p:nvSpPr>
          <p:cNvPr id="115" name="Rectangle 26"/>
          <p:cNvSpPr/>
          <p:nvPr/>
        </p:nvSpPr>
        <p:spPr bwMode="auto">
          <a:xfrm>
            <a:off x="4963699" y="1501983"/>
            <a:ext cx="1447800" cy="687387"/>
          </a:xfrm>
          <a:prstGeom prst="rect">
            <a:avLst/>
          </a:prstGeom>
          <a:solidFill>
            <a:schemeClr val="bg1">
              <a:lumMod val="95000"/>
            </a:schemeClr>
          </a:solidFill>
          <a:ln w="12700">
            <a:solidFill>
              <a:srgbClr val="800000"/>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16" name="Rectangle 27"/>
          <p:cNvSpPr/>
          <p:nvPr/>
        </p:nvSpPr>
        <p:spPr bwMode="auto">
          <a:xfrm>
            <a:off x="5403642" y="1705183"/>
            <a:ext cx="460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Stats</a:t>
            </a:r>
          </a:p>
        </p:txBody>
      </p:sp>
      <p:grpSp>
        <p:nvGrpSpPr>
          <p:cNvPr id="18" name="Group 17"/>
          <p:cNvGrpSpPr/>
          <p:nvPr/>
        </p:nvGrpSpPr>
        <p:grpSpPr>
          <a:xfrm>
            <a:off x="3169824" y="2200944"/>
            <a:ext cx="5634037" cy="2162712"/>
            <a:chOff x="3169824" y="2200944"/>
            <a:chExt cx="5634037" cy="2162712"/>
          </a:xfrm>
        </p:grpSpPr>
        <p:sp>
          <p:nvSpPr>
            <p:cNvPr id="117" name="Rectangle 28"/>
            <p:cNvSpPr/>
            <p:nvPr/>
          </p:nvSpPr>
          <p:spPr bwMode="auto">
            <a:xfrm>
              <a:off x="3169824" y="2967245"/>
              <a:ext cx="5634037" cy="1396411"/>
            </a:xfrm>
            <a:prstGeom prst="rect">
              <a:avLst/>
            </a:prstGeom>
            <a:solidFill>
              <a:schemeClr val="accent6">
                <a:lumMod val="20000"/>
                <a:lumOff val="80000"/>
              </a:schemeClr>
            </a:solidFill>
            <a:ln w="12700">
              <a:solidFill>
                <a:srgbClr val="697D3A"/>
              </a:solidFill>
              <a:miter lim="800000"/>
            </a:ln>
          </p:spPr>
          <p:txBody>
            <a:bodyPr lIns="0" tIns="0" rIns="0" bIns="0" anchor="ctr"/>
            <a:lstStyle>
              <a:lvl1pPr marL="357505" indent="-330200"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lang="zh-CN" altLang="en-US" sz="2200" dirty="0">
                  <a:solidFill>
                    <a:srgbClr val="000000"/>
                  </a:solidFill>
                  <a:latin typeface="Calibri" panose="020F0502020204030204" pitchFamily="34" charset="0"/>
                </a:rPr>
                <a:t>转发</a:t>
              </a:r>
              <a:endParaRPr lang="en-US" altLang="zh-CN" sz="2200" dirty="0">
                <a:solidFill>
                  <a:srgbClr val="000000"/>
                </a:solidFill>
                <a:latin typeface="Calibri" panose="020F0502020204030204" pitchFamily="34" charset="0"/>
              </a:endParaRPr>
            </a:p>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zh-CN"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丢包</a:t>
              </a:r>
              <a:endPar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zh-CN"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修改首部字段值</a:t>
              </a:r>
              <a:endPar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a:p>
              <a:pPr marL="357505" marR="0" lvl="0" indent="-330200" algn="l" defTabSz="457200" rtl="0" eaLnBrk="0" fontAlgn="base" latinLnBrk="0" hangingPunct="0">
                <a:lnSpc>
                  <a:spcPct val="100000"/>
                </a:lnSpc>
                <a:spcBef>
                  <a:spcPct val="0"/>
                </a:spcBef>
                <a:spcAft>
                  <a:spcPct val="0"/>
                </a:spcAft>
                <a:buClrTx/>
                <a:buSzTx/>
                <a:buFontTx/>
                <a:buAutoNum type="arabicPeriod"/>
                <a:defRPr/>
              </a:pPr>
              <a:r>
                <a:rPr kumimoji="0" lang="zh-CN"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发给控制器</a:t>
              </a:r>
              <a:endPar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19" name="Line 31"/>
            <p:cNvSpPr>
              <a:spLocks noChangeShapeType="1"/>
            </p:cNvSpPr>
            <p:nvPr/>
          </p:nvSpPr>
          <p:spPr bwMode="auto">
            <a:xfrm>
              <a:off x="3616272" y="2200944"/>
              <a:ext cx="1588" cy="75882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lIns="64291" tIns="32146" rIns="64291" bIns="32146"/>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1" name="Group 140"/>
          <p:cNvGrpSpPr/>
          <p:nvPr/>
        </p:nvGrpSpPr>
        <p:grpSpPr>
          <a:xfrm>
            <a:off x="5035074" y="2200945"/>
            <a:ext cx="3044825" cy="623425"/>
            <a:chOff x="5116099" y="2200945"/>
            <a:chExt cx="3044825" cy="623425"/>
          </a:xfrm>
        </p:grpSpPr>
        <p:sp>
          <p:nvSpPr>
            <p:cNvPr id="120" name="Rectangle 32"/>
            <p:cNvSpPr/>
            <p:nvPr/>
          </p:nvSpPr>
          <p:spPr bwMode="auto">
            <a:xfrm>
              <a:off x="5116099" y="2440195"/>
              <a:ext cx="3044825" cy="384175"/>
            </a:xfrm>
            <a:prstGeom prst="rect">
              <a:avLst/>
            </a:prstGeom>
            <a:solidFill>
              <a:schemeClr val="bg1">
                <a:lumMod val="95000"/>
              </a:schemeClr>
            </a:solidFill>
            <a:ln w="12700">
              <a:solidFill>
                <a:srgbClr val="800000"/>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grpSp>
          <p:nvGrpSpPr>
            <p:cNvPr id="25" name="Group 24"/>
            <p:cNvGrpSpPr/>
            <p:nvPr/>
          </p:nvGrpSpPr>
          <p:grpSpPr>
            <a:xfrm>
              <a:off x="5187757" y="2200945"/>
              <a:ext cx="917603" cy="599821"/>
              <a:chOff x="5187757" y="2200945"/>
              <a:chExt cx="917603" cy="599821"/>
            </a:xfrm>
          </p:grpSpPr>
          <p:sp>
            <p:nvSpPr>
              <p:cNvPr id="121" name="Rectangle 33"/>
              <p:cNvSpPr/>
              <p:nvPr/>
            </p:nvSpPr>
            <p:spPr bwMode="auto">
              <a:xfrm>
                <a:off x="5258974" y="2462212"/>
                <a:ext cx="8463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计数器</a:t>
                </a:r>
                <a:endParaRPr kumimoji="0" lang="en-US" altLang="en-US" sz="2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22" name="Line 34"/>
              <p:cNvSpPr>
                <a:spLocks noChangeShapeType="1"/>
              </p:cNvSpPr>
              <p:nvPr/>
            </p:nvSpPr>
            <p:spPr bwMode="auto">
              <a:xfrm rot="10800000" flipH="1">
                <a:off x="5187757" y="2200945"/>
                <a:ext cx="1587" cy="23177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lIns="64291" tIns="32146" rIns="64291" bIns="32146"/>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0" name="Group 9"/>
          <p:cNvGrpSpPr/>
          <p:nvPr/>
        </p:nvGrpSpPr>
        <p:grpSpPr>
          <a:xfrm>
            <a:off x="2117511" y="2200761"/>
            <a:ext cx="8446528" cy="3709144"/>
            <a:chOff x="2117511" y="2200761"/>
            <a:chExt cx="8446528" cy="3709144"/>
          </a:xfrm>
        </p:grpSpPr>
        <p:sp>
          <p:nvSpPr>
            <p:cNvPr id="79" name="文字方塊 29"/>
            <p:cNvSpPr txBox="1">
              <a:spLocks noChangeArrowheads="1"/>
            </p:cNvSpPr>
            <p:nvPr/>
          </p:nvSpPr>
          <p:spPr bwMode="auto">
            <a:xfrm>
              <a:off x="2154100" y="4847642"/>
              <a:ext cx="4141052" cy="369332"/>
            </a:xfrm>
            <a:prstGeom prst="rect">
              <a:avLst/>
            </a:prstGeom>
            <a:noFill/>
            <a:ln>
              <a:noFill/>
            </a:ln>
          </p:spPr>
          <p:txBody>
            <a:bodyPr wrap="square">
              <a:spAutoFit/>
            </a:bodyP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PMingLiU" charset="0"/>
                </a:rPr>
                <a:t>OpenFlow 1.0</a:t>
              </a:r>
              <a:r>
                <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PMingLiU" charset="0"/>
                </a:rPr>
                <a:t>流表用于匹配首部字段</a:t>
              </a:r>
              <a:r>
                <a:rPr kumimoji="0" lang="en-US" altLang="zh-TW" sz="1800" b="0" i="0" u="none" strike="noStrike" kern="1200" cap="none" spc="0" normalizeH="0" baseline="0" noProof="0" dirty="0">
                  <a:ln>
                    <a:noFill/>
                  </a:ln>
                  <a:solidFill>
                    <a:prstClr val="black"/>
                  </a:solidFill>
                  <a:effectLst/>
                  <a:uLnTx/>
                  <a:uFillTx/>
                  <a:latin typeface="Calibri" panose="020F0502020204030204" pitchFamily="34" charset="0"/>
                  <a:ea typeface="PMingLiU" charset="0"/>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pitchFamily="34" charset="0"/>
                <a:ea typeface="PMingLiU" charset="0"/>
              </a:endParaRPr>
            </a:p>
          </p:txBody>
        </p:sp>
        <p:sp>
          <p:nvSpPr>
            <p:cNvPr id="118" name="Line 30"/>
            <p:cNvSpPr>
              <a:spLocks noChangeShapeType="1"/>
            </p:cNvSpPr>
            <p:nvPr/>
          </p:nvSpPr>
          <p:spPr bwMode="auto">
            <a:xfrm>
              <a:off x="2127885" y="2200761"/>
              <a:ext cx="1858" cy="3054145"/>
            </a:xfrm>
            <a:prstGeom prst="line">
              <a:avLst/>
            </a:prstGeom>
            <a:noFill/>
            <a:ln w="38100">
              <a:solidFill>
                <a:srgbClr val="000000"/>
              </a:solidFill>
              <a:prstDash val="sysDot"/>
              <a:round/>
            </a:ln>
            <a:extLst>
              <a:ext uri="{909E8E84-426E-40DD-AFC4-6F175D3DCCD1}">
                <a14:hiddenFill xmlns:a14="http://schemas.microsoft.com/office/drawing/2010/main">
                  <a:noFill/>
                </a14:hiddenFill>
              </a:ext>
            </a:extLst>
          </p:spPr>
          <p:txBody>
            <a:bodyPr lIns="64291" tIns="32146" rIns="64291" bIns="32146"/>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3" name="矩形 15"/>
            <p:cNvSpPr/>
            <p:nvPr/>
          </p:nvSpPr>
          <p:spPr bwMode="auto">
            <a:xfrm>
              <a:off x="2117511" y="5262205"/>
              <a:ext cx="771961" cy="6477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Ingress Port</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64" name="矩形 17"/>
            <p:cNvSpPr/>
            <p:nvPr/>
          </p:nvSpPr>
          <p:spPr bwMode="auto">
            <a:xfrm>
              <a:off x="2889472"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Src</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MAC</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65" name="矩形 18"/>
            <p:cNvSpPr/>
            <p:nvPr/>
          </p:nvSpPr>
          <p:spPr bwMode="auto">
            <a:xfrm>
              <a:off x="3544933"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Dst</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MAC</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66" name="矩形 19"/>
            <p:cNvSpPr/>
            <p:nvPr/>
          </p:nvSpPr>
          <p:spPr bwMode="auto">
            <a:xfrm>
              <a:off x="4200392"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Eth Type</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67" name="矩形 20"/>
            <p:cNvSpPr/>
            <p:nvPr/>
          </p:nvSpPr>
          <p:spPr bwMode="auto">
            <a:xfrm>
              <a:off x="4855852"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VLAN</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ID</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68" name="矩形 21"/>
            <p:cNvSpPr/>
            <p:nvPr/>
          </p:nvSpPr>
          <p:spPr bwMode="auto">
            <a:xfrm>
              <a:off x="8068323"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IP</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ToS</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69" name="矩形 22"/>
            <p:cNvSpPr/>
            <p:nvPr/>
          </p:nvSpPr>
          <p:spPr bwMode="auto">
            <a:xfrm>
              <a:off x="7437016"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IP Proto</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70" name="矩形 23"/>
            <p:cNvSpPr/>
            <p:nvPr/>
          </p:nvSpPr>
          <p:spPr bwMode="auto">
            <a:xfrm>
              <a:off x="6174401"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IP Src</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71" name="矩形 24"/>
            <p:cNvSpPr/>
            <p:nvPr/>
          </p:nvSpPr>
          <p:spPr bwMode="auto">
            <a:xfrm>
              <a:off x="6805709" y="5262205"/>
              <a:ext cx="631307" cy="6477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rPr>
                <a:t>IP Dst</a:t>
              </a:r>
              <a:endParaRPr kumimoji="0" lang="zh-TW" altLang="en-US" sz="1400" b="0" i="0" u="none" strike="noStrike" kern="0" cap="none" spc="0" normalizeH="0" baseline="0" noProof="0">
                <a:ln>
                  <a:noFill/>
                </a:ln>
                <a:solidFill>
                  <a:srgbClr val="FFFFFF"/>
                </a:solidFill>
                <a:effectLst/>
                <a:uLnTx/>
                <a:uFillTx/>
                <a:latin typeface="Calibri" panose="020F0502020204030204" pitchFamily="34" charset="0"/>
                <a:ea typeface="PMingLiU" charset="0"/>
                <a:cs typeface="PMingLiU" charset="0"/>
              </a:endParaRPr>
            </a:p>
          </p:txBody>
        </p:sp>
        <p:sp>
          <p:nvSpPr>
            <p:cNvPr id="72" name="矩形 25"/>
            <p:cNvSpPr/>
            <p:nvPr/>
          </p:nvSpPr>
          <p:spPr bwMode="auto">
            <a:xfrm>
              <a:off x="8706447" y="5262205"/>
              <a:ext cx="928796" cy="6477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ts val="148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TCP/UDP </a:t>
              </a: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Src</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Port</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74" name="矩形 20"/>
            <p:cNvSpPr/>
            <p:nvPr/>
          </p:nvSpPr>
          <p:spPr bwMode="auto">
            <a:xfrm>
              <a:off x="5511311" y="5262205"/>
              <a:ext cx="655459" cy="6477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VLAN</a:t>
              </a: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a:t>
              </a: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Pri</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sp>
          <p:nvSpPr>
            <p:cNvPr id="80" name="矩形 25"/>
            <p:cNvSpPr/>
            <p:nvPr/>
          </p:nvSpPr>
          <p:spPr bwMode="auto">
            <a:xfrm>
              <a:off x="9635243" y="5262205"/>
              <a:ext cx="928796" cy="6477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lvl1pPr eaLnBrk="0" hangingPunct="0">
                <a:defRPr kumimoji="1">
                  <a:solidFill>
                    <a:schemeClr val="tx1"/>
                  </a:solidFill>
                  <a:latin typeface="Arial" panose="020B0604020202020204" pitchFamily="34" charset="0"/>
                  <a:ea typeface="PMingLiU" charset="0"/>
                  <a:cs typeface="PMingLiU" charset="0"/>
                </a:defRPr>
              </a:lvl1pPr>
              <a:lvl2pPr marL="742950" indent="-285750" eaLnBrk="0" hangingPunct="0">
                <a:defRPr kumimoji="1">
                  <a:solidFill>
                    <a:schemeClr val="tx1"/>
                  </a:solidFill>
                  <a:latin typeface="Arial" panose="020B0604020202020204" pitchFamily="34" charset="0"/>
                  <a:ea typeface="PMingLiU" charset="0"/>
                  <a:cs typeface="PMingLiU" charset="0"/>
                </a:defRPr>
              </a:lvl2pPr>
              <a:lvl3pPr marL="1143000" indent="-228600" eaLnBrk="0" hangingPunct="0">
                <a:defRPr kumimoji="1">
                  <a:solidFill>
                    <a:schemeClr val="tx1"/>
                  </a:solidFill>
                  <a:latin typeface="Arial" panose="020B0604020202020204" pitchFamily="34" charset="0"/>
                  <a:ea typeface="PMingLiU" charset="0"/>
                  <a:cs typeface="PMingLiU" charset="0"/>
                </a:defRPr>
              </a:lvl3pPr>
              <a:lvl4pPr marL="1600200" indent="-228600" eaLnBrk="0" hangingPunct="0">
                <a:defRPr kumimoji="1">
                  <a:solidFill>
                    <a:schemeClr val="tx1"/>
                  </a:solidFill>
                  <a:latin typeface="Arial" panose="020B0604020202020204" pitchFamily="34" charset="0"/>
                  <a:ea typeface="PMingLiU" charset="0"/>
                  <a:cs typeface="PMingLiU" charset="0"/>
                </a:defRPr>
              </a:lvl4pPr>
              <a:lvl5pPr marL="2057400" indent="-228600" eaLnBrk="0" hangingPunct="0">
                <a:defRPr kumimoji="1">
                  <a:solidFill>
                    <a:schemeClr val="tx1"/>
                  </a:solidFill>
                  <a:latin typeface="Arial" panose="020B0604020202020204" pitchFamily="34" charset="0"/>
                  <a:ea typeface="PMingLiU" charset="0"/>
                  <a:cs typeface="PMingLiU" charset="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0"/>
                  <a:cs typeface="PMingLiU" charset="0"/>
                </a:defRPr>
              </a:lvl9pPr>
            </a:lstStyle>
            <a:p>
              <a:pPr marL="0" marR="0" lvl="0" indent="0" algn="ctr" defTabSz="914400" rtl="0" eaLnBrk="1" fontAlgn="base" latinLnBrk="0" hangingPunct="1">
                <a:lnSpc>
                  <a:spcPts val="1480"/>
                </a:lnSpc>
                <a:spcBef>
                  <a:spcPct val="0"/>
                </a:spcBef>
                <a:spcAft>
                  <a:spcPct val="0"/>
                </a:spcAft>
                <a:buClrTx/>
                <a:buSzTx/>
                <a:buFontTx/>
                <a:buNone/>
                <a:defRPr/>
              </a:pP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TCP/UDP </a:t>
              </a:r>
              <a:r>
                <a:rPr kumimoji="0" lang="en-US" altLang="zh-TW" sz="1400" b="0" i="0" u="none" strike="noStrike" kern="0" cap="none" spc="0" normalizeH="0" baseline="0" noProof="0" dirty="0" err="1">
                  <a:ln>
                    <a:noFill/>
                  </a:ln>
                  <a:solidFill>
                    <a:srgbClr val="FFFFFF"/>
                  </a:solidFill>
                  <a:effectLst/>
                  <a:uLnTx/>
                  <a:uFillTx/>
                  <a:latin typeface="Calibri" panose="020F0502020204030204" pitchFamily="34" charset="0"/>
                  <a:ea typeface="PMingLiU" charset="0"/>
                  <a:cs typeface="PMingLiU" charset="0"/>
                </a:rPr>
                <a:t>Dst</a:t>
              </a:r>
              <a:r>
                <a:rPr kumimoji="0" lang="en-US" altLang="zh-TW"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rPr>
                <a:t> Port</a:t>
              </a:r>
              <a:endParaRPr kumimoji="0" lang="zh-TW" altLang="en-US" sz="1400" b="0" i="0" u="none" strike="noStrike" kern="0" cap="none" spc="0" normalizeH="0" baseline="0" noProof="0" dirty="0">
                <a:ln>
                  <a:noFill/>
                </a:ln>
                <a:solidFill>
                  <a:srgbClr val="FFFFFF"/>
                </a:solidFill>
                <a:effectLst/>
                <a:uLnTx/>
                <a:uFillTx/>
                <a:latin typeface="Calibri" panose="020F0502020204030204" pitchFamily="34" charset="0"/>
                <a:ea typeface="PMingLiU" charset="0"/>
                <a:cs typeface="PMingLiU" charset="0"/>
              </a:endParaRPr>
            </a:p>
          </p:txBody>
        </p:sp>
      </p:grpSp>
      <p:grpSp>
        <p:nvGrpSpPr>
          <p:cNvPr id="8" name="Group 7"/>
          <p:cNvGrpSpPr/>
          <p:nvPr/>
        </p:nvGrpSpPr>
        <p:grpSpPr>
          <a:xfrm>
            <a:off x="2930744" y="6077944"/>
            <a:ext cx="3235564" cy="549153"/>
            <a:chOff x="2826569" y="5888454"/>
            <a:chExt cx="3235564" cy="549153"/>
          </a:xfrm>
        </p:grpSpPr>
        <p:sp>
          <p:nvSpPr>
            <p:cNvPr id="123" name="文字方塊 29"/>
            <p:cNvSpPr txBox="1">
              <a:spLocks noChangeArrowheads="1"/>
            </p:cNvSpPr>
            <p:nvPr/>
          </p:nvSpPr>
          <p:spPr bwMode="auto">
            <a:xfrm>
              <a:off x="3946642" y="6069307"/>
              <a:ext cx="960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Link layer</a:t>
              </a:r>
              <a:endParaRPr kumimoji="0" lang="zh-TW"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5" name="Left Brace 4"/>
            <p:cNvSpPr/>
            <p:nvPr/>
          </p:nvSpPr>
          <p:spPr>
            <a:xfrm rot="16200000">
              <a:off x="4340578" y="4374445"/>
              <a:ext cx="207546" cy="323556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6"/>
          <p:cNvGrpSpPr/>
          <p:nvPr/>
        </p:nvGrpSpPr>
        <p:grpSpPr>
          <a:xfrm>
            <a:off x="6210166" y="6082290"/>
            <a:ext cx="2473565" cy="543987"/>
            <a:chOff x="6105991" y="5892800"/>
            <a:chExt cx="2473565" cy="543987"/>
          </a:xfrm>
        </p:grpSpPr>
        <p:sp>
          <p:nvSpPr>
            <p:cNvPr id="139" name="文字方塊 29"/>
            <p:cNvSpPr txBox="1">
              <a:spLocks noChangeArrowheads="1"/>
            </p:cNvSpPr>
            <p:nvPr/>
          </p:nvSpPr>
          <p:spPr bwMode="auto">
            <a:xfrm>
              <a:off x="6643718" y="6066899"/>
              <a:ext cx="1350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Network layer</a:t>
              </a:r>
              <a:endParaRPr kumimoji="0" lang="zh-TW"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57" name="Left Brace 156"/>
            <p:cNvSpPr/>
            <p:nvPr/>
          </p:nvSpPr>
          <p:spPr>
            <a:xfrm rot="16200000">
              <a:off x="7238352" y="4760439"/>
              <a:ext cx="208844" cy="24735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p:cNvGrpSpPr/>
          <p:nvPr/>
        </p:nvGrpSpPr>
        <p:grpSpPr>
          <a:xfrm>
            <a:off x="8436668" y="6082290"/>
            <a:ext cx="2349500" cy="547817"/>
            <a:chOff x="8332493" y="5892800"/>
            <a:chExt cx="2349500" cy="547817"/>
          </a:xfrm>
        </p:grpSpPr>
        <p:sp>
          <p:nvSpPr>
            <p:cNvPr id="140" name="文字方塊 29"/>
            <p:cNvSpPr txBox="1">
              <a:spLocks noChangeArrowheads="1"/>
            </p:cNvSpPr>
            <p:nvPr/>
          </p:nvSpPr>
          <p:spPr bwMode="auto">
            <a:xfrm>
              <a:off x="8332493" y="6070729"/>
              <a:ext cx="234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Transport layer</a:t>
              </a:r>
              <a:endParaRPr kumimoji="0" lang="zh-TW" altLang="en-US" sz="18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158" name="Left Brace 157"/>
            <p:cNvSpPr/>
            <p:nvPr/>
          </p:nvSpPr>
          <p:spPr>
            <a:xfrm rot="16200000">
              <a:off x="9405820" y="5104751"/>
              <a:ext cx="214489" cy="179058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94</a:t>
            </a:fld>
            <a:endParaRPr lang="en-US" dirty="0"/>
          </a:p>
        </p:txBody>
      </p:sp>
      <p:sp>
        <p:nvSpPr>
          <p:cNvPr id="2" name="圆角矩形 1"/>
          <p:cNvSpPr/>
          <p:nvPr/>
        </p:nvSpPr>
        <p:spPr>
          <a:xfrm>
            <a:off x="7407910" y="4993640"/>
            <a:ext cx="695960" cy="1088390"/>
          </a:xfrm>
          <a:prstGeom prst="roundRect">
            <a:avLst/>
          </a:prstGeom>
          <a:noFill/>
          <a:ln>
            <a:solidFill>
              <a:srgbClr val="0000A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a:extLst>
              <a:ext uri="{FF2B5EF4-FFF2-40B4-BE49-F238E27FC236}">
                <a16:creationId xmlns:a16="http://schemas.microsoft.com/office/drawing/2014/main" id="{F3D8D943-CF31-43BF-9517-D31349CE8669}"/>
              </a:ext>
            </a:extLst>
          </p:cNvPr>
          <p:cNvCxnSpPr/>
          <p:nvPr/>
        </p:nvCxnSpPr>
        <p:spPr>
          <a:xfrm flipH="1" flipV="1">
            <a:off x="1423686" y="5262205"/>
            <a:ext cx="706057" cy="647700"/>
          </a:xfrm>
          <a:prstGeom prst="straightConnector1">
            <a:avLst/>
          </a:prstGeom>
          <a:ln>
            <a:solidFill>
              <a:srgbClr val="010F9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4CBA70A-5BB6-4C01-BCBF-F38E6982EDB7}"/>
              </a:ext>
            </a:extLst>
          </p:cNvPr>
          <p:cNvSpPr txBox="1"/>
          <p:nvPr/>
        </p:nvSpPr>
        <p:spPr>
          <a:xfrm>
            <a:off x="594183" y="4570643"/>
            <a:ext cx="1182531" cy="646331"/>
          </a:xfrm>
          <a:prstGeom prst="rect">
            <a:avLst/>
          </a:prstGeom>
          <a:noFill/>
        </p:spPr>
        <p:txBody>
          <a:bodyPr wrap="square" rtlCol="0">
            <a:spAutoFit/>
          </a:bodyPr>
          <a:lstStyle/>
          <a:p>
            <a:r>
              <a:rPr lang="zh-CN" altLang="en-US" dirty="0"/>
              <a:t>路由器的输入端口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dissolve">
                                      <p:cBhvr>
                                        <p:cTn id="32"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914400" y="248378"/>
            <a:ext cx="10515600" cy="894622"/>
          </a:xfrm>
        </p:spPr>
        <p:txBody>
          <a:bodyPr>
            <a:normAutofit/>
          </a:bodyPr>
          <a:lstStyle/>
          <a:p>
            <a:r>
              <a:rPr lang="en-US" altLang="zh-CN" sz="4800" dirty="0"/>
              <a:t>OpenFlow: </a:t>
            </a:r>
            <a:r>
              <a:rPr lang="zh-CN" altLang="en-US" sz="4800" dirty="0"/>
              <a:t>示例</a:t>
            </a:r>
            <a:endParaRPr lang="en-US" sz="4800" dirty="0"/>
          </a:p>
        </p:txBody>
      </p:sp>
      <p:sp>
        <p:nvSpPr>
          <p:cNvPr id="89" name="Rectangle 2"/>
          <p:cNvSpPr/>
          <p:nvPr/>
        </p:nvSpPr>
        <p:spPr bwMode="auto">
          <a:xfrm>
            <a:off x="798077" y="2691365"/>
            <a:ext cx="93427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defRPr/>
            </a:pPr>
            <a:r>
              <a:rPr lang="en-US" altLang="zh-CN" sz="2000" b="1" u="sng" dirty="0">
                <a:solidFill>
                  <a:srgbClr val="010F90"/>
                </a:solidFill>
                <a:latin typeface="Times New Roman" panose="02020603050405020304" pitchFamily="18" charset="0"/>
                <a:ea typeface="+mn-ea"/>
                <a:cs typeface="Times New Roman" panose="02020603050405020304" pitchFamily="18" charset="0"/>
              </a:rPr>
              <a:t>IP</a:t>
            </a:r>
            <a:r>
              <a:rPr lang="zh-CN" altLang="en-US" sz="2000" b="1" u="sng" dirty="0">
                <a:solidFill>
                  <a:srgbClr val="010F90"/>
                </a:solidFill>
                <a:latin typeface="Times New Roman" panose="02020603050405020304" pitchFamily="18" charset="0"/>
                <a:ea typeface="+mn-ea"/>
                <a:cs typeface="Times New Roman" panose="02020603050405020304" pitchFamily="18" charset="0"/>
              </a:rPr>
              <a:t>数据报</a:t>
            </a:r>
            <a:r>
              <a:rPr lang="zh-CN" altLang="en-US" sz="2000" b="1" dirty="0">
                <a:solidFill>
                  <a:schemeClr val="accent6">
                    <a:lumMod val="50000"/>
                  </a:schemeClr>
                </a:solidFill>
                <a:latin typeface="Times New Roman" panose="02020603050405020304" pitchFamily="18" charset="0"/>
                <a:ea typeface="+mn-ea"/>
                <a:cs typeface="Times New Roman" panose="02020603050405020304" pitchFamily="18" charset="0"/>
              </a:rPr>
              <a:t>目的地址</a:t>
            </a:r>
            <a:r>
              <a:rPr kumimoji="0" lang="en-US" altLang="en-US" sz="20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 51.6.0.8</a:t>
            </a:r>
            <a:r>
              <a:rPr lang="zh-CN" altLang="en-US" sz="2000" dirty="0">
                <a:solidFill>
                  <a:prstClr val="black"/>
                </a:solidFill>
                <a:latin typeface="Times New Roman" panose="02020603050405020304" pitchFamily="18" charset="0"/>
                <a:ea typeface="+mn-ea"/>
                <a:cs typeface="Times New Roman" panose="02020603050405020304" pitchFamily="18" charset="0"/>
              </a:rPr>
              <a:t>通过</a:t>
            </a:r>
            <a:r>
              <a:rPr lang="zh-CN" altLang="en-US" sz="2000" b="1" dirty="0">
                <a:solidFill>
                  <a:schemeClr val="accent6">
                    <a:lumMod val="50000"/>
                  </a:schemeClr>
                </a:solidFill>
                <a:latin typeface="Times New Roman" panose="02020603050405020304" pitchFamily="18" charset="0"/>
                <a:ea typeface="+mn-ea"/>
                <a:cs typeface="Times New Roman" panose="02020603050405020304" pitchFamily="18" charset="0"/>
              </a:rPr>
              <a:t>路由器输出</a:t>
            </a:r>
            <a:r>
              <a:rPr kumimoji="0" lang="zh-CN" altLang="en-US" sz="2000" b="1"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端</a:t>
            </a:r>
            <a:r>
              <a:rPr kumimoji="0" lang="zh-CN" altLang="en-US" sz="20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口</a:t>
            </a:r>
            <a:r>
              <a:rPr kumimoji="0" lang="en-US" altLang="zh-CN" sz="20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6</a:t>
            </a:r>
            <a:r>
              <a:rPr kumimoji="0" lang="zh-CN" altLang="en-US" sz="20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转发</a:t>
            </a:r>
            <a:endParaRPr kumimoji="0" lang="en-US" altLang="en-US" sz="20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endParaRPr>
          </a:p>
        </p:txBody>
      </p:sp>
      <p:sp>
        <p:nvSpPr>
          <p:cNvPr id="175" name="Rectangle 2"/>
          <p:cNvSpPr/>
          <p:nvPr/>
        </p:nvSpPr>
        <p:spPr bwMode="auto">
          <a:xfrm>
            <a:off x="887520" y="4437034"/>
            <a:ext cx="778191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阻塞（不转发）</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所有</a:t>
            </a:r>
            <a:r>
              <a:rPr kumimoji="0" lang="zh-CN" altLang="en-US" sz="20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目的端口号</a:t>
            </a:r>
            <a:r>
              <a:rPr kumimoji="0" lang="en-US" altLang="zh-CN" sz="20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22</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的分组</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0" name="Rectangle 2"/>
          <p:cNvSpPr/>
          <p:nvPr/>
        </p:nvSpPr>
        <p:spPr bwMode="auto">
          <a:xfrm>
            <a:off x="908298" y="5731526"/>
            <a:ext cx="63414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457200" rtl="0" eaLnBrk="1" fontAlgn="auto" latinLnBrk="0" hangingPunct="1">
              <a:lnSpc>
                <a:spcPct val="100000"/>
              </a:lnSpc>
              <a:spcBef>
                <a:spcPts val="0"/>
              </a:spcBef>
              <a:spcAft>
                <a:spcPts val="0"/>
              </a:spcAft>
              <a:buClrTx/>
              <a:buSzTx/>
              <a:buFontTx/>
              <a:buNone/>
              <a:defRPr/>
            </a:pP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defRPr/>
            </a:pPr>
            <a:endParaRPr lang="en-US" altLang="zh-CN" sz="2000" b="1" dirty="0">
              <a:solidFill>
                <a:schemeClr val="accent6">
                  <a:lumMod val="50000"/>
                </a:schemeClr>
              </a:solidFill>
              <a:latin typeface="Times New Roman" panose="02020603050405020304" pitchFamily="18" charset="0"/>
              <a:ea typeface="+mn-ea"/>
              <a:cs typeface="Times New Roman" panose="02020603050405020304" pitchFamily="18" charset="0"/>
            </a:endParaRPr>
          </a:p>
          <a:p>
            <a:pPr>
              <a:defRPr/>
            </a:pPr>
            <a:r>
              <a:rPr lang="zh-CN" altLang="en-US" sz="2000" b="1" dirty="0">
                <a:solidFill>
                  <a:schemeClr val="accent6">
                    <a:lumMod val="50000"/>
                  </a:schemeClr>
                </a:solidFill>
                <a:latin typeface="Times New Roman" panose="02020603050405020304" pitchFamily="18" charset="0"/>
                <a:ea typeface="+mn-ea"/>
                <a:cs typeface="Times New Roman" panose="02020603050405020304" pitchFamily="18" charset="0"/>
              </a:rPr>
              <a:t>阻塞（不转发）</a:t>
            </a:r>
            <a:r>
              <a:rPr lang="zh-CN" altLang="en-US" sz="2000" dirty="0">
                <a:solidFill>
                  <a:prstClr val="black"/>
                </a:solidFill>
                <a:latin typeface="Times New Roman" panose="02020603050405020304" pitchFamily="18" charset="0"/>
                <a:ea typeface="+mn-ea"/>
                <a:cs typeface="Times New Roman" panose="02020603050405020304" pitchFamily="18" charset="0"/>
              </a:rPr>
              <a:t>所有</a:t>
            </a:r>
            <a:r>
              <a:rPr lang="zh-CN" altLang="en-US" sz="2000" b="1" dirty="0">
                <a:solidFill>
                  <a:schemeClr val="accent6">
                    <a:lumMod val="50000"/>
                  </a:schemeClr>
                </a:solidFill>
                <a:latin typeface="Times New Roman" panose="02020603050405020304" pitchFamily="18" charset="0"/>
                <a:ea typeface="+mn-ea"/>
                <a:cs typeface="Times New Roman" panose="02020603050405020304" pitchFamily="18" charset="0"/>
              </a:rPr>
              <a:t>主机</a:t>
            </a:r>
            <a:r>
              <a:rPr lang="en-US" altLang="zh-CN" sz="2000" b="1" dirty="0">
                <a:solidFill>
                  <a:schemeClr val="accent6">
                    <a:lumMod val="50000"/>
                  </a:schemeClr>
                </a:solidFill>
                <a:latin typeface="Times New Roman" panose="02020603050405020304" pitchFamily="18" charset="0"/>
                <a:ea typeface="+mn-ea"/>
                <a:cs typeface="Times New Roman" panose="02020603050405020304" pitchFamily="18" charset="0"/>
              </a:rPr>
              <a:t>128.119.1.1</a:t>
            </a:r>
            <a:r>
              <a:rPr lang="zh-CN" altLang="en-US" sz="2000" dirty="0">
                <a:latin typeface="Times New Roman" panose="02020603050405020304" pitchFamily="18" charset="0"/>
                <a:ea typeface="+mn-ea"/>
                <a:cs typeface="Times New Roman" panose="02020603050405020304" pitchFamily="18" charset="0"/>
              </a:rPr>
              <a:t>发送的分组</a:t>
            </a:r>
            <a:endParaRPr kumimoji="0" lang="en-US" altLang="en-US" sz="200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endParaRPr>
          </a:p>
        </p:txBody>
      </p:sp>
      <p:grpSp>
        <p:nvGrpSpPr>
          <p:cNvPr id="4" name="Group 3"/>
          <p:cNvGrpSpPr/>
          <p:nvPr/>
        </p:nvGrpSpPr>
        <p:grpSpPr>
          <a:xfrm>
            <a:off x="899508" y="1408083"/>
            <a:ext cx="8825324" cy="1339207"/>
            <a:chOff x="899508" y="1408083"/>
            <a:chExt cx="8825324" cy="1339207"/>
          </a:xfrm>
        </p:grpSpPr>
        <p:sp>
          <p:nvSpPr>
            <p:cNvPr id="54" name="Rectangle 2"/>
            <p:cNvSpPr/>
            <p:nvPr/>
          </p:nvSpPr>
          <p:spPr bwMode="auto">
            <a:xfrm>
              <a:off x="899508" y="1408083"/>
              <a:ext cx="23083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rPr>
                <a:t>基于目的地转发：</a:t>
              </a:r>
              <a:endParaRPr kumimoji="0" lang="en-US"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endParaRPr>
            </a:p>
          </p:txBody>
        </p:sp>
        <p:sp>
          <p:nvSpPr>
            <p:cNvPr id="55" name="Rectangle 3"/>
            <p:cNvSpPr/>
            <p:nvPr/>
          </p:nvSpPr>
          <p:spPr bwMode="auto">
            <a:xfrm>
              <a:off x="914523"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79" name="Rectangle 27"/>
            <p:cNvSpPr/>
            <p:nvPr/>
          </p:nvSpPr>
          <p:spPr bwMode="auto">
            <a:xfrm>
              <a:off x="1574923"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80" name="Rectangle 28"/>
            <p:cNvSpPr/>
            <p:nvPr/>
          </p:nvSpPr>
          <p:spPr bwMode="auto">
            <a:xfrm>
              <a:off x="2003548" y="242097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81" name="Rectangle 29"/>
            <p:cNvSpPr/>
            <p:nvPr/>
          </p:nvSpPr>
          <p:spPr bwMode="auto">
            <a:xfrm>
              <a:off x="2895723" y="242097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82" name="Rectangle 30"/>
            <p:cNvSpPr/>
            <p:nvPr/>
          </p:nvSpPr>
          <p:spPr bwMode="auto">
            <a:xfrm>
              <a:off x="3557711"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83" name="Rectangle 31"/>
            <p:cNvSpPr/>
            <p:nvPr/>
          </p:nvSpPr>
          <p:spPr bwMode="auto">
            <a:xfrm>
              <a:off x="4218111"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84" name="Rectangle 32"/>
            <p:cNvSpPr/>
            <p:nvPr/>
          </p:nvSpPr>
          <p:spPr bwMode="auto">
            <a:xfrm>
              <a:off x="5619044" y="2384457"/>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51.6.0.8</a:t>
              </a:r>
            </a:p>
          </p:txBody>
        </p:sp>
        <p:sp>
          <p:nvSpPr>
            <p:cNvPr id="85" name="Rectangle 33"/>
            <p:cNvSpPr/>
            <p:nvPr/>
          </p:nvSpPr>
          <p:spPr bwMode="auto">
            <a:xfrm>
              <a:off x="6288969"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86" name="Rectangle 34"/>
            <p:cNvSpPr/>
            <p:nvPr/>
          </p:nvSpPr>
          <p:spPr bwMode="auto">
            <a:xfrm>
              <a:off x="6949369" y="242097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87" name="Rectangle 35"/>
            <p:cNvSpPr/>
            <p:nvPr/>
          </p:nvSpPr>
          <p:spPr bwMode="auto">
            <a:xfrm>
              <a:off x="7576455" y="241748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88" name="Rectangle 36"/>
            <p:cNvSpPr/>
            <p:nvPr/>
          </p:nvSpPr>
          <p:spPr bwMode="auto">
            <a:xfrm>
              <a:off x="8967593" y="2364472"/>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port6</a:t>
              </a:r>
            </a:p>
          </p:txBody>
        </p:sp>
        <p:grpSp>
          <p:nvGrpSpPr>
            <p:cNvPr id="2" name="Group 1"/>
            <p:cNvGrpSpPr/>
            <p:nvPr/>
          </p:nvGrpSpPr>
          <p:grpSpPr>
            <a:xfrm>
              <a:off x="908298" y="1842896"/>
              <a:ext cx="8816534" cy="537306"/>
              <a:chOff x="908298" y="1842896"/>
              <a:chExt cx="8816534" cy="537306"/>
            </a:xfrm>
          </p:grpSpPr>
          <p:sp>
            <p:nvSpPr>
              <p:cNvPr id="112"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13"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114"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15"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16"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17"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18"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19"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120"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21"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122"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23"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24"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25"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26"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27"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28"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29"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130"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31"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132"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33"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134"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35"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36"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37"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138" name="Rectangle 35"/>
            <p:cNvSpPr/>
            <p:nvPr/>
          </p:nvSpPr>
          <p:spPr bwMode="auto">
            <a:xfrm>
              <a:off x="8181445" y="242661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92" name="Rectangle 31"/>
            <p:cNvSpPr/>
            <p:nvPr/>
          </p:nvSpPr>
          <p:spPr bwMode="auto">
            <a:xfrm>
              <a:off x="4865811" y="24209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grpSp>
      <p:grpSp>
        <p:nvGrpSpPr>
          <p:cNvPr id="3" name="Group 2"/>
          <p:cNvGrpSpPr/>
          <p:nvPr/>
        </p:nvGrpSpPr>
        <p:grpSpPr>
          <a:xfrm>
            <a:off x="914400" y="3333754"/>
            <a:ext cx="8816534" cy="1376391"/>
            <a:chOff x="914400" y="3333754"/>
            <a:chExt cx="8816534" cy="1376391"/>
          </a:xfrm>
        </p:grpSpPr>
        <p:sp>
          <p:nvSpPr>
            <p:cNvPr id="140" name="Rectangle 3"/>
            <p:cNvSpPr/>
            <p:nvPr/>
          </p:nvSpPr>
          <p:spPr bwMode="auto">
            <a:xfrm>
              <a:off x="920625"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1" name="Rectangle 27"/>
            <p:cNvSpPr/>
            <p:nvPr/>
          </p:nvSpPr>
          <p:spPr bwMode="auto">
            <a:xfrm>
              <a:off x="1581025"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2" name="Rectangle 28"/>
            <p:cNvSpPr/>
            <p:nvPr/>
          </p:nvSpPr>
          <p:spPr bwMode="auto">
            <a:xfrm>
              <a:off x="2009650" y="438947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3" name="Rectangle 29"/>
            <p:cNvSpPr/>
            <p:nvPr/>
          </p:nvSpPr>
          <p:spPr bwMode="auto">
            <a:xfrm>
              <a:off x="2901825" y="438947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4" name="Rectangle 30"/>
            <p:cNvSpPr/>
            <p:nvPr/>
          </p:nvSpPr>
          <p:spPr bwMode="auto">
            <a:xfrm>
              <a:off x="3563813"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5" name="Rectangle 31"/>
            <p:cNvSpPr/>
            <p:nvPr/>
          </p:nvSpPr>
          <p:spPr bwMode="auto">
            <a:xfrm>
              <a:off x="4224213"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6" name="Rectangle 32"/>
            <p:cNvSpPr/>
            <p:nvPr/>
          </p:nvSpPr>
          <p:spPr bwMode="auto">
            <a:xfrm>
              <a:off x="5625146" y="437933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7" name="Rectangle 33"/>
            <p:cNvSpPr/>
            <p:nvPr/>
          </p:nvSpPr>
          <p:spPr bwMode="auto">
            <a:xfrm>
              <a:off x="6295071" y="438947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8" name="Rectangle 34"/>
            <p:cNvSpPr/>
            <p:nvPr/>
          </p:nvSpPr>
          <p:spPr bwMode="auto">
            <a:xfrm>
              <a:off x="6955471" y="438947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49" name="Rectangle 35"/>
            <p:cNvSpPr/>
            <p:nvPr/>
          </p:nvSpPr>
          <p:spPr bwMode="auto">
            <a:xfrm>
              <a:off x="7582557" y="438598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74" name="Rectangle 2"/>
            <p:cNvSpPr/>
            <p:nvPr/>
          </p:nvSpPr>
          <p:spPr bwMode="auto">
            <a:xfrm>
              <a:off x="914400" y="3333754"/>
              <a:ext cx="1077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rPr>
                <a:t>防火墙：</a:t>
              </a:r>
              <a:endParaRPr kumimoji="0" lang="en-US"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endParaRPr>
            </a:p>
          </p:txBody>
        </p:sp>
        <p:sp>
          <p:nvSpPr>
            <p:cNvPr id="150" name="Rectangle 36"/>
            <p:cNvSpPr/>
            <p:nvPr/>
          </p:nvSpPr>
          <p:spPr bwMode="auto">
            <a:xfrm>
              <a:off x="8973695" y="433199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drop</a:t>
              </a:r>
            </a:p>
          </p:txBody>
        </p:sp>
        <p:grpSp>
          <p:nvGrpSpPr>
            <p:cNvPr id="151" name="Group 150"/>
            <p:cNvGrpSpPr/>
            <p:nvPr/>
          </p:nvGrpSpPr>
          <p:grpSpPr>
            <a:xfrm>
              <a:off x="914400" y="3811396"/>
              <a:ext cx="8816534" cy="537306"/>
              <a:chOff x="908298" y="1842896"/>
              <a:chExt cx="8816534" cy="537306"/>
            </a:xfrm>
          </p:grpSpPr>
          <p:sp>
            <p:nvSpPr>
              <p:cNvPr id="152"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53"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154"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55"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56"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57"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58"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59"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160"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61"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162"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63"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77"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78"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79"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80"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81"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82"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183"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84"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185"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86"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187"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88"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89"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0"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191" name="Rectangle 35"/>
            <p:cNvSpPr/>
            <p:nvPr/>
          </p:nvSpPr>
          <p:spPr bwMode="auto">
            <a:xfrm>
              <a:off x="8187547" y="4342363"/>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22</a:t>
              </a:r>
            </a:p>
          </p:txBody>
        </p:sp>
        <p:sp>
          <p:nvSpPr>
            <p:cNvPr id="193" name="Rectangle 32"/>
            <p:cNvSpPr/>
            <p:nvPr/>
          </p:nvSpPr>
          <p:spPr bwMode="auto">
            <a:xfrm>
              <a:off x="4898315" y="4382264"/>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grpSp>
      <p:grpSp>
        <p:nvGrpSpPr>
          <p:cNvPr id="7" name="Group 6"/>
          <p:cNvGrpSpPr/>
          <p:nvPr/>
        </p:nvGrpSpPr>
        <p:grpSpPr>
          <a:xfrm>
            <a:off x="914400" y="5202287"/>
            <a:ext cx="8816534" cy="910324"/>
            <a:chOff x="914400" y="5202287"/>
            <a:chExt cx="8816534" cy="910324"/>
          </a:xfrm>
        </p:grpSpPr>
        <p:grpSp>
          <p:nvGrpSpPr>
            <p:cNvPr id="194" name="Group 193"/>
            <p:cNvGrpSpPr/>
            <p:nvPr/>
          </p:nvGrpSpPr>
          <p:grpSpPr>
            <a:xfrm>
              <a:off x="914400" y="5202287"/>
              <a:ext cx="8816534" cy="537306"/>
              <a:chOff x="908298" y="1842896"/>
              <a:chExt cx="8816534" cy="537306"/>
            </a:xfrm>
          </p:grpSpPr>
          <p:sp>
            <p:nvSpPr>
              <p:cNvPr id="195"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6"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197"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8"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99"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57"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58"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59"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260"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61"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262"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63"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64"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65"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66"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67"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68"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69"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270"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71"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272"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73"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274"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75"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76"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277"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278" name="Rectangle 3"/>
            <p:cNvSpPr/>
            <p:nvPr/>
          </p:nvSpPr>
          <p:spPr bwMode="auto">
            <a:xfrm>
              <a:off x="914400" y="579193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79" name="Rectangle 27"/>
            <p:cNvSpPr/>
            <p:nvPr/>
          </p:nvSpPr>
          <p:spPr bwMode="auto">
            <a:xfrm>
              <a:off x="1574800" y="579193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80" name="Rectangle 28"/>
            <p:cNvSpPr/>
            <p:nvPr/>
          </p:nvSpPr>
          <p:spPr bwMode="auto">
            <a:xfrm>
              <a:off x="2003425" y="5791936"/>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81" name="Rectangle 29"/>
            <p:cNvSpPr/>
            <p:nvPr/>
          </p:nvSpPr>
          <p:spPr bwMode="auto">
            <a:xfrm>
              <a:off x="2895600" y="5791936"/>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82" name="Rectangle 30"/>
            <p:cNvSpPr/>
            <p:nvPr/>
          </p:nvSpPr>
          <p:spPr bwMode="auto">
            <a:xfrm>
              <a:off x="3557588" y="579193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83" name="Rectangle 31"/>
            <p:cNvSpPr/>
            <p:nvPr/>
          </p:nvSpPr>
          <p:spPr bwMode="auto">
            <a:xfrm>
              <a:off x="4217988" y="579193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84" name="Rectangle 32"/>
            <p:cNvSpPr/>
            <p:nvPr/>
          </p:nvSpPr>
          <p:spPr bwMode="auto">
            <a:xfrm>
              <a:off x="5618921" y="578179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85" name="Rectangle 33"/>
            <p:cNvSpPr/>
            <p:nvPr/>
          </p:nvSpPr>
          <p:spPr bwMode="auto">
            <a:xfrm>
              <a:off x="6288846" y="579193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86" name="Rectangle 34"/>
            <p:cNvSpPr/>
            <p:nvPr/>
          </p:nvSpPr>
          <p:spPr bwMode="auto">
            <a:xfrm>
              <a:off x="6949246" y="5791936"/>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87" name="Rectangle 35"/>
            <p:cNvSpPr/>
            <p:nvPr/>
          </p:nvSpPr>
          <p:spPr bwMode="auto">
            <a:xfrm>
              <a:off x="7576332" y="578844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88" name="Rectangle 36"/>
            <p:cNvSpPr/>
            <p:nvPr/>
          </p:nvSpPr>
          <p:spPr bwMode="auto">
            <a:xfrm>
              <a:off x="8967470" y="5734462"/>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drop</a:t>
              </a:r>
            </a:p>
          </p:txBody>
        </p:sp>
        <p:sp>
          <p:nvSpPr>
            <p:cNvPr id="289" name="Rectangle 35"/>
            <p:cNvSpPr/>
            <p:nvPr/>
          </p:nvSpPr>
          <p:spPr bwMode="auto">
            <a:xfrm>
              <a:off x="8181322" y="579112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290" name="Rectangle 32"/>
            <p:cNvSpPr/>
            <p:nvPr/>
          </p:nvSpPr>
          <p:spPr bwMode="auto">
            <a:xfrm>
              <a:off x="4834217" y="5750006"/>
              <a:ext cx="79108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128.119.1.1</a:t>
              </a:r>
            </a:p>
          </p:txBody>
        </p:sp>
      </p:grpSp>
      <p:sp>
        <p:nvSpPr>
          <p:cNvPr id="139"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89"/>
                                        </p:tgtEl>
                                        <p:attrNameLst>
                                          <p:attrName>style.visibility</p:attrName>
                                        </p:attrNameLst>
                                      </p:cBhvr>
                                      <p:to>
                                        <p:strVal val="visible"/>
                                      </p:to>
                                    </p:set>
                                    <p:animEffect transition="in" filter="dissolve">
                                      <p:cBhvr>
                                        <p:cTn id="11" dur="500"/>
                                        <p:tgtEl>
                                          <p:spTgt spid="8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par>
                          <p:cTn id="17" fill="hold">
                            <p:stCondLst>
                              <p:cond delay="500"/>
                            </p:stCondLst>
                            <p:childTnLst>
                              <p:par>
                                <p:cTn id="18" presetID="9" presetClass="entr" presetSubtype="0" fill="hold" grpId="0" nodeType="afterEffect">
                                  <p:stCondLst>
                                    <p:cond delay="1000"/>
                                  </p:stCondLst>
                                  <p:childTnLst>
                                    <p:set>
                                      <p:cBhvr>
                                        <p:cTn id="19" dur="1" fill="hold">
                                          <p:stCondLst>
                                            <p:cond delay="0"/>
                                          </p:stCondLst>
                                        </p:cTn>
                                        <p:tgtEl>
                                          <p:spTgt spid="175"/>
                                        </p:tgtEl>
                                        <p:attrNameLst>
                                          <p:attrName>style.visibility</p:attrName>
                                        </p:attrNameLst>
                                      </p:cBhvr>
                                      <p:to>
                                        <p:strVal val="visible"/>
                                      </p:to>
                                    </p:set>
                                    <p:animEffect transition="in" filter="dissolve">
                                      <p:cBhvr>
                                        <p:cTn id="20" dur="500"/>
                                        <p:tgtEl>
                                          <p:spTgt spid="17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par>
                          <p:cTn id="26" fill="hold">
                            <p:stCondLst>
                              <p:cond delay="500"/>
                            </p:stCondLst>
                            <p:childTnLst>
                              <p:par>
                                <p:cTn id="27" presetID="9" presetClass="entr" presetSubtype="0" fill="hold" grpId="0" nodeType="afterEffect">
                                  <p:stCondLst>
                                    <p:cond delay="1000"/>
                                  </p:stCondLst>
                                  <p:childTnLst>
                                    <p:set>
                                      <p:cBhvr>
                                        <p:cTn id="28" dur="1" fill="hold">
                                          <p:stCondLst>
                                            <p:cond delay="0"/>
                                          </p:stCondLst>
                                        </p:cTn>
                                        <p:tgtEl>
                                          <p:spTgt spid="210"/>
                                        </p:tgtEl>
                                        <p:attrNameLst>
                                          <p:attrName>style.visibility</p:attrName>
                                        </p:attrNameLst>
                                      </p:cBhvr>
                                      <p:to>
                                        <p:strVal val="visible"/>
                                      </p:to>
                                    </p:set>
                                    <p:animEffect transition="in" filter="dissolve">
                                      <p:cBhvr>
                                        <p:cTn id="29"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75" grpId="0"/>
      <p:bldP spid="2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838200" y="345805"/>
            <a:ext cx="10515600" cy="894622"/>
          </a:xfrm>
        </p:spPr>
        <p:txBody>
          <a:bodyPr>
            <a:normAutofit/>
          </a:bodyPr>
          <a:lstStyle/>
          <a:p>
            <a:r>
              <a:rPr lang="en-US" sz="4800" dirty="0"/>
              <a:t>OpenFlow: </a:t>
            </a:r>
            <a:r>
              <a:rPr lang="zh-CN" altLang="en-US" sz="4800" dirty="0"/>
              <a:t>示例</a:t>
            </a:r>
            <a:endParaRPr lang="en-US" sz="4800" dirty="0"/>
          </a:p>
        </p:txBody>
      </p:sp>
      <p:sp>
        <p:nvSpPr>
          <p:cNvPr id="54" name="Rectangle 2"/>
          <p:cNvSpPr/>
          <p:nvPr/>
        </p:nvSpPr>
        <p:spPr bwMode="auto">
          <a:xfrm>
            <a:off x="914400" y="1558262"/>
            <a:ext cx="28533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rPr>
              <a:t>2</a:t>
            </a:r>
            <a:r>
              <a:rPr kumimoji="0" lang="zh-CN"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rPr>
              <a:t>层基于目的地转发：</a:t>
            </a:r>
            <a:endParaRPr kumimoji="0" lang="en-US" altLang="en-US" sz="2400" b="0" i="0" u="none" strike="noStrike" kern="1200" cap="none" spc="0" normalizeH="0" baseline="0" noProof="0" dirty="0">
              <a:ln>
                <a:noFill/>
              </a:ln>
              <a:solidFill>
                <a:srgbClr val="000090"/>
              </a:solidFill>
              <a:effectLst/>
              <a:uLnTx/>
              <a:uFillTx/>
              <a:latin typeface="Calibri" panose="020F0502020204030204"/>
              <a:ea typeface="MS PGothic" panose="020B0600070205080204" pitchFamily="34" charset="-128"/>
              <a:cs typeface="+mn-cs"/>
            </a:endParaRPr>
          </a:p>
        </p:txBody>
      </p:sp>
      <p:sp>
        <p:nvSpPr>
          <p:cNvPr id="89" name="Rectangle 2"/>
          <p:cNvSpPr/>
          <p:nvPr/>
        </p:nvSpPr>
        <p:spPr bwMode="auto">
          <a:xfrm>
            <a:off x="914400" y="3440987"/>
            <a:ext cx="93427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defRPr/>
            </a:pPr>
            <a:r>
              <a:rPr kumimoji="0" lang="zh-CN" altLang="en-US" sz="2000" b="1" i="0"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目的</a:t>
            </a:r>
            <a:r>
              <a:rPr kumimoji="0" lang="en-US" altLang="zh-CN" sz="2000" b="1" i="0"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MAC</a:t>
            </a:r>
            <a:r>
              <a:rPr kumimoji="0" lang="zh-CN" altLang="en-US" sz="2000" b="1" i="0"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rPr>
              <a:t>地址</a:t>
            </a:r>
            <a:r>
              <a:rPr lang="en-US" altLang="en-US" sz="2000" b="1" dirty="0">
                <a:solidFill>
                  <a:schemeClr val="accent6">
                    <a:lumMod val="50000"/>
                  </a:schemeClr>
                </a:solidFill>
                <a:latin typeface="Times New Roman" panose="02020603050405020304" pitchFamily="18" charset="0"/>
                <a:ea typeface="+mn-ea"/>
                <a:cs typeface="Times New Roman" panose="02020603050405020304" pitchFamily="18" charset="0"/>
              </a:rPr>
              <a:t>22:A7:23:11:E1:02 </a:t>
            </a:r>
            <a:r>
              <a:rPr lang="zh-CN" altLang="en-US" sz="2000" dirty="0">
                <a:solidFill>
                  <a:prstClr val="black"/>
                </a:solidFill>
                <a:latin typeface="Times New Roman" panose="02020603050405020304" pitchFamily="18" charset="0"/>
                <a:ea typeface="+mn-ea"/>
                <a:cs typeface="Times New Roman" panose="02020603050405020304" pitchFamily="18" charset="0"/>
              </a:rPr>
              <a:t>的分组通过</a:t>
            </a:r>
            <a:r>
              <a:rPr lang="zh-CN" altLang="en-US" sz="2000" b="1" dirty="0">
                <a:solidFill>
                  <a:schemeClr val="accent6">
                    <a:lumMod val="50000"/>
                  </a:schemeClr>
                </a:solidFill>
                <a:latin typeface="Times New Roman" panose="02020603050405020304" pitchFamily="18" charset="0"/>
                <a:ea typeface="+mn-ea"/>
                <a:cs typeface="Times New Roman" panose="02020603050405020304" pitchFamily="18" charset="0"/>
              </a:rPr>
              <a:t>路由器输出端口</a:t>
            </a:r>
            <a:r>
              <a:rPr lang="en-US" altLang="zh-CN" sz="2000" b="1" dirty="0">
                <a:solidFill>
                  <a:schemeClr val="accent6">
                    <a:lumMod val="50000"/>
                  </a:schemeClr>
                </a:solidFill>
                <a:latin typeface="Times New Roman" panose="02020603050405020304" pitchFamily="18" charset="0"/>
                <a:ea typeface="+mn-ea"/>
                <a:cs typeface="Times New Roman" panose="02020603050405020304" pitchFamily="18" charset="0"/>
              </a:rPr>
              <a:t>3</a:t>
            </a:r>
            <a:r>
              <a:rPr lang="zh-CN" altLang="en-US" sz="2000" b="1" dirty="0">
                <a:solidFill>
                  <a:schemeClr val="accent6">
                    <a:lumMod val="50000"/>
                  </a:schemeClr>
                </a:solidFill>
                <a:latin typeface="Times New Roman" panose="02020603050405020304" pitchFamily="18" charset="0"/>
                <a:ea typeface="+mn-ea"/>
                <a:cs typeface="Times New Roman" panose="02020603050405020304" pitchFamily="18" charset="0"/>
              </a:rPr>
              <a:t>转发</a:t>
            </a:r>
            <a:endParaRPr kumimoji="0" lang="en-US" altLang="en-US" sz="2000" b="1" i="0" u="none" strike="noStrike" kern="1200" cap="none" spc="0" normalizeH="0" baseline="0" noProof="0" dirty="0">
              <a:ln>
                <a:noFill/>
              </a:ln>
              <a:solidFill>
                <a:schemeClr val="accent6">
                  <a:lumMod val="50000"/>
                </a:schemeClr>
              </a:solidFill>
              <a:effectLst/>
              <a:uLnTx/>
              <a:uFillTx/>
              <a:latin typeface="Times New Roman" panose="02020603050405020304" pitchFamily="18" charset="0"/>
              <a:ea typeface="+mn-ea"/>
              <a:cs typeface="Times New Roman" panose="02020603050405020304" pitchFamily="18" charset="0"/>
            </a:endParaRPr>
          </a:p>
        </p:txBody>
      </p:sp>
      <p:grpSp>
        <p:nvGrpSpPr>
          <p:cNvPr id="119" name="Group 118"/>
          <p:cNvGrpSpPr/>
          <p:nvPr/>
        </p:nvGrpSpPr>
        <p:grpSpPr>
          <a:xfrm>
            <a:off x="914400" y="2912790"/>
            <a:ext cx="8729763" cy="396694"/>
            <a:chOff x="685800" y="2252402"/>
            <a:chExt cx="8729763" cy="396694"/>
          </a:xfrm>
        </p:grpSpPr>
        <p:sp>
          <p:nvSpPr>
            <p:cNvPr id="120" name="Rectangle 3"/>
            <p:cNvSpPr/>
            <p:nvPr/>
          </p:nvSpPr>
          <p:spPr bwMode="auto">
            <a:xfrm>
              <a:off x="6858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1" name="Rectangle 28"/>
            <p:cNvSpPr/>
            <p:nvPr/>
          </p:nvSpPr>
          <p:spPr bwMode="auto">
            <a:xfrm>
              <a:off x="1116937" y="2301413"/>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2" name="Rectangle 29"/>
            <p:cNvSpPr/>
            <p:nvPr/>
          </p:nvSpPr>
          <p:spPr bwMode="auto">
            <a:xfrm>
              <a:off x="2667000" y="2312988"/>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3" name="Rectangle 30"/>
            <p:cNvSpPr/>
            <p:nvPr/>
          </p:nvSpPr>
          <p:spPr bwMode="auto">
            <a:xfrm>
              <a:off x="33289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4" name="Rectangle 31"/>
            <p:cNvSpPr/>
            <p:nvPr/>
          </p:nvSpPr>
          <p:spPr bwMode="auto">
            <a:xfrm>
              <a:off x="39893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5" name="Rectangle 32"/>
            <p:cNvSpPr/>
            <p:nvPr/>
          </p:nvSpPr>
          <p:spPr bwMode="auto">
            <a:xfrm>
              <a:off x="46497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6" name="Rectangle 33"/>
            <p:cNvSpPr/>
            <p:nvPr/>
          </p:nvSpPr>
          <p:spPr bwMode="auto">
            <a:xfrm>
              <a:off x="5319713"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7" name="Rectangle 34"/>
            <p:cNvSpPr/>
            <p:nvPr/>
          </p:nvSpPr>
          <p:spPr bwMode="auto">
            <a:xfrm>
              <a:off x="5980113" y="2312988"/>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8" name="Rectangle 35"/>
            <p:cNvSpPr/>
            <p:nvPr/>
          </p:nvSpPr>
          <p:spPr bwMode="auto">
            <a:xfrm>
              <a:off x="66421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129" name="Rectangle 36"/>
            <p:cNvSpPr/>
            <p:nvPr/>
          </p:nvSpPr>
          <p:spPr bwMode="auto">
            <a:xfrm>
              <a:off x="8755163" y="225511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port3</a:t>
              </a:r>
            </a:p>
          </p:txBody>
        </p:sp>
        <p:sp>
          <p:nvSpPr>
            <p:cNvPr id="130" name="Rectangle 28"/>
            <p:cNvSpPr/>
            <p:nvPr/>
          </p:nvSpPr>
          <p:spPr bwMode="auto">
            <a:xfrm>
              <a:off x="2026856" y="2252402"/>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22:A7:23:</a:t>
              </a: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1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11:E1:02</a:t>
              </a:r>
            </a:p>
          </p:txBody>
        </p:sp>
        <p:sp>
          <p:nvSpPr>
            <p:cNvPr id="94" name="Rectangle 35"/>
            <p:cNvSpPr/>
            <p:nvPr/>
          </p:nvSpPr>
          <p:spPr bwMode="auto">
            <a:xfrm>
              <a:off x="7303786" y="2326492"/>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sp>
          <p:nvSpPr>
            <p:cNvPr id="95" name="Rectangle 35"/>
            <p:cNvSpPr/>
            <p:nvPr/>
          </p:nvSpPr>
          <p:spPr bwMode="auto">
            <a:xfrm>
              <a:off x="7965472" y="2328421"/>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t>
              </a:r>
            </a:p>
          </p:txBody>
        </p:sp>
      </p:grpSp>
      <p:grpSp>
        <p:nvGrpSpPr>
          <p:cNvPr id="42" name="Group 41"/>
          <p:cNvGrpSpPr/>
          <p:nvPr/>
        </p:nvGrpSpPr>
        <p:grpSpPr>
          <a:xfrm>
            <a:off x="914400" y="2179365"/>
            <a:ext cx="8816534" cy="537306"/>
            <a:chOff x="908298" y="1842896"/>
            <a:chExt cx="8816534" cy="537306"/>
          </a:xfrm>
        </p:grpSpPr>
        <p:sp>
          <p:nvSpPr>
            <p:cNvPr id="44" name="Rectangle 5"/>
            <p:cNvSpPr/>
            <p:nvPr/>
          </p:nvSpPr>
          <p:spPr bwMode="auto">
            <a:xfrm>
              <a:off x="916112"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5" name="Rectangle 6"/>
            <p:cNvSpPr/>
            <p:nvPr/>
          </p:nvSpPr>
          <p:spPr bwMode="auto">
            <a:xfrm>
              <a:off x="908298" y="1851027"/>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Switch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Port</a:t>
              </a:r>
            </a:p>
          </p:txBody>
        </p:sp>
        <p:sp>
          <p:nvSpPr>
            <p:cNvPr id="46" name="Rectangle 7"/>
            <p:cNvSpPr/>
            <p:nvPr/>
          </p:nvSpPr>
          <p:spPr bwMode="auto">
            <a:xfrm>
              <a:off x="157694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7" name="Rectangle 8"/>
            <p:cNvSpPr/>
            <p:nvPr/>
          </p:nvSpPr>
          <p:spPr bwMode="auto">
            <a:xfrm>
              <a:off x="1572479"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8" name="Rectangle 9"/>
            <p:cNvSpPr/>
            <p:nvPr/>
          </p:nvSpPr>
          <p:spPr bwMode="auto">
            <a:xfrm>
              <a:off x="223889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49" name="Rectangle 10"/>
            <p:cNvSpPr/>
            <p:nvPr/>
          </p:nvSpPr>
          <p:spPr bwMode="auto">
            <a:xfrm>
              <a:off x="2269031" y="1842896"/>
              <a:ext cx="63292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MAC</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0" name="Rectangle 11"/>
            <p:cNvSpPr/>
            <p:nvPr/>
          </p:nvSpPr>
          <p:spPr bwMode="auto">
            <a:xfrm>
              <a:off x="2908654"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1" name="Rectangle 12"/>
            <p:cNvSpPr/>
            <p:nvPr/>
          </p:nvSpPr>
          <p:spPr bwMode="auto">
            <a:xfrm>
              <a:off x="2906422"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Eth</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type</a:t>
              </a:r>
            </a:p>
          </p:txBody>
        </p:sp>
        <p:sp>
          <p:nvSpPr>
            <p:cNvPr id="52" name="Rectangle 13"/>
            <p:cNvSpPr/>
            <p:nvPr/>
          </p:nvSpPr>
          <p:spPr bwMode="auto">
            <a:xfrm>
              <a:off x="3570602"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3" name="Rectangle 14"/>
            <p:cNvSpPr/>
            <p:nvPr/>
          </p:nvSpPr>
          <p:spPr bwMode="auto">
            <a:xfrm>
              <a:off x="3572835" y="1842896"/>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ID</a:t>
              </a:r>
            </a:p>
          </p:txBody>
        </p:sp>
        <p:sp>
          <p:nvSpPr>
            <p:cNvPr id="55" name="Rectangle 15"/>
            <p:cNvSpPr/>
            <p:nvPr/>
          </p:nvSpPr>
          <p:spPr bwMode="auto">
            <a:xfrm>
              <a:off x="4898598"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6" name="Rectangle 16"/>
            <p:cNvSpPr/>
            <p:nvPr/>
          </p:nvSpPr>
          <p:spPr bwMode="auto">
            <a:xfrm>
              <a:off x="4905295" y="1842896"/>
              <a:ext cx="65748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Src</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9" name="Rectangle 17"/>
            <p:cNvSpPr/>
            <p:nvPr/>
          </p:nvSpPr>
          <p:spPr bwMode="auto">
            <a:xfrm>
              <a:off x="5568360" y="184797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0" name="Rectangle 18"/>
            <p:cNvSpPr/>
            <p:nvPr/>
          </p:nvSpPr>
          <p:spPr bwMode="auto">
            <a:xfrm>
              <a:off x="5563895" y="184289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Dst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1" name="Rectangle 19"/>
            <p:cNvSpPr/>
            <p:nvPr/>
          </p:nvSpPr>
          <p:spPr bwMode="auto">
            <a:xfrm>
              <a:off x="6230308" y="1847978"/>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2" name="Rectangle 20"/>
            <p:cNvSpPr/>
            <p:nvPr/>
          </p:nvSpPr>
          <p:spPr bwMode="auto">
            <a:xfrm>
              <a:off x="6231424" y="1842896"/>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Prot</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3" name="Rectangle 21"/>
            <p:cNvSpPr/>
            <p:nvPr/>
          </p:nvSpPr>
          <p:spPr bwMode="auto">
            <a:xfrm>
              <a:off x="7551454"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4" name="Rectangle 22"/>
            <p:cNvSpPr/>
            <p:nvPr/>
          </p:nvSpPr>
          <p:spPr bwMode="auto">
            <a:xfrm>
              <a:off x="7589786" y="1849876"/>
              <a:ext cx="665297"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s-port</a:t>
              </a:r>
            </a:p>
          </p:txBody>
        </p:sp>
        <p:sp>
          <p:nvSpPr>
            <p:cNvPr id="85" name="Rectangle 23"/>
            <p:cNvSpPr/>
            <p:nvPr/>
          </p:nvSpPr>
          <p:spPr bwMode="auto">
            <a:xfrm>
              <a:off x="8221216" y="1854958"/>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6" name="Rectangle 24"/>
            <p:cNvSpPr/>
            <p:nvPr/>
          </p:nvSpPr>
          <p:spPr bwMode="auto">
            <a:xfrm>
              <a:off x="8215634" y="1849876"/>
              <a:ext cx="666413"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TCP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d-port</a:t>
              </a:r>
            </a:p>
          </p:txBody>
        </p:sp>
        <p:sp>
          <p:nvSpPr>
            <p:cNvPr id="87" name="Rectangle 25"/>
            <p:cNvSpPr/>
            <p:nvPr/>
          </p:nvSpPr>
          <p:spPr bwMode="auto">
            <a:xfrm>
              <a:off x="8887488" y="1852728"/>
              <a:ext cx="834970" cy="495980"/>
            </a:xfrm>
            <a:prstGeom prst="rect">
              <a:avLst/>
            </a:prstGeom>
            <a:solidFill>
              <a:schemeClr val="accent6">
                <a:lumMod val="20000"/>
                <a:lumOff val="80000"/>
              </a:schemeClr>
            </a:solidFill>
            <a:ln w="12700">
              <a:solidFill>
                <a:srgbClr val="697D3A"/>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88" name="Rectangle 26"/>
            <p:cNvSpPr/>
            <p:nvPr/>
          </p:nvSpPr>
          <p:spPr bwMode="auto">
            <a:xfrm>
              <a:off x="8882048" y="1972855"/>
              <a:ext cx="842784" cy="29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Action</a:t>
              </a:r>
            </a:p>
          </p:txBody>
        </p:sp>
        <p:sp>
          <p:nvSpPr>
            <p:cNvPr id="90" name="Rectangle 13"/>
            <p:cNvSpPr/>
            <p:nvPr/>
          </p:nvSpPr>
          <p:spPr bwMode="auto">
            <a:xfrm>
              <a:off x="4231002" y="1846643"/>
              <a:ext cx="661948"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1" name="Rectangle 14"/>
            <p:cNvSpPr/>
            <p:nvPr/>
          </p:nvSpPr>
          <p:spPr bwMode="auto">
            <a:xfrm>
              <a:off x="4221946" y="1859830"/>
              <a:ext cx="658599"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VLAN</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Pri</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2" name="Rectangle 19"/>
            <p:cNvSpPr/>
            <p:nvPr/>
          </p:nvSpPr>
          <p:spPr bwMode="auto">
            <a:xfrm>
              <a:off x="6890708" y="1853623"/>
              <a:ext cx="660832" cy="487849"/>
            </a:xfrm>
            <a:prstGeom prst="rect">
              <a:avLst/>
            </a:prstGeom>
            <a:solidFill>
              <a:srgbClr val="BBE0E3"/>
            </a:solidFill>
            <a:ln w="12700">
              <a:solidFill>
                <a:schemeClr val="tx1"/>
              </a:solidFill>
              <a:miter lim="800000"/>
            </a:ln>
          </p:spPr>
          <p:txBody>
            <a:bodyPr lIns="0" tIns="0" rIns="0" bIns="0"/>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457200" rtl="0" eaLnBrk="1" fontAlgn="auto" latinLnBrk="0" hangingPunct="1">
                <a:lnSpc>
                  <a:spcPct val="85000"/>
                </a:lnSpc>
                <a:spcBef>
                  <a:spcPts val="0"/>
                </a:spcBef>
                <a:spcAft>
                  <a:spcPts val="0"/>
                </a:spcAft>
                <a:buClrTx/>
                <a:buSzTx/>
                <a:buFontTx/>
                <a:buNone/>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3" name="Rectangle 20"/>
            <p:cNvSpPr/>
            <p:nvPr/>
          </p:nvSpPr>
          <p:spPr bwMode="auto">
            <a:xfrm>
              <a:off x="6891824" y="1848541"/>
              <a:ext cx="650785" cy="52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MS PGothic" panose="020B0600070205080204" pitchFamily="34" charset="-128"/>
                </a:defRPr>
              </a:lvl1pPr>
              <a:lvl2pPr marL="742950" indent="-285750" defTabSz="457200">
                <a:defRPr sz="2400">
                  <a:solidFill>
                    <a:schemeClr val="tx1"/>
                  </a:solidFill>
                  <a:latin typeface="Arial" panose="020B0604020202020204" pitchFamily="34" charset="0"/>
                  <a:ea typeface="MS PGothic" panose="020B0600070205080204" pitchFamily="34" charset="-128"/>
                </a:defRPr>
              </a:lvl2pPr>
              <a:lvl3pPr marL="1143000" indent="-228600" defTabSz="457200">
                <a:defRPr sz="2400">
                  <a:solidFill>
                    <a:schemeClr val="tx1"/>
                  </a:solidFill>
                  <a:latin typeface="Arial" panose="020B0604020202020204" pitchFamily="34" charset="0"/>
                  <a:ea typeface="MS PGothic" panose="020B0600070205080204" pitchFamily="34" charset="-128"/>
                </a:defRPr>
              </a:lvl3pPr>
              <a:lvl4pPr marL="1600200" indent="-228600" defTabSz="457200">
                <a:defRPr sz="2400">
                  <a:solidFill>
                    <a:schemeClr val="tx1"/>
                  </a:solidFill>
                  <a:latin typeface="Arial" panose="020B0604020202020204" pitchFamily="34" charset="0"/>
                  <a:ea typeface="MS PGothic" panose="020B0600070205080204" pitchFamily="34" charset="-128"/>
                </a:defRPr>
              </a:lvl4pPr>
              <a:lvl5pPr marL="2057400" indent="-228600" defTabSz="4572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IP</a:t>
              </a:r>
            </a:p>
            <a:p>
              <a:pPr marL="0" marR="0" lvl="0" indent="0" algn="ctr" defTabSz="457200" rtl="0" eaLnBrk="1" fontAlgn="auto" latinLnBrk="0" hangingPunct="1">
                <a:lnSpc>
                  <a:spcPct val="85000"/>
                </a:lnSpc>
                <a:spcBef>
                  <a:spcPts val="0"/>
                </a:spcBef>
                <a:spcAft>
                  <a:spcPts val="0"/>
                </a:spcAft>
                <a:buClrTx/>
                <a:buSzTx/>
                <a:buFontTx/>
                <a:buNone/>
                <a:defRPr/>
              </a:pPr>
              <a:r>
                <a:rPr kumimoji="0" lang="en-US" altLang="en-US" sz="17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ToS</a:t>
              </a:r>
              <a:endParaRPr kumimoji="0" lang="en-US" altLang="en-US" sz="17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grpSp>
      <p:sp>
        <p:nvSpPr>
          <p:cNvPr id="57"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89"/>
                                        </p:tgtEl>
                                        <p:attrNameLst>
                                          <p:attrName>style.visibility</p:attrName>
                                        </p:attrNameLst>
                                      </p:cBhvr>
                                      <p:to>
                                        <p:strVal val="visible"/>
                                      </p:to>
                                    </p:set>
                                    <p:animEffect transition="in" filter="dissolve">
                                      <p:cBhvr>
                                        <p:cTn id="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326467"/>
            <a:ext cx="10515600" cy="515585"/>
          </a:xfrm>
        </p:spPr>
        <p:txBody>
          <a:bodyPr>
            <a:normAutofit/>
          </a:bodyPr>
          <a:lstStyle/>
          <a:p>
            <a:pPr>
              <a:buClr>
                <a:srgbClr val="000090"/>
              </a:buClr>
              <a:buSzPct val="100000"/>
            </a:pPr>
            <a:r>
              <a:rPr lang="en-US" altLang="en-US" dirty="0" err="1">
                <a:solidFill>
                  <a:srgbClr val="C00000"/>
                </a:solidFill>
                <a:latin typeface="Times New Roman" panose="02020603050405020304" pitchFamily="18" charset="0"/>
                <a:cs typeface="Times New Roman" panose="02020603050405020304" pitchFamily="18" charset="0"/>
              </a:rPr>
              <a:t>match+action</a:t>
            </a:r>
            <a:r>
              <a:rPr lang="en-US" altLang="en-US" dirty="0">
                <a:solidFill>
                  <a:srgbClr val="C0000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整合不同类型的服务</a:t>
            </a:r>
            <a:endParaRPr lang="en-US" altLang="en-US" dirty="0">
              <a:latin typeface="Times New Roman" panose="02020603050405020304" pitchFamily="18" charset="0"/>
              <a:cs typeface="Times New Roman" panose="02020603050405020304" pitchFamily="18" charset="0"/>
            </a:endParaRPr>
          </a:p>
        </p:txBody>
      </p:sp>
      <p:sp>
        <p:nvSpPr>
          <p:cNvPr id="11" name="Title 2"/>
          <p:cNvSpPr>
            <a:spLocks noGrp="1"/>
          </p:cNvSpPr>
          <p:nvPr>
            <p:ph type="title"/>
          </p:nvPr>
        </p:nvSpPr>
        <p:spPr>
          <a:xfrm>
            <a:off x="838200" y="345805"/>
            <a:ext cx="10515600" cy="894622"/>
          </a:xfrm>
        </p:spPr>
        <p:txBody>
          <a:bodyPr>
            <a:normAutofit/>
          </a:bodyPr>
          <a:lstStyle/>
          <a:p>
            <a:r>
              <a:rPr lang="en-US" sz="4800" dirty="0"/>
              <a:t>OpenFlow</a:t>
            </a:r>
          </a:p>
        </p:txBody>
      </p:sp>
      <p:sp>
        <p:nvSpPr>
          <p:cNvPr id="34" name="Content Placeholder 2"/>
          <p:cNvSpPr txBox="1"/>
          <p:nvPr/>
        </p:nvSpPr>
        <p:spPr>
          <a:xfrm>
            <a:off x="1447800" y="2185507"/>
            <a:ext cx="4489173" cy="39369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0"/>
              </a:spcBef>
              <a:spcAft>
                <a:spcPts val="0"/>
              </a:spcAft>
              <a:buClr>
                <a:srgbClr val="000090"/>
              </a:buClr>
              <a:buSzTx/>
              <a:buFont typeface="Wingdings" panose="05000000000000000000" pitchFamily="2" charset="2"/>
              <a:buNone/>
              <a:defRPr/>
            </a:pPr>
            <a:r>
              <a:rPr kumimoji="0" lang="zh-CN" altLang="en-US" sz="32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路由器</a:t>
            </a:r>
            <a:endParaRPr kumimoji="0" lang="en-US" sz="32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a:p>
            <a:pPr marL="678180" marR="0" lvl="1" indent="-215900" algn="l" defTabSz="914400" rtl="0" eaLnBrk="1" fontAlgn="auto" latinLnBrk="0" hangingPunct="1">
              <a:lnSpc>
                <a:spcPct val="90000"/>
              </a:lnSpc>
              <a:spcBef>
                <a:spcPts val="0"/>
              </a:spcBef>
              <a:spcAft>
                <a:spcPts val="0"/>
              </a:spcAft>
              <a:buClr>
                <a:srgbClr val="000090"/>
              </a:buClr>
              <a:buSzPct val="101000"/>
              <a:buFont typeface="Arial" panose="020B0604020202020204"/>
              <a:buChar char="•"/>
              <a:defRPr/>
            </a:pPr>
            <a:r>
              <a:rPr kumimoji="0" lang="zh-CN" altLang="en-US" sz="28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匹配</a:t>
            </a:r>
            <a:r>
              <a:rPr kumimoji="0" lang="en-US" sz="28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 </a:t>
            </a:r>
            <a:r>
              <a:rPr kumimoji="0" lang="zh-CN" altLang="en-US" sz="2800" b="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最长前缀匹配（基于目的转发）</a:t>
            </a:r>
            <a:endParaRPr kumimoji="0" lang="en-US" sz="2800" b="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678180" marR="0" lvl="1" indent="-215900" algn="l" defTabSz="914400" rtl="0" eaLnBrk="1" fontAlgn="auto" latinLnBrk="0" hangingPunct="1">
              <a:lnSpc>
                <a:spcPct val="90000"/>
              </a:lnSpc>
              <a:spcBef>
                <a:spcPts val="0"/>
              </a:spcBef>
              <a:spcAft>
                <a:spcPts val="0"/>
              </a:spcAft>
              <a:buClr>
                <a:srgbClr val="000090"/>
              </a:buClr>
              <a:buSzPct val="101000"/>
              <a:buFont typeface="Arial" panose="020B0604020202020204"/>
              <a:buChar char="•"/>
              <a:defRPr/>
            </a:pPr>
            <a:r>
              <a:rPr lang="zh-CN" altLang="en-US" sz="2800" dirty="0">
                <a:solidFill>
                  <a:srgbClr val="000090"/>
                </a:solidFill>
                <a:latin typeface="Times New Roman" panose="02020603050405020304" pitchFamily="18" charset="0"/>
                <a:cs typeface="Times New Roman" panose="02020603050405020304" pitchFamily="18" charset="0"/>
              </a:rPr>
              <a:t>动作</a:t>
            </a:r>
            <a:r>
              <a:rPr kumimoji="0" lang="en-US" sz="28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 </a:t>
            </a:r>
            <a:r>
              <a:rPr kumimoji="0" lang="zh-CN" altLang="en-US" sz="2800" b="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通过对应端口转发</a:t>
            </a:r>
            <a:endParaRPr kumimoji="0" lang="en-US" sz="2800" b="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0"/>
              </a:spcAft>
              <a:buClr>
                <a:srgbClr val="000090"/>
              </a:buClr>
              <a:buSzTx/>
              <a:buFont typeface="Wingdings" panose="05000000000000000000" pitchFamily="2" charset="2"/>
              <a:buNone/>
              <a:defRPr/>
            </a:pPr>
            <a:r>
              <a:rPr lang="zh-CN" altLang="en-US" sz="3200" dirty="0">
                <a:solidFill>
                  <a:srgbClr val="C00000"/>
                </a:solidFill>
                <a:latin typeface="Times New Roman" panose="02020603050405020304" pitchFamily="18" charset="0"/>
                <a:cs typeface="Times New Roman" panose="02020603050405020304" pitchFamily="18" charset="0"/>
              </a:rPr>
              <a:t>链路层交换机</a:t>
            </a:r>
            <a:endParaRPr kumimoji="0" lang="en-US" sz="28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a:p>
            <a:pPr marL="678180" lvl="1" indent="-215900">
              <a:spcBef>
                <a:spcPts val="0"/>
              </a:spcBef>
              <a:buClr>
                <a:srgbClr val="000090"/>
              </a:buClr>
              <a:buSzPct val="100000"/>
              <a:buFont typeface="Arial" panose="020B0604020202020204"/>
              <a:buChar char="•"/>
              <a:defRPr/>
            </a:pPr>
            <a:r>
              <a:rPr lang="zh-CN" altLang="en-US" sz="2800" dirty="0">
                <a:solidFill>
                  <a:srgbClr val="000090"/>
                </a:solidFill>
                <a:latin typeface="Times New Roman" panose="02020603050405020304" pitchFamily="18" charset="0"/>
                <a:cs typeface="Times New Roman" panose="02020603050405020304" pitchFamily="18" charset="0"/>
              </a:rPr>
              <a:t>匹配</a:t>
            </a:r>
            <a:r>
              <a:rPr kumimoji="0" lang="en-US" sz="28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 </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目的</a:t>
            </a:r>
            <a:r>
              <a:rPr kumimoji="0" lang="en-US" altLang="zh-CN"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MAC</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a:t>
            </a:r>
            <a:endPar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78180" lvl="1" indent="-215900">
              <a:spcBef>
                <a:spcPts val="0"/>
              </a:spcBef>
              <a:buClr>
                <a:srgbClr val="000090"/>
              </a:buClr>
              <a:buSzPct val="100000"/>
              <a:buFont typeface="Arial" panose="020B0604020202020204"/>
              <a:buChar char="•"/>
              <a:defRPr/>
            </a:pPr>
            <a:r>
              <a:rPr lang="zh-CN" altLang="en-US" sz="2800" dirty="0">
                <a:solidFill>
                  <a:srgbClr val="000090"/>
                </a:solidFill>
                <a:latin typeface="Times New Roman" panose="02020603050405020304" pitchFamily="18" charset="0"/>
                <a:cs typeface="Times New Roman" panose="02020603050405020304" pitchFamily="18" charset="0"/>
              </a:rPr>
              <a:t>动作</a:t>
            </a:r>
            <a:r>
              <a:rPr kumimoji="0" lang="en-US" sz="28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 </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转发或者广播</a:t>
            </a:r>
            <a:endPar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5" name="Content Placeholder 4"/>
          <p:cNvSpPr txBox="1"/>
          <p:nvPr/>
        </p:nvSpPr>
        <p:spPr>
          <a:xfrm>
            <a:off x="6563139" y="2192892"/>
            <a:ext cx="4727714"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000090"/>
              </a:buClr>
              <a:buSzTx/>
              <a:buFont typeface="Wingdings" panose="05000000000000000000" pitchFamily="2" charset="2"/>
              <a:buNone/>
              <a:defRPr/>
            </a:pPr>
            <a:r>
              <a:rPr kumimoji="0" lang="zh-CN" altLang="en-US" sz="32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防火墙</a:t>
            </a:r>
            <a:endParaRPr kumimoji="0" lang="en-US" sz="32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a:p>
            <a:pPr marL="508000" lvl="1" indent="-219075">
              <a:spcBef>
                <a:spcPts val="0"/>
              </a:spcBef>
              <a:buClr>
                <a:srgbClr val="000090"/>
              </a:buClr>
              <a:buFont typeface="Arial" panose="020B0604020202020204"/>
              <a:buChar char="•"/>
              <a:defRPr/>
            </a:pPr>
            <a:r>
              <a:rPr lang="zh-CN" altLang="en-US" sz="2800" dirty="0">
                <a:solidFill>
                  <a:srgbClr val="000090"/>
                </a:solidFill>
                <a:latin typeface="Times New Roman" panose="02020603050405020304" pitchFamily="18" charset="0"/>
                <a:cs typeface="Times New Roman" panose="02020603050405020304" pitchFamily="18" charset="0"/>
              </a:rPr>
              <a:t>匹配</a:t>
            </a:r>
            <a:r>
              <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IP</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地址和</a:t>
            </a:r>
            <a:r>
              <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TCP/UDP</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端口号</a:t>
            </a:r>
            <a:endPar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508000" lvl="1" indent="-219075">
              <a:spcBef>
                <a:spcPts val="0"/>
              </a:spcBef>
              <a:buClr>
                <a:srgbClr val="000090"/>
              </a:buClr>
              <a:buFont typeface="Arial" panose="020B0604020202020204"/>
              <a:buChar char="•"/>
              <a:defRPr/>
            </a:pPr>
            <a:r>
              <a:rPr lang="zh-CN" altLang="en-US" sz="2800" dirty="0">
                <a:solidFill>
                  <a:srgbClr val="000090"/>
                </a:solidFill>
                <a:latin typeface="Times New Roman" panose="02020603050405020304" pitchFamily="18" charset="0"/>
                <a:cs typeface="Times New Roman" panose="02020603050405020304" pitchFamily="18" charset="0"/>
              </a:rPr>
              <a:t>动作</a:t>
            </a:r>
            <a:r>
              <a:rPr kumimoji="0" lang="en-US" sz="28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 </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允许或拒绝</a:t>
            </a:r>
            <a:r>
              <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90000"/>
              </a:lnSpc>
              <a:spcBef>
                <a:spcPts val="0"/>
              </a:spcBef>
              <a:spcAft>
                <a:spcPts val="0"/>
              </a:spcAft>
              <a:buClr>
                <a:srgbClr val="000090"/>
              </a:buClr>
              <a:buSzTx/>
              <a:buFont typeface="Wingdings" panose="05000000000000000000" pitchFamily="2" charset="2"/>
              <a:buNone/>
              <a:defRPr/>
            </a:pPr>
            <a:endParaRPr kumimoji="0" lang="en-US" sz="32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0"/>
              </a:spcBef>
              <a:spcAft>
                <a:spcPts val="0"/>
              </a:spcAft>
              <a:buClr>
                <a:srgbClr val="000090"/>
              </a:buClr>
              <a:buSzTx/>
              <a:buFont typeface="Wingdings" panose="05000000000000000000" pitchFamily="2" charset="2"/>
              <a:buNone/>
              <a:defRPr/>
            </a:pPr>
            <a:r>
              <a:rPr kumimoji="0" lang="en-US" sz="32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NAT </a:t>
            </a:r>
            <a:r>
              <a:rPr kumimoji="0" lang="zh-CN" altLang="en-US" sz="32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网络地址转换</a:t>
            </a:r>
            <a:endParaRPr kumimoji="0" lang="en-US" sz="32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a:p>
            <a:pPr marL="519430" lvl="1" indent="-230505">
              <a:spcBef>
                <a:spcPts val="0"/>
              </a:spcBef>
              <a:buClr>
                <a:srgbClr val="000090"/>
              </a:buClr>
              <a:buFont typeface="Arial" panose="020B0604020202020204"/>
              <a:buChar char="•"/>
              <a:defRPr/>
            </a:pPr>
            <a:r>
              <a:rPr lang="zh-CN" altLang="en-US" sz="2800" dirty="0">
                <a:solidFill>
                  <a:srgbClr val="000090"/>
                </a:solidFill>
                <a:latin typeface="Times New Roman" panose="02020603050405020304" pitchFamily="18" charset="0"/>
                <a:cs typeface="Times New Roman" panose="02020603050405020304" pitchFamily="18" charset="0"/>
              </a:rPr>
              <a:t>匹配</a:t>
            </a:r>
            <a:r>
              <a:rPr kumimoji="0" lang="en-US" sz="28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 </a:t>
            </a:r>
            <a:r>
              <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地址和端口号</a:t>
            </a:r>
            <a:endPar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519430" lvl="1" indent="-230505">
              <a:spcBef>
                <a:spcPts val="0"/>
              </a:spcBef>
              <a:buClr>
                <a:srgbClr val="000090"/>
              </a:buClr>
              <a:buFont typeface="Arial" panose="020B0604020202020204"/>
              <a:buChar char="•"/>
              <a:defRPr/>
            </a:pPr>
            <a:r>
              <a:rPr lang="zh-CN" altLang="en-US" sz="2800" dirty="0">
                <a:solidFill>
                  <a:srgbClr val="000090"/>
                </a:solidFill>
                <a:latin typeface="Times New Roman" panose="02020603050405020304" pitchFamily="18" charset="0"/>
                <a:cs typeface="Times New Roman" panose="02020603050405020304" pitchFamily="18" charset="0"/>
              </a:rPr>
              <a:t>动作</a:t>
            </a:r>
            <a:r>
              <a:rPr kumimoji="0" lang="en-US" sz="2800" b="0" u="none" strike="noStrike" kern="1200" cap="none" spc="0" normalizeH="0" baseline="0" noProof="0" dirty="0">
                <a:ln>
                  <a:noFill/>
                </a:ln>
                <a:solidFill>
                  <a:srgbClr val="000090"/>
                </a:solidFill>
                <a:effectLst/>
                <a:uLnTx/>
                <a:uFillTx/>
                <a:latin typeface="Times New Roman" panose="02020603050405020304" pitchFamily="18" charset="0"/>
                <a:cs typeface="Times New Roman" panose="02020603050405020304" pitchFamily="18" charset="0"/>
              </a:rPr>
              <a:t>: </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重写</a:t>
            </a:r>
            <a:r>
              <a:rPr kumimoji="0" lang="en-US" altLang="zh-CN"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IP</a:t>
            </a:r>
            <a:r>
              <a:rPr kumimoji="0" lang="zh-CN" alt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地址和端口号</a:t>
            </a:r>
            <a:endParaRPr kumimoji="0" lang="en-US" sz="2800" b="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222250" algn="l" defTabSz="914400" rtl="0" eaLnBrk="1" fontAlgn="auto" latinLnBrk="0" hangingPunct="1">
              <a:lnSpc>
                <a:spcPct val="90000"/>
              </a:lnSpc>
              <a:spcBef>
                <a:spcPts val="0"/>
              </a:spcBef>
              <a:spcAft>
                <a:spcPts val="0"/>
              </a:spcAft>
              <a:buClr>
                <a:srgbClr val="0000A3"/>
              </a:buClr>
              <a:buSzTx/>
              <a:buFont typeface="Wingdings" panose="05000000000000000000" charset="0"/>
              <a:buChar char="§"/>
              <a:defRPr/>
            </a:pP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838200" y="345805"/>
            <a:ext cx="10515600" cy="894622"/>
          </a:xfrm>
        </p:spPr>
        <p:txBody>
          <a:bodyPr>
            <a:normAutofit/>
          </a:bodyPr>
          <a:lstStyle/>
          <a:p>
            <a:r>
              <a:rPr lang="en-US" sz="4800" dirty="0"/>
              <a:t>OpenFlow</a:t>
            </a:r>
            <a:r>
              <a:rPr lang="en-US" altLang="zh-CN" sz="4800" dirty="0"/>
              <a:t>: </a:t>
            </a:r>
            <a:r>
              <a:rPr lang="zh-CN" altLang="en-US" sz="4800" dirty="0"/>
              <a:t>示例</a:t>
            </a:r>
            <a:endParaRPr lang="en-US" sz="4800" dirty="0"/>
          </a:p>
        </p:txBody>
      </p:sp>
      <p:cxnSp>
        <p:nvCxnSpPr>
          <p:cNvPr id="196" name="Straight Connector 13"/>
          <p:cNvCxnSpPr>
            <a:cxnSpLocks noChangeShapeType="1"/>
          </p:cNvCxnSpPr>
          <p:nvPr/>
        </p:nvCxnSpPr>
        <p:spPr bwMode="auto">
          <a:xfrm>
            <a:off x="4145096" y="2562225"/>
            <a:ext cx="2157412" cy="18462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Straight Connector 11"/>
          <p:cNvCxnSpPr>
            <a:cxnSpLocks noChangeShapeType="1"/>
          </p:cNvCxnSpPr>
          <p:nvPr/>
        </p:nvCxnSpPr>
        <p:spPr bwMode="auto">
          <a:xfrm>
            <a:off x="4424496" y="4497388"/>
            <a:ext cx="204628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Straight Connector 6"/>
          <p:cNvCxnSpPr>
            <a:cxnSpLocks noChangeShapeType="1"/>
          </p:cNvCxnSpPr>
          <p:nvPr/>
        </p:nvCxnSpPr>
        <p:spPr bwMode="auto">
          <a:xfrm>
            <a:off x="4226058" y="2690813"/>
            <a:ext cx="0" cy="15748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Straight Connector 64"/>
          <p:cNvCxnSpPr>
            <a:cxnSpLocks noChangeShapeType="1"/>
          </p:cNvCxnSpPr>
          <p:nvPr/>
        </p:nvCxnSpPr>
        <p:spPr bwMode="auto">
          <a:xfrm flipH="1">
            <a:off x="4346708" y="3154363"/>
            <a:ext cx="1477963" cy="1311275"/>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Straight Connector 199"/>
          <p:cNvCxnSpPr/>
          <p:nvPr/>
        </p:nvCxnSpPr>
        <p:spPr>
          <a:xfrm flipH="1" flipV="1">
            <a:off x="4294321" y="4567238"/>
            <a:ext cx="6350" cy="657225"/>
          </a:xfrm>
          <a:prstGeom prst="line">
            <a:avLst/>
          </a:prstGeom>
          <a:noFill/>
          <a:ln w="25400" cap="flat" cmpd="sng" algn="ctr">
            <a:solidFill>
              <a:srgbClr val="000000"/>
            </a:solidFill>
            <a:prstDash val="solid"/>
          </a:ln>
          <a:effectLst/>
        </p:spPr>
      </p:cxnSp>
      <p:cxnSp>
        <p:nvCxnSpPr>
          <p:cNvPr id="201" name="Straight Connector 200"/>
          <p:cNvCxnSpPr/>
          <p:nvPr/>
        </p:nvCxnSpPr>
        <p:spPr>
          <a:xfrm>
            <a:off x="3338646" y="4524375"/>
            <a:ext cx="531812" cy="0"/>
          </a:xfrm>
          <a:prstGeom prst="line">
            <a:avLst/>
          </a:prstGeom>
          <a:noFill/>
          <a:ln w="25400" cap="flat" cmpd="sng" algn="ctr">
            <a:solidFill>
              <a:srgbClr val="000000"/>
            </a:solidFill>
            <a:prstDash val="solid"/>
          </a:ln>
          <a:effectLst/>
        </p:spPr>
      </p:cxnSp>
      <p:grpSp>
        <p:nvGrpSpPr>
          <p:cNvPr id="202" name="Group 44"/>
          <p:cNvGrpSpPr/>
          <p:nvPr/>
        </p:nvGrpSpPr>
        <p:grpSpPr bwMode="auto">
          <a:xfrm>
            <a:off x="2740158" y="4043363"/>
            <a:ext cx="757238" cy="628650"/>
            <a:chOff x="-44" y="1473"/>
            <a:chExt cx="981" cy="1105"/>
          </a:xfrm>
        </p:grpSpPr>
        <p:pic>
          <p:nvPicPr>
            <p:cNvPr id="2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05" name="Group 44"/>
          <p:cNvGrpSpPr/>
          <p:nvPr/>
        </p:nvGrpSpPr>
        <p:grpSpPr bwMode="auto">
          <a:xfrm>
            <a:off x="3803783" y="4892675"/>
            <a:ext cx="757238" cy="628650"/>
            <a:chOff x="188" y="1473"/>
            <a:chExt cx="981" cy="1105"/>
          </a:xfrm>
        </p:grpSpPr>
        <p:pic>
          <p:nvPicPr>
            <p:cNvPr id="20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46"/>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08" name="TextBox 9"/>
          <p:cNvSpPr txBox="1">
            <a:spLocks noChangeArrowheads="1"/>
          </p:cNvSpPr>
          <p:nvPr/>
        </p:nvSpPr>
        <p:spPr bwMode="auto">
          <a:xfrm>
            <a:off x="2145917" y="4216884"/>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h1</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10.1.0.1</a:t>
            </a: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TextBox 58"/>
          <p:cNvSpPr txBox="1">
            <a:spLocks noChangeArrowheads="1"/>
          </p:cNvSpPr>
          <p:nvPr/>
        </p:nvSpPr>
        <p:spPr bwMode="auto">
          <a:xfrm>
            <a:off x="3903312" y="54534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10.1.0.2</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210" name="Straight Connector 209"/>
          <p:cNvCxnSpPr/>
          <p:nvPr/>
        </p:nvCxnSpPr>
        <p:spPr>
          <a:xfrm flipV="1">
            <a:off x="5992946" y="4568825"/>
            <a:ext cx="306387" cy="490538"/>
          </a:xfrm>
          <a:prstGeom prst="line">
            <a:avLst/>
          </a:prstGeom>
          <a:noFill/>
          <a:ln w="25400" cap="flat" cmpd="sng" algn="ctr">
            <a:solidFill>
              <a:srgbClr val="000000"/>
            </a:solidFill>
            <a:prstDash val="solid"/>
          </a:ln>
          <a:effectLst/>
        </p:spPr>
      </p:cxnSp>
      <p:cxnSp>
        <p:nvCxnSpPr>
          <p:cNvPr id="211" name="Straight Connector 210"/>
          <p:cNvCxnSpPr/>
          <p:nvPr/>
        </p:nvCxnSpPr>
        <p:spPr>
          <a:xfrm>
            <a:off x="6747008" y="4448175"/>
            <a:ext cx="531813" cy="0"/>
          </a:xfrm>
          <a:prstGeom prst="line">
            <a:avLst/>
          </a:prstGeom>
          <a:noFill/>
          <a:ln w="25400" cap="flat" cmpd="sng" algn="ctr">
            <a:solidFill>
              <a:srgbClr val="000000"/>
            </a:solidFill>
            <a:prstDash val="solid"/>
          </a:ln>
          <a:effectLst/>
        </p:spPr>
      </p:cxnSp>
      <p:grpSp>
        <p:nvGrpSpPr>
          <p:cNvPr id="212" name="Group 44"/>
          <p:cNvGrpSpPr/>
          <p:nvPr/>
        </p:nvGrpSpPr>
        <p:grpSpPr bwMode="auto">
          <a:xfrm>
            <a:off x="6953383" y="4221163"/>
            <a:ext cx="757238" cy="628650"/>
            <a:chOff x="-44" y="1473"/>
            <a:chExt cx="981" cy="1105"/>
          </a:xfrm>
        </p:grpSpPr>
        <p:pic>
          <p:nvPicPr>
            <p:cNvPr id="21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15" name="Group 44"/>
          <p:cNvGrpSpPr/>
          <p:nvPr/>
        </p:nvGrpSpPr>
        <p:grpSpPr bwMode="auto">
          <a:xfrm>
            <a:off x="5475421" y="4835525"/>
            <a:ext cx="757237" cy="628650"/>
            <a:chOff x="-44" y="1473"/>
            <a:chExt cx="981" cy="1105"/>
          </a:xfrm>
        </p:grpSpPr>
        <p:pic>
          <p:nvPicPr>
            <p:cNvPr id="2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18" name="TextBox 70"/>
          <p:cNvSpPr txBox="1">
            <a:spLocks noChangeArrowheads="1"/>
          </p:cNvSpPr>
          <p:nvPr/>
        </p:nvSpPr>
        <p:spPr bwMode="auto">
          <a:xfrm>
            <a:off x="7645947"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highlight>
                  <a:srgbClr val="00FFFF"/>
                </a:highlight>
                <a:uLnTx/>
                <a:uFillTx/>
                <a:latin typeface="Arial" panose="020B0604020202020204" pitchFamily="34" charset="0"/>
                <a:ea typeface="MS PGothic" panose="020B0600070205080204" pitchFamily="34" charset="-128"/>
                <a:cs typeface="Arial" panose="020B0604020202020204" pitchFamily="34" charset="0"/>
              </a:rPr>
              <a:t>Host h4</a:t>
            </a:r>
            <a:endPar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10.2.0.4</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9" name="TextBox 71"/>
          <p:cNvSpPr txBox="1">
            <a:spLocks noChangeArrowheads="1"/>
          </p:cNvSpPr>
          <p:nvPr/>
        </p:nvSpPr>
        <p:spPr bwMode="auto">
          <a:xfrm>
            <a:off x="5524907" y="53498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highlight>
                  <a:srgbClr val="00FFFF"/>
                </a:highlight>
                <a:uLnTx/>
                <a:uFillTx/>
                <a:latin typeface="Arial" panose="020B0604020202020204" pitchFamily="34" charset="0"/>
                <a:ea typeface="MS PGothic" panose="020B0600070205080204" pitchFamily="34" charset="-128"/>
                <a:cs typeface="Arial" panose="020B0604020202020204" pitchFamily="34" charset="0"/>
              </a:rPr>
              <a:t>Host h3</a:t>
            </a:r>
            <a:endPar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10.2.0.3</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220" name="Straight Connector 219"/>
          <p:cNvCxnSpPr/>
          <p:nvPr/>
        </p:nvCxnSpPr>
        <p:spPr>
          <a:xfrm>
            <a:off x="3349758" y="2681288"/>
            <a:ext cx="706438" cy="0"/>
          </a:xfrm>
          <a:prstGeom prst="line">
            <a:avLst/>
          </a:prstGeom>
          <a:noFill/>
          <a:ln w="25400" cap="flat" cmpd="sng" algn="ctr">
            <a:solidFill>
              <a:srgbClr val="000000"/>
            </a:solidFill>
            <a:prstDash val="solid"/>
          </a:ln>
          <a:effectLst/>
        </p:spPr>
      </p:cxnSp>
      <p:cxnSp>
        <p:nvCxnSpPr>
          <p:cNvPr id="221" name="Straight Connector 220"/>
          <p:cNvCxnSpPr/>
          <p:nvPr/>
        </p:nvCxnSpPr>
        <p:spPr>
          <a:xfrm flipV="1">
            <a:off x="4327658" y="2014538"/>
            <a:ext cx="0" cy="474662"/>
          </a:xfrm>
          <a:prstGeom prst="line">
            <a:avLst/>
          </a:prstGeom>
          <a:noFill/>
          <a:ln w="25400" cap="flat" cmpd="sng" algn="ctr">
            <a:solidFill>
              <a:srgbClr val="000000"/>
            </a:solidFill>
            <a:prstDash val="solid"/>
          </a:ln>
          <a:effectLst/>
        </p:spPr>
      </p:cxnSp>
      <p:grpSp>
        <p:nvGrpSpPr>
          <p:cNvPr id="222" name="Group 44"/>
          <p:cNvGrpSpPr/>
          <p:nvPr/>
        </p:nvGrpSpPr>
        <p:grpSpPr bwMode="auto">
          <a:xfrm>
            <a:off x="3846646" y="1622425"/>
            <a:ext cx="757237" cy="628650"/>
            <a:chOff x="-44" y="1473"/>
            <a:chExt cx="981" cy="1105"/>
          </a:xfrm>
        </p:grpSpPr>
        <p:pic>
          <p:nvPicPr>
            <p:cNvPr id="22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25" name="Group 44"/>
          <p:cNvGrpSpPr/>
          <p:nvPr/>
        </p:nvGrpSpPr>
        <p:grpSpPr bwMode="auto">
          <a:xfrm>
            <a:off x="2792546" y="2561879"/>
            <a:ext cx="757237" cy="628650"/>
            <a:chOff x="-44" y="1473"/>
            <a:chExt cx="981" cy="1105"/>
          </a:xfrm>
        </p:grpSpPr>
        <p:pic>
          <p:nvPicPr>
            <p:cNvPr id="22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28" name="TextBox 83"/>
          <p:cNvSpPr txBox="1">
            <a:spLocks noChangeArrowheads="1"/>
          </p:cNvSpPr>
          <p:nvPr/>
        </p:nvSpPr>
        <p:spPr bwMode="auto">
          <a:xfrm>
            <a:off x="2881446" y="3065116"/>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highlight>
                  <a:srgbClr val="FFFF00"/>
                </a:highlight>
                <a:uLnTx/>
                <a:uFillTx/>
                <a:latin typeface="Arial" panose="020B0604020202020204" pitchFamily="34" charset="0"/>
                <a:ea typeface="MS PGothic" panose="020B0600070205080204" pitchFamily="34" charset="-128"/>
                <a:cs typeface="Arial" panose="020B0604020202020204" pitchFamily="34" charset="0"/>
              </a:rPr>
              <a:t>Host h5</a:t>
            </a:r>
            <a:endPar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10.3.0.5</a:t>
            </a:r>
          </a:p>
        </p:txBody>
      </p:sp>
      <p:sp>
        <p:nvSpPr>
          <p:cNvPr id="229" name="TextBox 92"/>
          <p:cNvSpPr txBox="1">
            <a:spLocks noChangeArrowheads="1"/>
          </p:cNvSpPr>
          <p:nvPr/>
        </p:nvSpPr>
        <p:spPr bwMode="auto">
          <a:xfrm>
            <a:off x="4289558"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highlight>
                  <a:srgbClr val="FF00FF"/>
                </a:highlight>
                <a:uLnTx/>
                <a:uFillTx/>
                <a:latin typeface="Arial" panose="020B0604020202020204" pitchFamily="34" charset="0"/>
                <a:ea typeface="MS PGothic" panose="020B0600070205080204" pitchFamily="34" charset="-128"/>
                <a:cs typeface="Arial" panose="020B0604020202020204" pitchFamily="34" charset="0"/>
              </a:rPr>
              <a:t>s1</a:t>
            </a:r>
          </a:p>
        </p:txBody>
      </p:sp>
      <p:sp>
        <p:nvSpPr>
          <p:cNvPr id="230" name="TextBox 93"/>
          <p:cNvSpPr txBox="1">
            <a:spLocks noChangeArrowheads="1"/>
          </p:cNvSpPr>
          <p:nvPr/>
        </p:nvSpPr>
        <p:spPr bwMode="auto">
          <a:xfrm>
            <a:off x="6450146" y="397668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highlight>
                  <a:srgbClr val="FF00FF"/>
                </a:highlight>
                <a:uLnTx/>
                <a:uFillTx/>
                <a:latin typeface="Arial" panose="020B0604020202020204" pitchFamily="34" charset="0"/>
                <a:ea typeface="MS PGothic" panose="020B0600070205080204" pitchFamily="34" charset="-128"/>
                <a:cs typeface="Arial" panose="020B0604020202020204" pitchFamily="34" charset="0"/>
              </a:rPr>
              <a:t>s2</a:t>
            </a:r>
          </a:p>
        </p:txBody>
      </p:sp>
      <p:sp>
        <p:nvSpPr>
          <p:cNvPr id="231" name="TextBox 94"/>
          <p:cNvSpPr txBox="1">
            <a:spLocks noChangeArrowheads="1"/>
          </p:cNvSpPr>
          <p:nvPr/>
        </p:nvSpPr>
        <p:spPr bwMode="auto">
          <a:xfrm>
            <a:off x="4507046"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s3</a:t>
            </a:r>
          </a:p>
        </p:txBody>
      </p:sp>
      <p:cxnSp>
        <p:nvCxnSpPr>
          <p:cNvPr id="232" name="Straight Connector 99"/>
          <p:cNvCxnSpPr>
            <a:cxnSpLocks noChangeShapeType="1"/>
          </p:cNvCxnSpPr>
          <p:nvPr/>
        </p:nvCxnSpPr>
        <p:spPr bwMode="auto">
          <a:xfrm>
            <a:off x="4346708" y="2871788"/>
            <a:ext cx="1392238" cy="219075"/>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 name="Straight Connector 102"/>
          <p:cNvCxnSpPr>
            <a:cxnSpLocks noChangeShapeType="1"/>
          </p:cNvCxnSpPr>
          <p:nvPr/>
        </p:nvCxnSpPr>
        <p:spPr bwMode="auto">
          <a:xfrm>
            <a:off x="5824671" y="3154363"/>
            <a:ext cx="533400" cy="976312"/>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 name="TextBox 108"/>
          <p:cNvSpPr txBox="1">
            <a:spLocks noChangeArrowheads="1"/>
          </p:cNvSpPr>
          <p:nvPr/>
        </p:nvSpPr>
        <p:spPr bwMode="auto">
          <a:xfrm>
            <a:off x="4118108" y="2173288"/>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235" name="TextBox 109"/>
          <p:cNvSpPr txBox="1">
            <a:spLocks noChangeArrowheads="1"/>
          </p:cNvSpPr>
          <p:nvPr/>
        </p:nvSpPr>
        <p:spPr bwMode="auto">
          <a:xfrm>
            <a:off x="3649796" y="2419350"/>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236" name="TextBox 110"/>
          <p:cNvSpPr txBox="1">
            <a:spLocks noChangeArrowheads="1"/>
          </p:cNvSpPr>
          <p:nvPr/>
        </p:nvSpPr>
        <p:spPr bwMode="auto">
          <a:xfrm>
            <a:off x="4018096" y="2790894"/>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237" name="TextBox 111"/>
          <p:cNvSpPr txBox="1">
            <a:spLocks noChangeArrowheads="1"/>
          </p:cNvSpPr>
          <p:nvPr/>
        </p:nvSpPr>
        <p:spPr bwMode="auto">
          <a:xfrm>
            <a:off x="4495933"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238" name="TextBox 112"/>
          <p:cNvSpPr txBox="1">
            <a:spLocks noChangeArrowheads="1"/>
          </p:cNvSpPr>
          <p:nvPr/>
        </p:nvSpPr>
        <p:spPr bwMode="auto">
          <a:xfrm>
            <a:off x="4021271" y="400685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239" name="TextBox 113"/>
          <p:cNvSpPr txBox="1">
            <a:spLocks noChangeArrowheads="1"/>
          </p:cNvSpPr>
          <p:nvPr/>
        </p:nvSpPr>
        <p:spPr bwMode="auto">
          <a:xfrm>
            <a:off x="3664083" y="4276725"/>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240" name="TextBox 114"/>
          <p:cNvSpPr txBox="1">
            <a:spLocks noChangeArrowheads="1"/>
          </p:cNvSpPr>
          <p:nvPr/>
        </p:nvSpPr>
        <p:spPr bwMode="auto">
          <a:xfrm>
            <a:off x="4046671" y="4624388"/>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241" name="TextBox 115"/>
          <p:cNvSpPr txBox="1">
            <a:spLocks noChangeArrowheads="1"/>
          </p:cNvSpPr>
          <p:nvPr/>
        </p:nvSpPr>
        <p:spPr bwMode="auto">
          <a:xfrm>
            <a:off x="4554671"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242" name="TextBox 117"/>
          <p:cNvSpPr txBox="1">
            <a:spLocks noChangeArrowheads="1"/>
          </p:cNvSpPr>
          <p:nvPr/>
        </p:nvSpPr>
        <p:spPr bwMode="auto">
          <a:xfrm>
            <a:off x="5811971" y="408940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243" name="TextBox 118"/>
          <p:cNvSpPr txBox="1">
            <a:spLocks noChangeArrowheads="1"/>
          </p:cNvSpPr>
          <p:nvPr/>
        </p:nvSpPr>
        <p:spPr bwMode="auto">
          <a:xfrm>
            <a:off x="5783396" y="4437063"/>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244" name="TextBox 119"/>
          <p:cNvSpPr txBox="1">
            <a:spLocks noChangeArrowheads="1"/>
          </p:cNvSpPr>
          <p:nvPr/>
        </p:nvSpPr>
        <p:spPr bwMode="auto">
          <a:xfrm>
            <a:off x="6150108" y="464185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245" name="TextBox 120"/>
          <p:cNvSpPr txBox="1">
            <a:spLocks noChangeArrowheads="1"/>
          </p:cNvSpPr>
          <p:nvPr/>
        </p:nvSpPr>
        <p:spPr bwMode="auto">
          <a:xfrm>
            <a:off x="6708908" y="4394200"/>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246" name="TextBox 150"/>
          <p:cNvSpPr txBox="1">
            <a:spLocks noChangeArrowheads="1"/>
          </p:cNvSpPr>
          <p:nvPr/>
        </p:nvSpPr>
        <p:spPr bwMode="auto">
          <a:xfrm>
            <a:off x="4469291" y="1666393"/>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highlight>
                  <a:srgbClr val="FFFF00"/>
                </a:highlight>
                <a:uLnTx/>
                <a:uFillTx/>
                <a:latin typeface="Arial" panose="020B0604020202020204" pitchFamily="34" charset="0"/>
                <a:ea typeface="MS PGothic" panose="020B0600070205080204" pitchFamily="34" charset="-128"/>
                <a:cs typeface="Arial" panose="020B0604020202020204" pitchFamily="34" charset="0"/>
              </a:rPr>
              <a:t>Host h6</a:t>
            </a:r>
            <a:endPar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10.3.0.6</a:t>
            </a:r>
          </a:p>
        </p:txBody>
      </p:sp>
      <p:grpSp>
        <p:nvGrpSpPr>
          <p:cNvPr id="277" name="Group 88"/>
          <p:cNvGrpSpPr/>
          <p:nvPr/>
        </p:nvGrpSpPr>
        <p:grpSpPr bwMode="auto">
          <a:xfrm>
            <a:off x="5400808" y="1862138"/>
            <a:ext cx="1270000" cy="1482725"/>
            <a:chOff x="5418667" y="1587500"/>
            <a:chExt cx="1270000" cy="1481667"/>
          </a:xfrm>
        </p:grpSpPr>
        <p:grpSp>
          <p:nvGrpSpPr>
            <p:cNvPr id="278" name="Group 79"/>
            <p:cNvGrpSpPr/>
            <p:nvPr/>
          </p:nvGrpSpPr>
          <p:grpSpPr bwMode="auto">
            <a:xfrm>
              <a:off x="5440087" y="1742411"/>
              <a:ext cx="1047344" cy="1163369"/>
              <a:chOff x="5440087" y="1742411"/>
              <a:chExt cx="1047344" cy="1163369"/>
            </a:xfrm>
          </p:grpSpPr>
          <p:grpSp>
            <p:nvGrpSpPr>
              <p:cNvPr id="280" name="Group 950"/>
              <p:cNvGrpSpPr/>
              <p:nvPr/>
            </p:nvGrpSpPr>
            <p:grpSpPr bwMode="auto">
              <a:xfrm>
                <a:off x="5838397" y="2273382"/>
                <a:ext cx="350328" cy="632398"/>
                <a:chOff x="4140" y="429"/>
                <a:chExt cx="1425" cy="2396"/>
              </a:xfrm>
            </p:grpSpPr>
            <p:sp>
              <p:nvSpPr>
                <p:cNvPr id="283" name="Freeform 951"/>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5" name="Freeform 953"/>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6" name="Freeform 954"/>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7"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8" name="Group 956"/>
                <p:cNvGrpSpPr/>
                <p:nvPr/>
              </p:nvGrpSpPr>
              <p:grpSpPr bwMode="auto">
                <a:xfrm>
                  <a:off x="4749" y="668"/>
                  <a:ext cx="581" cy="145"/>
                  <a:chOff x="614" y="2568"/>
                  <a:chExt cx="725" cy="139"/>
                </a:xfrm>
              </p:grpSpPr>
              <p:sp>
                <p:nvSpPr>
                  <p:cNvPr id="313"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9"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90" name="Group 960"/>
                <p:cNvGrpSpPr/>
                <p:nvPr/>
              </p:nvGrpSpPr>
              <p:grpSpPr bwMode="auto">
                <a:xfrm>
                  <a:off x="4747" y="994"/>
                  <a:ext cx="581" cy="134"/>
                  <a:chOff x="614" y="2568"/>
                  <a:chExt cx="725" cy="139"/>
                </a:xfrm>
              </p:grpSpPr>
              <p:sp>
                <p:nvSpPr>
                  <p:cNvPr id="311"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1"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2"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93" name="Group 965"/>
                <p:cNvGrpSpPr/>
                <p:nvPr/>
              </p:nvGrpSpPr>
              <p:grpSpPr bwMode="auto">
                <a:xfrm>
                  <a:off x="4735" y="1627"/>
                  <a:ext cx="582" cy="151"/>
                  <a:chOff x="614" y="2568"/>
                  <a:chExt cx="725" cy="139"/>
                </a:xfrm>
              </p:grpSpPr>
              <p:sp>
                <p:nvSpPr>
                  <p:cNvPr id="309"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4" name="Freeform 968"/>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95" name="Group 969"/>
                <p:cNvGrpSpPr/>
                <p:nvPr/>
              </p:nvGrpSpPr>
              <p:grpSpPr bwMode="auto">
                <a:xfrm>
                  <a:off x="4739" y="1327"/>
                  <a:ext cx="582" cy="139"/>
                  <a:chOff x="614" y="2568"/>
                  <a:chExt cx="725" cy="139"/>
                </a:xfrm>
              </p:grpSpPr>
              <p:sp>
                <p:nvSpPr>
                  <p:cNvPr id="307"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7" name="Freeform 973"/>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8" name="Freeform 974"/>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Freeform 976"/>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2"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6"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28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controller</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9" name="Rectangle 82"/>
            <p:cNvSpPr>
              <a:spLocks noChangeArrowheads="1"/>
            </p:cNvSpPr>
            <p:nvPr/>
          </p:nvSpPr>
          <p:spPr bwMode="auto">
            <a:xfrm>
              <a:off x="5418667" y="1587500"/>
              <a:ext cx="1270000" cy="1481667"/>
            </a:xfrm>
            <a:prstGeom prst="rect">
              <a:avLst/>
            </a:prstGeom>
            <a:solidFill>
              <a:srgbClr val="FFFFFF">
                <a:alpha val="65881"/>
              </a:srgbClr>
            </a:solidFill>
            <a:ln>
              <a:noFill/>
            </a:ln>
            <a:extLst>
              <a:ext uri="{91240B29-F687-4F45-9708-019B960494DF}">
                <a14:hiddenLine xmlns:a14="http://schemas.microsoft.com/office/drawing/2010/main" w="952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315" name="TextBox 211"/>
          <p:cNvSpPr txBox="1">
            <a:spLocks noChangeArrowheads="1"/>
          </p:cNvSpPr>
          <p:nvPr/>
        </p:nvSpPr>
        <p:spPr bwMode="auto">
          <a:xfrm>
            <a:off x="7200353" y="1519586"/>
            <a:ext cx="4910782" cy="17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prstClr val="black"/>
                </a:solidFill>
                <a:latin typeface="Times New Roman" panose="02020603050405020304" pitchFamily="18" charset="0"/>
                <a:ea typeface="+mn-ea"/>
                <a:cs typeface="Times New Roman" panose="02020603050405020304" pitchFamily="18" charset="0"/>
              </a:rPr>
              <a:t>精心设计的流表可以实现</a:t>
            </a:r>
            <a:r>
              <a:rPr lang="zh-CN" altLang="en-US" sz="2800" b="1" u="sng" dirty="0">
                <a:solidFill>
                  <a:srgbClr val="C00000"/>
                </a:solidFill>
                <a:latin typeface="Times New Roman" panose="02020603050405020304" pitchFamily="18" charset="0"/>
                <a:ea typeface="+mn-ea"/>
                <a:cs typeface="Times New Roman" panose="02020603050405020304" pitchFamily="18" charset="0"/>
              </a:rPr>
              <a:t>全网范围</a:t>
            </a:r>
            <a:r>
              <a:rPr lang="zh-CN" altLang="en-US" sz="2800" dirty="0">
                <a:solidFill>
                  <a:prstClr val="black"/>
                </a:solidFill>
                <a:latin typeface="Times New Roman" panose="02020603050405020304" pitchFamily="18" charset="0"/>
                <a:ea typeface="+mn-ea"/>
                <a:cs typeface="Times New Roman" panose="02020603050405020304" pitchFamily="18" charset="0"/>
              </a:rPr>
              <a:t>内操作：</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225425" algn="l" defTabSz="914400" rtl="0" eaLnBrk="1" fontAlgn="auto" latinLnBrk="0" hangingPunct="1">
              <a:lnSpc>
                <a:spcPct val="90000"/>
              </a:lnSpc>
              <a:spcBef>
                <a:spcPts val="600"/>
              </a:spcBef>
              <a:spcAft>
                <a:spcPts val="0"/>
              </a:spcAft>
              <a:buClr>
                <a:srgbClr val="0000A8"/>
              </a:buClr>
              <a:buSzTx/>
              <a:buFont typeface="Wingdings" panose="05000000000000000000" pitchFamily="2" charset="2"/>
              <a:buChar char="§"/>
              <a:defRPr/>
            </a:pPr>
            <a:r>
              <a:rPr lang="zh-CN" altLang="en-US" sz="2600" dirty="0">
                <a:solidFill>
                  <a:prstClr val="black"/>
                </a:solidFill>
                <a:latin typeface="Times New Roman" panose="02020603050405020304" pitchFamily="18" charset="0"/>
                <a:ea typeface="+mn-ea"/>
                <a:cs typeface="Times New Roman" panose="02020603050405020304" pitchFamily="18" charset="0"/>
              </a:rPr>
              <a:t>从主机</a:t>
            </a:r>
            <a:r>
              <a:rPr lang="en-US" altLang="zh-CN" sz="2600" dirty="0">
                <a:solidFill>
                  <a:prstClr val="black"/>
                </a:solidFill>
                <a:latin typeface="Times New Roman" panose="02020603050405020304" pitchFamily="18" charset="0"/>
                <a:ea typeface="+mn-ea"/>
                <a:cs typeface="Times New Roman" panose="02020603050405020304" pitchFamily="18" charset="0"/>
              </a:rPr>
              <a:t>h5</a:t>
            </a:r>
            <a:r>
              <a:rPr lang="zh-CN" altLang="en-US" sz="2600" dirty="0">
                <a:solidFill>
                  <a:prstClr val="black"/>
                </a:solidFill>
                <a:latin typeface="Times New Roman" panose="02020603050405020304" pitchFamily="18" charset="0"/>
                <a:ea typeface="+mn-ea"/>
                <a:cs typeface="Times New Roman" panose="02020603050405020304" pitchFamily="18" charset="0"/>
              </a:rPr>
              <a:t>和</a:t>
            </a:r>
            <a:r>
              <a:rPr lang="en-US" altLang="zh-CN" sz="2600" dirty="0">
                <a:solidFill>
                  <a:prstClr val="black"/>
                </a:solidFill>
                <a:latin typeface="Times New Roman" panose="02020603050405020304" pitchFamily="18" charset="0"/>
                <a:ea typeface="+mn-ea"/>
                <a:cs typeface="Times New Roman" panose="02020603050405020304" pitchFamily="18" charset="0"/>
              </a:rPr>
              <a:t>h6</a:t>
            </a:r>
            <a:r>
              <a:rPr lang="zh-CN" altLang="en-US" sz="2600" dirty="0">
                <a:solidFill>
                  <a:prstClr val="black"/>
                </a:solidFill>
                <a:latin typeface="Times New Roman" panose="02020603050405020304" pitchFamily="18" charset="0"/>
                <a:ea typeface="+mn-ea"/>
                <a:cs typeface="Times New Roman" panose="02020603050405020304" pitchFamily="18" charset="0"/>
              </a:rPr>
              <a:t>发往</a:t>
            </a:r>
            <a:r>
              <a:rPr lang="en-US" altLang="zh-CN" sz="2600" dirty="0">
                <a:solidFill>
                  <a:prstClr val="black"/>
                </a:solidFill>
                <a:latin typeface="Times New Roman" panose="02020603050405020304" pitchFamily="18" charset="0"/>
                <a:ea typeface="+mn-ea"/>
                <a:cs typeface="Times New Roman" panose="02020603050405020304" pitchFamily="18" charset="0"/>
              </a:rPr>
              <a:t>h3</a:t>
            </a:r>
            <a:r>
              <a:rPr lang="zh-CN" altLang="en-US" sz="2600" dirty="0">
                <a:solidFill>
                  <a:prstClr val="black"/>
                </a:solidFill>
                <a:latin typeface="Times New Roman" panose="02020603050405020304" pitchFamily="18" charset="0"/>
                <a:ea typeface="+mn-ea"/>
                <a:cs typeface="Times New Roman" panose="02020603050405020304" pitchFamily="18" charset="0"/>
              </a:rPr>
              <a:t>或</a:t>
            </a:r>
            <a:r>
              <a:rPr lang="en-US" altLang="zh-CN" sz="2600" dirty="0">
                <a:solidFill>
                  <a:prstClr val="black"/>
                </a:solidFill>
                <a:latin typeface="Times New Roman" panose="02020603050405020304" pitchFamily="18" charset="0"/>
                <a:ea typeface="+mn-ea"/>
                <a:cs typeface="Times New Roman" panose="02020603050405020304" pitchFamily="18" charset="0"/>
              </a:rPr>
              <a:t>h4</a:t>
            </a:r>
            <a:r>
              <a:rPr lang="zh-CN" altLang="en-US" sz="2600" dirty="0">
                <a:solidFill>
                  <a:prstClr val="black"/>
                </a:solidFill>
                <a:latin typeface="Times New Roman" panose="02020603050405020304" pitchFamily="18" charset="0"/>
                <a:ea typeface="+mn-ea"/>
                <a:cs typeface="Times New Roman" panose="02020603050405020304" pitchFamily="18" charset="0"/>
              </a:rPr>
              <a:t>的报文段，先后经过</a:t>
            </a:r>
            <a:r>
              <a:rPr lang="en-US" altLang="zh-CN" sz="2600" dirty="0">
                <a:solidFill>
                  <a:prstClr val="black"/>
                </a:solidFill>
                <a:latin typeface="Times New Roman" panose="02020603050405020304" pitchFamily="18" charset="0"/>
                <a:ea typeface="+mn-ea"/>
                <a:cs typeface="Times New Roman" panose="02020603050405020304" pitchFamily="18" charset="0"/>
              </a:rPr>
              <a:t>s1</a:t>
            </a:r>
            <a:r>
              <a:rPr lang="zh-CN" altLang="en-US" sz="2600" dirty="0">
                <a:solidFill>
                  <a:prstClr val="black"/>
                </a:solidFill>
                <a:latin typeface="Times New Roman" panose="02020603050405020304" pitchFamily="18" charset="0"/>
                <a:ea typeface="+mn-ea"/>
                <a:cs typeface="Times New Roman" panose="02020603050405020304" pitchFamily="18" charset="0"/>
              </a:rPr>
              <a:t>和</a:t>
            </a:r>
            <a:r>
              <a:rPr lang="en-US" altLang="zh-CN" sz="2600" dirty="0">
                <a:solidFill>
                  <a:prstClr val="black"/>
                </a:solidFill>
                <a:latin typeface="Times New Roman" panose="02020603050405020304" pitchFamily="18" charset="0"/>
                <a:ea typeface="+mn-ea"/>
                <a:cs typeface="Times New Roman" panose="02020603050405020304" pitchFamily="18" charset="0"/>
              </a:rPr>
              <a:t>s2</a:t>
            </a:r>
            <a:endParaRPr kumimoji="0" lang="en-US" altLang="en-US" sz="2600" b="0" i="0" u="none" strike="noStrike" kern="1200" cap="none" spc="0" normalizeH="0" baseline="0" noProof="0" dirty="0">
              <a:ln>
                <a:noFill/>
              </a:ln>
              <a:solidFill>
                <a:prstClr val="black"/>
              </a:solidFill>
              <a:effectLst/>
              <a:highlight>
                <a:srgbClr val="FF00FF"/>
              </a:highlight>
              <a:uLnTx/>
              <a:uFillTx/>
              <a:latin typeface="Times New Roman" panose="02020603050405020304" pitchFamily="18" charset="0"/>
              <a:ea typeface="+mn-ea"/>
              <a:cs typeface="Times New Roman" panose="02020603050405020304" pitchFamily="18" charset="0"/>
            </a:endParaRPr>
          </a:p>
        </p:txBody>
      </p:sp>
      <p:grpSp>
        <p:nvGrpSpPr>
          <p:cNvPr id="316" name="Group 315"/>
          <p:cNvGrpSpPr/>
          <p:nvPr/>
        </p:nvGrpSpPr>
        <p:grpSpPr>
          <a:xfrm>
            <a:off x="3869633" y="4253948"/>
            <a:ext cx="728870" cy="410817"/>
            <a:chOff x="7493876" y="2774731"/>
            <a:chExt cx="1481958" cy="894622"/>
          </a:xfrm>
          <a:effectLst>
            <a:outerShdw blurRad="50800" dist="38100" dir="18900000" algn="bl" rotWithShape="0">
              <a:prstClr val="black">
                <a:alpha val="40000"/>
              </a:prstClr>
            </a:outerShdw>
          </a:effectLst>
        </p:grpSpPr>
        <p:sp>
          <p:nvSpPr>
            <p:cNvPr id="317" name="Freeform 31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8" name="Oval 317"/>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9" name="Group 318"/>
            <p:cNvGrpSpPr/>
            <p:nvPr/>
          </p:nvGrpSpPr>
          <p:grpSpPr>
            <a:xfrm>
              <a:off x="7713663" y="2848339"/>
              <a:ext cx="1042107" cy="425543"/>
              <a:chOff x="7786941" y="2884917"/>
              <a:chExt cx="897649" cy="353919"/>
            </a:xfrm>
          </p:grpSpPr>
          <p:sp>
            <p:nvSpPr>
              <p:cNvPr id="320" name="Freeform 31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1" name="Freeform 32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Freeform 32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Freeform 32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4" name="Group 323"/>
          <p:cNvGrpSpPr/>
          <p:nvPr/>
        </p:nvGrpSpPr>
        <p:grpSpPr>
          <a:xfrm>
            <a:off x="6009859" y="4287078"/>
            <a:ext cx="728870" cy="410817"/>
            <a:chOff x="7493876" y="2774731"/>
            <a:chExt cx="1481958" cy="894622"/>
          </a:xfrm>
          <a:effectLst>
            <a:outerShdw blurRad="50800" dist="38100" dir="18900000" algn="bl" rotWithShape="0">
              <a:prstClr val="black">
                <a:alpha val="40000"/>
              </a:prstClr>
            </a:outerShdw>
          </a:effectLst>
        </p:grpSpPr>
        <p:sp>
          <p:nvSpPr>
            <p:cNvPr id="325" name="Freeform 32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6" name="Oval 325"/>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7" name="Group 326"/>
            <p:cNvGrpSpPr/>
            <p:nvPr/>
          </p:nvGrpSpPr>
          <p:grpSpPr>
            <a:xfrm>
              <a:off x="7713663" y="2848339"/>
              <a:ext cx="1042107" cy="425543"/>
              <a:chOff x="7786941" y="2884917"/>
              <a:chExt cx="897649" cy="353919"/>
            </a:xfrm>
          </p:grpSpPr>
          <p:sp>
            <p:nvSpPr>
              <p:cNvPr id="328" name="Freeform 32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9" name="Freeform 32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Freeform 32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1" name="Freeform 33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2" name="Group 331"/>
          <p:cNvGrpSpPr/>
          <p:nvPr/>
        </p:nvGrpSpPr>
        <p:grpSpPr>
          <a:xfrm>
            <a:off x="3882885" y="2411896"/>
            <a:ext cx="728870" cy="410817"/>
            <a:chOff x="7493876" y="2774731"/>
            <a:chExt cx="1481958" cy="894622"/>
          </a:xfrm>
          <a:effectLst>
            <a:outerShdw blurRad="50800" dist="38100" dir="18900000" algn="bl" rotWithShape="0">
              <a:prstClr val="black">
                <a:alpha val="40000"/>
              </a:prstClr>
            </a:outerShdw>
          </a:effectLst>
        </p:grpSpPr>
        <p:sp>
          <p:nvSpPr>
            <p:cNvPr id="333" name="Freeform 33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34" name="Oval 333"/>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35" name="Group 334"/>
            <p:cNvGrpSpPr/>
            <p:nvPr/>
          </p:nvGrpSpPr>
          <p:grpSpPr>
            <a:xfrm>
              <a:off x="7713663" y="2848339"/>
              <a:ext cx="1042107" cy="425543"/>
              <a:chOff x="7786941" y="2884917"/>
              <a:chExt cx="897649" cy="353919"/>
            </a:xfrm>
          </p:grpSpPr>
          <p:sp>
            <p:nvSpPr>
              <p:cNvPr id="336" name="Freeform 33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Freeform 33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Freeform 33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Freeform 33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 name="Group 3"/>
          <p:cNvGrpSpPr/>
          <p:nvPr/>
        </p:nvGrpSpPr>
        <p:grpSpPr>
          <a:xfrm>
            <a:off x="3414532" y="2789499"/>
            <a:ext cx="3842795" cy="2465405"/>
            <a:chOff x="3414532" y="2693870"/>
            <a:chExt cx="3842795" cy="2595759"/>
          </a:xfrm>
        </p:grpSpPr>
        <p:sp>
          <p:nvSpPr>
            <p:cNvPr id="2" name="Freeform 1"/>
            <p:cNvSpPr/>
            <p:nvPr/>
          </p:nvSpPr>
          <p:spPr>
            <a:xfrm>
              <a:off x="3414532" y="2693870"/>
              <a:ext cx="3842795" cy="2040239"/>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1" fmla="*/ 0 w 3715473"/>
                <a:gd name="connsiteY0-2" fmla="*/ 0 h 1794076"/>
                <a:gd name="connsiteX1-3" fmla="*/ 625033 w 3715473"/>
                <a:gd name="connsiteY1-4" fmla="*/ 0 h 1794076"/>
                <a:gd name="connsiteX2-5" fmla="*/ 625033 w 3715473"/>
                <a:gd name="connsiteY2-6" fmla="*/ 1794076 h 1794076"/>
                <a:gd name="connsiteX3-7" fmla="*/ 3715473 w 3715473"/>
                <a:gd name="connsiteY3-8" fmla="*/ 1782501 h 1794076"/>
                <a:gd name="connsiteX0-9" fmla="*/ 0 w 3715473"/>
                <a:gd name="connsiteY0-10" fmla="*/ 0 h 1846891"/>
                <a:gd name="connsiteX1-11" fmla="*/ 625033 w 3715473"/>
                <a:gd name="connsiteY1-12" fmla="*/ 0 h 1846891"/>
                <a:gd name="connsiteX2-13" fmla="*/ 625033 w 3715473"/>
                <a:gd name="connsiteY2-14" fmla="*/ 1794076 h 1846891"/>
                <a:gd name="connsiteX3-15" fmla="*/ 3715473 w 3715473"/>
                <a:gd name="connsiteY3-16" fmla="*/ 1782501 h 1846891"/>
                <a:gd name="connsiteX0-17" fmla="*/ 0 w 3715473"/>
                <a:gd name="connsiteY0-18" fmla="*/ 132894 h 1979785"/>
                <a:gd name="connsiteX1-19" fmla="*/ 625033 w 3715473"/>
                <a:gd name="connsiteY1-20" fmla="*/ 132894 h 1979785"/>
                <a:gd name="connsiteX2-21" fmla="*/ 625033 w 3715473"/>
                <a:gd name="connsiteY2-22" fmla="*/ 1926970 h 1979785"/>
                <a:gd name="connsiteX3-23" fmla="*/ 3715473 w 3715473"/>
                <a:gd name="connsiteY3-24" fmla="*/ 1915395 h 1979785"/>
                <a:gd name="connsiteX0-25" fmla="*/ 0 w 3738623"/>
                <a:gd name="connsiteY0-26" fmla="*/ 132894 h 1998367"/>
                <a:gd name="connsiteX1-27" fmla="*/ 625033 w 3738623"/>
                <a:gd name="connsiteY1-28" fmla="*/ 132894 h 1998367"/>
                <a:gd name="connsiteX2-29" fmla="*/ 625033 w 3738623"/>
                <a:gd name="connsiteY2-30" fmla="*/ 1926970 h 1998367"/>
                <a:gd name="connsiteX3-31" fmla="*/ 3738623 w 3738623"/>
                <a:gd name="connsiteY3-32" fmla="*/ 1973268 h 1998367"/>
                <a:gd name="connsiteX0-33" fmla="*/ 0 w 3842795"/>
                <a:gd name="connsiteY0-34" fmla="*/ 57604 h 2050398"/>
                <a:gd name="connsiteX1-35" fmla="*/ 729205 w 3842795"/>
                <a:gd name="connsiteY1-36" fmla="*/ 184925 h 2050398"/>
                <a:gd name="connsiteX2-37" fmla="*/ 729205 w 3842795"/>
                <a:gd name="connsiteY2-38" fmla="*/ 1979001 h 2050398"/>
                <a:gd name="connsiteX3-39" fmla="*/ 3842795 w 3842795"/>
                <a:gd name="connsiteY3-40" fmla="*/ 2025299 h 2050398"/>
                <a:gd name="connsiteX0-41" fmla="*/ 0 w 3842795"/>
                <a:gd name="connsiteY0-42" fmla="*/ 4716 h 1997510"/>
                <a:gd name="connsiteX1-43" fmla="*/ 729205 w 3842795"/>
                <a:gd name="connsiteY1-44" fmla="*/ 132037 h 1997510"/>
                <a:gd name="connsiteX2-45" fmla="*/ 729205 w 3842795"/>
                <a:gd name="connsiteY2-46" fmla="*/ 1926113 h 1997510"/>
                <a:gd name="connsiteX3-47" fmla="*/ 3842795 w 3842795"/>
                <a:gd name="connsiteY3-48" fmla="*/ 1972411 h 1997510"/>
                <a:gd name="connsiteX0-49" fmla="*/ 0 w 3842795"/>
                <a:gd name="connsiteY0-50" fmla="*/ 0 h 1992794"/>
                <a:gd name="connsiteX1-51" fmla="*/ 729205 w 3842795"/>
                <a:gd name="connsiteY1-52" fmla="*/ 127321 h 1992794"/>
                <a:gd name="connsiteX2-53" fmla="*/ 729205 w 3842795"/>
                <a:gd name="connsiteY2-54" fmla="*/ 1921397 h 1992794"/>
                <a:gd name="connsiteX3-55" fmla="*/ 3842795 w 3842795"/>
                <a:gd name="connsiteY3-56" fmla="*/ 1967695 h 1992794"/>
                <a:gd name="connsiteX0-57" fmla="*/ 0 w 3842795"/>
                <a:gd name="connsiteY0-58" fmla="*/ 0 h 1992794"/>
                <a:gd name="connsiteX1-59" fmla="*/ 729205 w 3842795"/>
                <a:gd name="connsiteY1-60" fmla="*/ 127321 h 1992794"/>
                <a:gd name="connsiteX2-61" fmla="*/ 729205 w 3842795"/>
                <a:gd name="connsiteY2-62" fmla="*/ 1921397 h 1992794"/>
                <a:gd name="connsiteX3-63" fmla="*/ 3842795 w 3842795"/>
                <a:gd name="connsiteY3-64" fmla="*/ 1967695 h 1992794"/>
                <a:gd name="connsiteX0-65" fmla="*/ 0 w 3842795"/>
                <a:gd name="connsiteY0-66" fmla="*/ 0 h 2037207"/>
                <a:gd name="connsiteX1-67" fmla="*/ 729205 w 3842795"/>
                <a:gd name="connsiteY1-68" fmla="*/ 127321 h 2037207"/>
                <a:gd name="connsiteX2-69" fmla="*/ 729205 w 3842795"/>
                <a:gd name="connsiteY2-70" fmla="*/ 1921397 h 2037207"/>
                <a:gd name="connsiteX3-71" fmla="*/ 3842795 w 3842795"/>
                <a:gd name="connsiteY3-72" fmla="*/ 1967695 h 2037207"/>
                <a:gd name="connsiteX0-73" fmla="*/ 0 w 3842795"/>
                <a:gd name="connsiteY0-74" fmla="*/ 3032 h 2040239"/>
                <a:gd name="connsiteX1-75" fmla="*/ 658002 w 3842795"/>
                <a:gd name="connsiteY1-76" fmla="*/ 119110 h 2040239"/>
                <a:gd name="connsiteX2-77" fmla="*/ 729205 w 3842795"/>
                <a:gd name="connsiteY2-78" fmla="*/ 1924429 h 2040239"/>
                <a:gd name="connsiteX3-79" fmla="*/ 3842795 w 3842795"/>
                <a:gd name="connsiteY3-80" fmla="*/ 1970727 h 2040239"/>
              </a:gdLst>
              <a:ahLst/>
              <a:cxnLst>
                <a:cxn ang="0">
                  <a:pos x="connsiteX0-1" y="connsiteY0-2"/>
                </a:cxn>
                <a:cxn ang="0">
                  <a:pos x="connsiteX1-3" y="connsiteY1-4"/>
                </a:cxn>
                <a:cxn ang="0">
                  <a:pos x="connsiteX2-5" y="connsiteY2-6"/>
                </a:cxn>
                <a:cxn ang="0">
                  <a:pos x="connsiteX3-7" y="connsiteY3-8"/>
                </a:cxn>
              </a:cxnLst>
              <a:rect l="l" t="t" r="r" b="b"/>
              <a:pathLst>
                <a:path w="3842795" h="2040239">
                  <a:moveTo>
                    <a:pt x="0" y="3032"/>
                  </a:moveTo>
                  <a:cubicBezTo>
                    <a:pt x="381965" y="14606"/>
                    <a:pt x="571192" y="-50652"/>
                    <a:pt x="658002" y="119110"/>
                  </a:cubicBezTo>
                  <a:cubicBezTo>
                    <a:pt x="744812" y="288872"/>
                    <a:pt x="538223" y="1604196"/>
                    <a:pt x="729205" y="1924429"/>
                  </a:cubicBezTo>
                  <a:cubicBezTo>
                    <a:pt x="844952" y="2152065"/>
                    <a:pt x="2812648" y="1974585"/>
                    <a:pt x="3842795" y="19707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reeform 2"/>
            <p:cNvSpPr/>
            <p:nvPr/>
          </p:nvSpPr>
          <p:spPr>
            <a:xfrm>
              <a:off x="5465338" y="4722802"/>
              <a:ext cx="823595" cy="566827"/>
            </a:xfrm>
            <a:custGeom>
              <a:avLst/>
              <a:gdLst>
                <a:gd name="connsiteX0" fmla="*/ 0 w 844952"/>
                <a:gd name="connsiteY0" fmla="*/ 0 h 555584"/>
                <a:gd name="connsiteX1" fmla="*/ 844952 w 844952"/>
                <a:gd name="connsiteY1" fmla="*/ 138896 h 555584"/>
                <a:gd name="connsiteX2" fmla="*/ 752355 w 844952"/>
                <a:gd name="connsiteY2" fmla="*/ 555584 h 555584"/>
                <a:gd name="connsiteX0-1" fmla="*/ 0 w 887733"/>
                <a:gd name="connsiteY0-2" fmla="*/ 0 h 555584"/>
                <a:gd name="connsiteX1-3" fmla="*/ 844952 w 887733"/>
                <a:gd name="connsiteY1-4" fmla="*/ 138896 h 555584"/>
                <a:gd name="connsiteX2-5" fmla="*/ 752355 w 887733"/>
                <a:gd name="connsiteY2-6" fmla="*/ 555584 h 555584"/>
                <a:gd name="connsiteX0-7" fmla="*/ 0 w 871696"/>
                <a:gd name="connsiteY0-8" fmla="*/ 0 h 570574"/>
                <a:gd name="connsiteX1-9" fmla="*/ 829962 w 871696"/>
                <a:gd name="connsiteY1-10" fmla="*/ 153886 h 570574"/>
                <a:gd name="connsiteX2-11" fmla="*/ 737365 w 871696"/>
                <a:gd name="connsiteY2-12" fmla="*/ 570574 h 570574"/>
                <a:gd name="connsiteX0-13" fmla="*/ 0 w 871696"/>
                <a:gd name="connsiteY0-14" fmla="*/ 0 h 555584"/>
                <a:gd name="connsiteX1-15" fmla="*/ 829962 w 871696"/>
                <a:gd name="connsiteY1-16" fmla="*/ 138896 h 555584"/>
                <a:gd name="connsiteX2-17" fmla="*/ 737365 w 871696"/>
                <a:gd name="connsiteY2-18" fmla="*/ 555584 h 555584"/>
                <a:gd name="connsiteX0-19" fmla="*/ 0 w 823595"/>
                <a:gd name="connsiteY0-20" fmla="*/ 0 h 566827"/>
                <a:gd name="connsiteX1-21" fmla="*/ 784991 w 823595"/>
                <a:gd name="connsiteY1-22" fmla="*/ 150139 h 566827"/>
                <a:gd name="connsiteX2-23" fmla="*/ 692394 w 823595"/>
                <a:gd name="connsiteY2-24" fmla="*/ 566827 h 566827"/>
              </a:gdLst>
              <a:ahLst/>
              <a:cxnLst>
                <a:cxn ang="0">
                  <a:pos x="connsiteX0-1" y="connsiteY0-2"/>
                </a:cxn>
                <a:cxn ang="0">
                  <a:pos x="connsiteX1-3" y="connsiteY1-4"/>
                </a:cxn>
                <a:cxn ang="0">
                  <a:pos x="connsiteX2-5" y="connsiteY2-6"/>
                </a:cxn>
              </a:cxnLst>
              <a:rect l="l" t="t" r="r" b="b"/>
              <a:pathLst>
                <a:path w="823595" h="566827">
                  <a:moveTo>
                    <a:pt x="0" y="0"/>
                  </a:moveTo>
                  <a:cubicBezTo>
                    <a:pt x="281651" y="46299"/>
                    <a:pt x="669592" y="55668"/>
                    <a:pt x="784991" y="150139"/>
                  </a:cubicBezTo>
                  <a:cubicBezTo>
                    <a:pt x="900390" y="244610"/>
                    <a:pt x="723260" y="427931"/>
                    <a:pt x="692394" y="5668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3" name="Group 152"/>
          <p:cNvGrpSpPr/>
          <p:nvPr/>
        </p:nvGrpSpPr>
        <p:grpSpPr>
          <a:xfrm>
            <a:off x="4311464" y="1958381"/>
            <a:ext cx="3143235" cy="3158697"/>
            <a:chOff x="4114093" y="2303316"/>
            <a:chExt cx="3143235" cy="3158697"/>
          </a:xfrm>
        </p:grpSpPr>
        <p:sp>
          <p:nvSpPr>
            <p:cNvPr id="154" name="Freeform 153"/>
            <p:cNvSpPr/>
            <p:nvPr/>
          </p:nvSpPr>
          <p:spPr>
            <a:xfrm>
              <a:off x="4114093" y="2303316"/>
              <a:ext cx="3143235" cy="2416160"/>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1" fmla="*/ 0 w 3715473"/>
                <a:gd name="connsiteY0-2" fmla="*/ 0 h 1794076"/>
                <a:gd name="connsiteX1-3" fmla="*/ 625033 w 3715473"/>
                <a:gd name="connsiteY1-4" fmla="*/ 0 h 1794076"/>
                <a:gd name="connsiteX2-5" fmla="*/ 625033 w 3715473"/>
                <a:gd name="connsiteY2-6" fmla="*/ 1794076 h 1794076"/>
                <a:gd name="connsiteX3-7" fmla="*/ 3715473 w 3715473"/>
                <a:gd name="connsiteY3-8" fmla="*/ 1782501 h 1794076"/>
                <a:gd name="connsiteX0-9" fmla="*/ 0 w 3715473"/>
                <a:gd name="connsiteY0-10" fmla="*/ 0 h 1846891"/>
                <a:gd name="connsiteX1-11" fmla="*/ 625033 w 3715473"/>
                <a:gd name="connsiteY1-12" fmla="*/ 0 h 1846891"/>
                <a:gd name="connsiteX2-13" fmla="*/ 625033 w 3715473"/>
                <a:gd name="connsiteY2-14" fmla="*/ 1794076 h 1846891"/>
                <a:gd name="connsiteX3-15" fmla="*/ 3715473 w 3715473"/>
                <a:gd name="connsiteY3-16" fmla="*/ 1782501 h 1846891"/>
                <a:gd name="connsiteX0-17" fmla="*/ 0 w 3715473"/>
                <a:gd name="connsiteY0-18" fmla="*/ 132894 h 1979785"/>
                <a:gd name="connsiteX1-19" fmla="*/ 625033 w 3715473"/>
                <a:gd name="connsiteY1-20" fmla="*/ 132894 h 1979785"/>
                <a:gd name="connsiteX2-21" fmla="*/ 625033 w 3715473"/>
                <a:gd name="connsiteY2-22" fmla="*/ 1926970 h 1979785"/>
                <a:gd name="connsiteX3-23" fmla="*/ 3715473 w 3715473"/>
                <a:gd name="connsiteY3-24" fmla="*/ 1915395 h 1979785"/>
                <a:gd name="connsiteX0-25" fmla="*/ 0 w 3738623"/>
                <a:gd name="connsiteY0-26" fmla="*/ 132894 h 1998367"/>
                <a:gd name="connsiteX1-27" fmla="*/ 625033 w 3738623"/>
                <a:gd name="connsiteY1-28" fmla="*/ 132894 h 1998367"/>
                <a:gd name="connsiteX2-29" fmla="*/ 625033 w 3738623"/>
                <a:gd name="connsiteY2-30" fmla="*/ 1926970 h 1998367"/>
                <a:gd name="connsiteX3-31" fmla="*/ 3738623 w 3738623"/>
                <a:gd name="connsiteY3-32" fmla="*/ 1973268 h 1998367"/>
                <a:gd name="connsiteX0-33" fmla="*/ 0 w 3842795"/>
                <a:gd name="connsiteY0-34" fmla="*/ 57604 h 2050398"/>
                <a:gd name="connsiteX1-35" fmla="*/ 729205 w 3842795"/>
                <a:gd name="connsiteY1-36" fmla="*/ 184925 h 2050398"/>
                <a:gd name="connsiteX2-37" fmla="*/ 729205 w 3842795"/>
                <a:gd name="connsiteY2-38" fmla="*/ 1979001 h 2050398"/>
                <a:gd name="connsiteX3-39" fmla="*/ 3842795 w 3842795"/>
                <a:gd name="connsiteY3-40" fmla="*/ 2025299 h 2050398"/>
                <a:gd name="connsiteX0-41" fmla="*/ 0 w 3842795"/>
                <a:gd name="connsiteY0-42" fmla="*/ 4716 h 1997510"/>
                <a:gd name="connsiteX1-43" fmla="*/ 729205 w 3842795"/>
                <a:gd name="connsiteY1-44" fmla="*/ 132037 h 1997510"/>
                <a:gd name="connsiteX2-45" fmla="*/ 729205 w 3842795"/>
                <a:gd name="connsiteY2-46" fmla="*/ 1926113 h 1997510"/>
                <a:gd name="connsiteX3-47" fmla="*/ 3842795 w 3842795"/>
                <a:gd name="connsiteY3-48" fmla="*/ 1972411 h 1997510"/>
                <a:gd name="connsiteX0-49" fmla="*/ 0 w 3842795"/>
                <a:gd name="connsiteY0-50" fmla="*/ 0 h 1992794"/>
                <a:gd name="connsiteX1-51" fmla="*/ 729205 w 3842795"/>
                <a:gd name="connsiteY1-52" fmla="*/ 127321 h 1992794"/>
                <a:gd name="connsiteX2-53" fmla="*/ 729205 w 3842795"/>
                <a:gd name="connsiteY2-54" fmla="*/ 1921397 h 1992794"/>
                <a:gd name="connsiteX3-55" fmla="*/ 3842795 w 3842795"/>
                <a:gd name="connsiteY3-56" fmla="*/ 1967695 h 1992794"/>
                <a:gd name="connsiteX0-57" fmla="*/ 0 w 3842795"/>
                <a:gd name="connsiteY0-58" fmla="*/ 0 h 1992794"/>
                <a:gd name="connsiteX1-59" fmla="*/ 729205 w 3842795"/>
                <a:gd name="connsiteY1-60" fmla="*/ 127321 h 1992794"/>
                <a:gd name="connsiteX2-61" fmla="*/ 729205 w 3842795"/>
                <a:gd name="connsiteY2-62" fmla="*/ 1921397 h 1992794"/>
                <a:gd name="connsiteX3-63" fmla="*/ 3842795 w 3842795"/>
                <a:gd name="connsiteY3-64" fmla="*/ 1967695 h 1992794"/>
                <a:gd name="connsiteX0-65" fmla="*/ 0 w 3842795"/>
                <a:gd name="connsiteY0-66" fmla="*/ 0 h 2037207"/>
                <a:gd name="connsiteX1-67" fmla="*/ 729205 w 3842795"/>
                <a:gd name="connsiteY1-68" fmla="*/ 127321 h 2037207"/>
                <a:gd name="connsiteX2-69" fmla="*/ 729205 w 3842795"/>
                <a:gd name="connsiteY2-70" fmla="*/ 1921397 h 2037207"/>
                <a:gd name="connsiteX3-71" fmla="*/ 3842795 w 3842795"/>
                <a:gd name="connsiteY3-72" fmla="*/ 1967695 h 2037207"/>
                <a:gd name="connsiteX0-73" fmla="*/ 68584 w 3182174"/>
                <a:gd name="connsiteY0-74" fmla="*/ 0 h 1909886"/>
                <a:gd name="connsiteX1-75" fmla="*/ 68584 w 3182174"/>
                <a:gd name="connsiteY1-76" fmla="*/ 1794076 h 1909886"/>
                <a:gd name="connsiteX2-77" fmla="*/ 3182174 w 3182174"/>
                <a:gd name="connsiteY2-78" fmla="*/ 1840374 h 1909886"/>
                <a:gd name="connsiteX0-79" fmla="*/ 71679 w 3181522"/>
                <a:gd name="connsiteY0-80" fmla="*/ 0 h 2430794"/>
                <a:gd name="connsiteX1-81" fmla="*/ 67932 w 3181522"/>
                <a:gd name="connsiteY1-82" fmla="*/ 2314984 h 2430794"/>
                <a:gd name="connsiteX2-83" fmla="*/ 3181522 w 3181522"/>
                <a:gd name="connsiteY2-84" fmla="*/ 2361282 h 2430794"/>
                <a:gd name="connsiteX0-85" fmla="*/ 92641 w 3202484"/>
                <a:gd name="connsiteY0-86" fmla="*/ 0 h 2430794"/>
                <a:gd name="connsiteX1-87" fmla="*/ 88894 w 3202484"/>
                <a:gd name="connsiteY1-88" fmla="*/ 2314984 h 2430794"/>
                <a:gd name="connsiteX2-89" fmla="*/ 3202484 w 3202484"/>
                <a:gd name="connsiteY2-90" fmla="*/ 2361282 h 2430794"/>
                <a:gd name="connsiteX0-91" fmla="*/ 88354 w 3198197"/>
                <a:gd name="connsiteY0-92" fmla="*/ 0 h 2430794"/>
                <a:gd name="connsiteX1-93" fmla="*/ 84607 w 3198197"/>
                <a:gd name="connsiteY1-94" fmla="*/ 2314984 h 2430794"/>
                <a:gd name="connsiteX2-95" fmla="*/ 3198197 w 3198197"/>
                <a:gd name="connsiteY2-96" fmla="*/ 2361282 h 2430794"/>
                <a:gd name="connsiteX0-97" fmla="*/ 18407 w 3128250"/>
                <a:gd name="connsiteY0-98" fmla="*/ 0 h 2430794"/>
                <a:gd name="connsiteX1-99" fmla="*/ 14660 w 3128250"/>
                <a:gd name="connsiteY1-100" fmla="*/ 2314984 h 2430794"/>
                <a:gd name="connsiteX2-101" fmla="*/ 3128250 w 3128250"/>
                <a:gd name="connsiteY2-102" fmla="*/ 2361282 h 2430794"/>
                <a:gd name="connsiteX0-103" fmla="*/ 33392 w 3143235"/>
                <a:gd name="connsiteY0-104" fmla="*/ 0 h 2430794"/>
                <a:gd name="connsiteX1-105" fmla="*/ 29645 w 3143235"/>
                <a:gd name="connsiteY1-106" fmla="*/ 2314984 h 2430794"/>
                <a:gd name="connsiteX2-107" fmla="*/ 3143235 w 3143235"/>
                <a:gd name="connsiteY2-108" fmla="*/ 2361282 h 2430794"/>
                <a:gd name="connsiteX0-109" fmla="*/ 33392 w 3143235"/>
                <a:gd name="connsiteY0-110" fmla="*/ 0 h 2416160"/>
                <a:gd name="connsiteX1-111" fmla="*/ 29645 w 3143235"/>
                <a:gd name="connsiteY1-112" fmla="*/ 2314984 h 2416160"/>
                <a:gd name="connsiteX2-113" fmla="*/ 3143235 w 3143235"/>
                <a:gd name="connsiteY2-114" fmla="*/ 2361282 h 2416160"/>
              </a:gdLst>
              <a:ahLst/>
              <a:cxnLst>
                <a:cxn ang="0">
                  <a:pos x="connsiteX0-1" y="connsiteY0-2"/>
                </a:cxn>
                <a:cxn ang="0">
                  <a:pos x="connsiteX1-3" y="connsiteY1-4"/>
                </a:cxn>
                <a:cxn ang="0">
                  <a:pos x="connsiteX2-5" y="connsiteY2-6"/>
                </a:cxn>
              </a:cxnLst>
              <a:rect l="l" t="t" r="r" b="b"/>
              <a:pathLst>
                <a:path w="3143235" h="2416160">
                  <a:moveTo>
                    <a:pt x="33392" y="0"/>
                  </a:moveTo>
                  <a:cubicBezTo>
                    <a:pt x="30261" y="244713"/>
                    <a:pt x="-37668" y="2215855"/>
                    <a:pt x="29645" y="2314984"/>
                  </a:cubicBezTo>
                  <a:cubicBezTo>
                    <a:pt x="175372" y="2508892"/>
                    <a:pt x="2113088" y="2365140"/>
                    <a:pt x="3143235" y="2361282"/>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Freeform 154"/>
            <p:cNvSpPr/>
            <p:nvPr/>
          </p:nvSpPr>
          <p:spPr>
            <a:xfrm>
              <a:off x="4906955" y="4715304"/>
              <a:ext cx="814542" cy="746709"/>
            </a:xfrm>
            <a:custGeom>
              <a:avLst/>
              <a:gdLst>
                <a:gd name="connsiteX0" fmla="*/ 0 w 844952"/>
                <a:gd name="connsiteY0" fmla="*/ 0 h 555584"/>
                <a:gd name="connsiteX1" fmla="*/ 844952 w 844952"/>
                <a:gd name="connsiteY1" fmla="*/ 138896 h 555584"/>
                <a:gd name="connsiteX2" fmla="*/ 752355 w 844952"/>
                <a:gd name="connsiteY2" fmla="*/ 555584 h 555584"/>
                <a:gd name="connsiteX0-1" fmla="*/ 0 w 887733"/>
                <a:gd name="connsiteY0-2" fmla="*/ 0 h 555584"/>
                <a:gd name="connsiteX1-3" fmla="*/ 844952 w 887733"/>
                <a:gd name="connsiteY1-4" fmla="*/ 138896 h 555584"/>
                <a:gd name="connsiteX2-5" fmla="*/ 752355 w 887733"/>
                <a:gd name="connsiteY2-6" fmla="*/ 555584 h 555584"/>
                <a:gd name="connsiteX0-7" fmla="*/ 0 w 871696"/>
                <a:gd name="connsiteY0-8" fmla="*/ 0 h 570574"/>
                <a:gd name="connsiteX1-9" fmla="*/ 829962 w 871696"/>
                <a:gd name="connsiteY1-10" fmla="*/ 153886 h 570574"/>
                <a:gd name="connsiteX2-11" fmla="*/ 737365 w 871696"/>
                <a:gd name="connsiteY2-12" fmla="*/ 570574 h 570574"/>
                <a:gd name="connsiteX0-13" fmla="*/ 0 w 871696"/>
                <a:gd name="connsiteY0-14" fmla="*/ 0 h 555584"/>
                <a:gd name="connsiteX1-15" fmla="*/ 829962 w 871696"/>
                <a:gd name="connsiteY1-16" fmla="*/ 138896 h 555584"/>
                <a:gd name="connsiteX2-17" fmla="*/ 737365 w 871696"/>
                <a:gd name="connsiteY2-18" fmla="*/ 555584 h 555584"/>
                <a:gd name="connsiteX0-19" fmla="*/ 0 w 823595"/>
                <a:gd name="connsiteY0-20" fmla="*/ 0 h 566827"/>
                <a:gd name="connsiteX1-21" fmla="*/ 784991 w 823595"/>
                <a:gd name="connsiteY1-22" fmla="*/ 150139 h 566827"/>
                <a:gd name="connsiteX2-23" fmla="*/ 692394 w 823595"/>
                <a:gd name="connsiteY2-24" fmla="*/ 566827 h 566827"/>
                <a:gd name="connsiteX0-25" fmla="*/ 0 w 811579"/>
                <a:gd name="connsiteY0-26" fmla="*/ 0 h 746709"/>
                <a:gd name="connsiteX1-27" fmla="*/ 784991 w 811579"/>
                <a:gd name="connsiteY1-28" fmla="*/ 150139 h 746709"/>
                <a:gd name="connsiteX2-29" fmla="*/ 624939 w 811579"/>
                <a:gd name="connsiteY2-30" fmla="*/ 746709 h 746709"/>
                <a:gd name="connsiteX0-31" fmla="*/ 0 w 814542"/>
                <a:gd name="connsiteY0-32" fmla="*/ 0 h 746709"/>
                <a:gd name="connsiteX1-33" fmla="*/ 784991 w 814542"/>
                <a:gd name="connsiteY1-34" fmla="*/ 150139 h 746709"/>
                <a:gd name="connsiteX2-35" fmla="*/ 624939 w 814542"/>
                <a:gd name="connsiteY2-36" fmla="*/ 746709 h 746709"/>
              </a:gdLst>
              <a:ahLst/>
              <a:cxnLst>
                <a:cxn ang="0">
                  <a:pos x="connsiteX0-1" y="connsiteY0-2"/>
                </a:cxn>
                <a:cxn ang="0">
                  <a:pos x="connsiteX1-3" y="connsiteY1-4"/>
                </a:cxn>
                <a:cxn ang="0">
                  <a:pos x="connsiteX2-5" y="connsiteY2-6"/>
                </a:cxn>
              </a:cxnLst>
              <a:rect l="l" t="t" r="r" b="b"/>
              <a:pathLst>
                <a:path w="814542" h="746709">
                  <a:moveTo>
                    <a:pt x="0" y="0"/>
                  </a:moveTo>
                  <a:cubicBezTo>
                    <a:pt x="281651" y="46299"/>
                    <a:pt x="680835" y="25688"/>
                    <a:pt x="784991" y="150139"/>
                  </a:cubicBezTo>
                  <a:cubicBezTo>
                    <a:pt x="889147" y="274590"/>
                    <a:pt x="689533" y="604065"/>
                    <a:pt x="624939" y="746709"/>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3"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dissolve">
                                      <p:cBhvr>
                                        <p:cTn id="7" dur="500"/>
                                        <p:tgtEl>
                                          <p:spTgt spid="3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wipe(up)">
                                      <p:cBhvr>
                                        <p:cTn id="16"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838200" y="345805"/>
            <a:ext cx="10515600" cy="894622"/>
          </a:xfrm>
        </p:spPr>
        <p:txBody>
          <a:bodyPr>
            <a:normAutofit/>
          </a:bodyPr>
          <a:lstStyle/>
          <a:p>
            <a:r>
              <a:rPr lang="en-US" sz="4800" dirty="0"/>
              <a:t>OpenFlow</a:t>
            </a:r>
            <a:r>
              <a:rPr lang="en-US" altLang="zh-CN" sz="4800" dirty="0"/>
              <a:t>: </a:t>
            </a:r>
            <a:r>
              <a:rPr lang="zh-CN" altLang="en-US" sz="4800" dirty="0"/>
              <a:t>示例</a:t>
            </a:r>
            <a:endParaRPr lang="en-US" sz="4800" dirty="0"/>
          </a:p>
        </p:txBody>
      </p:sp>
      <p:grpSp>
        <p:nvGrpSpPr>
          <p:cNvPr id="164" name="Group 163"/>
          <p:cNvGrpSpPr/>
          <p:nvPr/>
        </p:nvGrpSpPr>
        <p:grpSpPr bwMode="auto">
          <a:xfrm>
            <a:off x="1022483" y="1382918"/>
            <a:ext cx="2997200" cy="1262063"/>
            <a:chOff x="637575" y="1263648"/>
            <a:chExt cx="2998252" cy="1261939"/>
          </a:xfrm>
        </p:grpSpPr>
        <p:sp>
          <p:nvSpPr>
            <p:cNvPr id="165" name="Freeform 164"/>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3018 w 2975668"/>
                <a:gd name="connsiteY0-74" fmla="*/ 443744 h 443744"/>
                <a:gd name="connsiteX1-75" fmla="*/ 2225518 w 2975668"/>
                <a:gd name="connsiteY1-76" fmla="*/ 210910 h 443744"/>
                <a:gd name="connsiteX2-77" fmla="*/ 2957279 w 2975668"/>
                <a:gd name="connsiteY2-78" fmla="*/ 79158 h 443744"/>
                <a:gd name="connsiteX3-79" fmla="*/ 2754685 w 2975668"/>
                <a:gd name="connsiteY3-80" fmla="*/ 20410 h 443744"/>
                <a:gd name="connsiteX4-81" fmla="*/ 2747322 w 2975668"/>
                <a:gd name="connsiteY4-82" fmla="*/ 436381 h 443744"/>
                <a:gd name="connsiteX5-83" fmla="*/ 3018 w 2975668"/>
                <a:gd name="connsiteY5-84" fmla="*/ 443744 h 443744"/>
                <a:gd name="connsiteX0-85" fmla="*/ 3018 w 2957279"/>
                <a:gd name="connsiteY0-86" fmla="*/ 454405 h 454405"/>
                <a:gd name="connsiteX1-87" fmla="*/ 2225518 w 2957279"/>
                <a:gd name="connsiteY1-88" fmla="*/ 221571 h 454405"/>
                <a:gd name="connsiteX2-89" fmla="*/ 2957279 w 2957279"/>
                <a:gd name="connsiteY2-90" fmla="*/ 89819 h 454405"/>
                <a:gd name="connsiteX3-91" fmla="*/ 2754685 w 2957279"/>
                <a:gd name="connsiteY3-92" fmla="*/ 31071 h 454405"/>
                <a:gd name="connsiteX4-93" fmla="*/ 2747322 w 2957279"/>
                <a:gd name="connsiteY4-94" fmla="*/ 447042 h 454405"/>
                <a:gd name="connsiteX5-95" fmla="*/ 3018 w 2957279"/>
                <a:gd name="connsiteY5-96" fmla="*/ 454405 h 454405"/>
                <a:gd name="connsiteX0-97" fmla="*/ 3018 w 2957279"/>
                <a:gd name="connsiteY0-98" fmla="*/ 496161 h 496161"/>
                <a:gd name="connsiteX1-99" fmla="*/ 2225518 w 2957279"/>
                <a:gd name="connsiteY1-100" fmla="*/ 263327 h 496161"/>
                <a:gd name="connsiteX2-101" fmla="*/ 2957279 w 2957279"/>
                <a:gd name="connsiteY2-102" fmla="*/ 131575 h 496161"/>
                <a:gd name="connsiteX3-103" fmla="*/ 2754685 w 2957279"/>
                <a:gd name="connsiteY3-104" fmla="*/ 72827 h 496161"/>
                <a:gd name="connsiteX4-105" fmla="*/ 2747322 w 2957279"/>
                <a:gd name="connsiteY4-106" fmla="*/ 488798 h 496161"/>
                <a:gd name="connsiteX5-107" fmla="*/ 3018 w 2957279"/>
                <a:gd name="connsiteY5-108" fmla="*/ 496161 h 496161"/>
                <a:gd name="connsiteX0-109" fmla="*/ 3018 w 2957279"/>
                <a:gd name="connsiteY0-110" fmla="*/ 496161 h 496161"/>
                <a:gd name="connsiteX1-111" fmla="*/ 2225518 w 2957279"/>
                <a:gd name="connsiteY1-112" fmla="*/ 263327 h 496161"/>
                <a:gd name="connsiteX2-113" fmla="*/ 2957279 w 2957279"/>
                <a:gd name="connsiteY2-114" fmla="*/ 131575 h 496161"/>
                <a:gd name="connsiteX3-115" fmla="*/ 2780603 w 2957279"/>
                <a:gd name="connsiteY3-116" fmla="*/ 269807 h 496161"/>
                <a:gd name="connsiteX4-117" fmla="*/ 2747322 w 2957279"/>
                <a:gd name="connsiteY4-118" fmla="*/ 488798 h 496161"/>
                <a:gd name="connsiteX5-119" fmla="*/ 3018 w 2957279"/>
                <a:gd name="connsiteY5-120" fmla="*/ 496161 h 496161"/>
                <a:gd name="connsiteX0-121" fmla="*/ 3018 w 2957279"/>
                <a:gd name="connsiteY0-122" fmla="*/ 496161 h 496161"/>
                <a:gd name="connsiteX1-123" fmla="*/ 2225518 w 2957279"/>
                <a:gd name="connsiteY1-124" fmla="*/ 263327 h 496161"/>
                <a:gd name="connsiteX2-125" fmla="*/ 2957279 w 2957279"/>
                <a:gd name="connsiteY2-126" fmla="*/ 131575 h 496161"/>
                <a:gd name="connsiteX3-127" fmla="*/ 2780603 w 2957279"/>
                <a:gd name="connsiteY3-128" fmla="*/ 269807 h 496161"/>
                <a:gd name="connsiteX4-129" fmla="*/ 2747322 w 2957279"/>
                <a:gd name="connsiteY4-130" fmla="*/ 488798 h 496161"/>
                <a:gd name="connsiteX5-131" fmla="*/ 3018 w 2957279"/>
                <a:gd name="connsiteY5-132" fmla="*/ 496161 h 496161"/>
                <a:gd name="connsiteX0-133" fmla="*/ 3018 w 2957279"/>
                <a:gd name="connsiteY0-134" fmla="*/ 364586 h 364586"/>
                <a:gd name="connsiteX1-135" fmla="*/ 2225518 w 2957279"/>
                <a:gd name="connsiteY1-136" fmla="*/ 131752 h 364586"/>
                <a:gd name="connsiteX2-137" fmla="*/ 2957279 w 2957279"/>
                <a:gd name="connsiteY2-138" fmla="*/ 0 h 364586"/>
                <a:gd name="connsiteX3-139" fmla="*/ 2780603 w 2957279"/>
                <a:gd name="connsiteY3-140" fmla="*/ 138232 h 364586"/>
                <a:gd name="connsiteX4-141" fmla="*/ 2747322 w 2957279"/>
                <a:gd name="connsiteY4-142" fmla="*/ 357223 h 364586"/>
                <a:gd name="connsiteX5-143" fmla="*/ 3018 w 2957279"/>
                <a:gd name="connsiteY5-144" fmla="*/ 364586 h 3645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rgbClr val="FFFFFF"/>
                </a:gs>
                <a:gs pos="100000">
                  <a:srgbClr val="FFFFFF">
                    <a:lumMod val="75000"/>
                  </a:srgbClr>
                </a:gs>
              </a:gsLst>
              <a:lin ang="5400000" scaled="0"/>
              <a:tileRect/>
            </a:gradFill>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grpSp>
          <p:nvGrpSpPr>
            <p:cNvPr id="166" name="Group 188"/>
            <p:cNvGrpSpPr/>
            <p:nvPr/>
          </p:nvGrpSpPr>
          <p:grpSpPr bwMode="auto">
            <a:xfrm>
              <a:off x="637575" y="1263648"/>
              <a:ext cx="2833213" cy="915898"/>
              <a:chOff x="-994833" y="4042832"/>
              <a:chExt cx="2833213" cy="915898"/>
            </a:xfrm>
          </p:grpSpPr>
          <p:sp>
            <p:nvSpPr>
              <p:cNvPr id="167" name="Rectangle 166"/>
              <p:cNvSpPr/>
              <p:nvPr/>
            </p:nvSpPr>
            <p:spPr bwMode="auto">
              <a:xfrm>
                <a:off x="-977364" y="4042832"/>
                <a:ext cx="2775924" cy="91589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18900000" algn="bl" rotWithShape="0">
                  <a:prstClr val="black">
                    <a:alpha val="40000"/>
                  </a:prstClr>
                </a:outerShdw>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sp>
            <p:nvSpPr>
              <p:cNvPr id="168" name="TextBox 190"/>
              <p:cNvSpPr txBox="1">
                <a:spLocks noChangeArrowheads="1"/>
              </p:cNvSpPr>
              <p:nvPr/>
            </p:nvSpPr>
            <p:spPr bwMode="auto">
              <a:xfrm>
                <a:off x="-931177" y="4360336"/>
                <a:ext cx="164650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 </a:t>
                </a:r>
                <a:r>
                  <a:rPr kumimoji="0" lang="en-US" altLang="en-US" sz="160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Src</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10.3.*.*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IP </a:t>
                </a:r>
                <a:r>
                  <a:rPr kumimoji="0" lang="en-US" altLang="en-US" sz="160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Dst</a:t>
                </a: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10.2.*.*</a:t>
                </a:r>
              </a:p>
            </p:txBody>
          </p:sp>
          <p:sp>
            <p:nvSpPr>
              <p:cNvPr id="169" name="TextBox 191"/>
              <p:cNvSpPr txBox="1">
                <a:spLocks noChangeArrowheads="1"/>
              </p:cNvSpPr>
              <p:nvPr/>
            </p:nvSpPr>
            <p:spPr bwMode="auto">
              <a:xfrm>
                <a:off x="718763" y="449156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forward(3)</a:t>
                </a:r>
              </a:p>
            </p:txBody>
          </p:sp>
          <p:cxnSp>
            <p:nvCxnSpPr>
              <p:cNvPr id="170" name="Straight Connector 192"/>
              <p:cNvCxnSpPr>
                <a:cxnSpLocks noChangeShapeType="1"/>
              </p:cNvCxnSpPr>
              <p:nvPr/>
            </p:nvCxnSpPr>
            <p:spPr bwMode="auto">
              <a:xfrm>
                <a:off x="-994833" y="4402666"/>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1" name="TextBox 193"/>
              <p:cNvSpPr txBox="1">
                <a:spLocks noChangeArrowheads="1"/>
              </p:cNvSpPr>
              <p:nvPr/>
            </p:nvSpPr>
            <p:spPr bwMode="auto">
              <a:xfrm>
                <a:off x="-674004" y="4051301"/>
                <a:ext cx="595244"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匹配</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2" name="TextBox 194"/>
              <p:cNvSpPr txBox="1">
                <a:spLocks noChangeArrowheads="1"/>
              </p:cNvSpPr>
              <p:nvPr/>
            </p:nvSpPr>
            <p:spPr bwMode="auto">
              <a:xfrm>
                <a:off x="875396" y="4055535"/>
                <a:ext cx="595244"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动作</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73" name="Straight Connector 195"/>
              <p:cNvCxnSpPr>
                <a:cxnSpLocks noChangeShapeType="1"/>
              </p:cNvCxnSpPr>
              <p:nvPr/>
            </p:nvCxnSpPr>
            <p:spPr bwMode="auto">
              <a:xfrm>
                <a:off x="738264" y="4049182"/>
                <a:ext cx="1" cy="90487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174" name="Group 173"/>
          <p:cNvGrpSpPr/>
          <p:nvPr/>
        </p:nvGrpSpPr>
        <p:grpSpPr bwMode="auto">
          <a:xfrm>
            <a:off x="6340608" y="4510088"/>
            <a:ext cx="2894013" cy="2022475"/>
            <a:chOff x="5956617" y="4509743"/>
            <a:chExt cx="2893901" cy="2022127"/>
          </a:xfrm>
        </p:grpSpPr>
        <p:sp>
          <p:nvSpPr>
            <p:cNvPr id="175" name="Freeform 174"/>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rgbClr val="FFFFFF"/>
                </a:gs>
                <a:gs pos="100000">
                  <a:srgbClr val="FFFFFF">
                    <a:lumMod val="75000"/>
                  </a:srgbClr>
                </a:gs>
              </a:gsLst>
              <a:lin ang="5400000" scaled="0"/>
              <a:tileRect/>
            </a:gradFill>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grpSp>
          <p:nvGrpSpPr>
            <p:cNvPr id="176" name="Group 197"/>
            <p:cNvGrpSpPr/>
            <p:nvPr/>
          </p:nvGrpSpPr>
          <p:grpSpPr bwMode="auto">
            <a:xfrm>
              <a:off x="6031592" y="5136697"/>
              <a:ext cx="2818926" cy="1395173"/>
              <a:chOff x="-999973" y="4042381"/>
              <a:chExt cx="2818926" cy="1395173"/>
            </a:xfrm>
          </p:grpSpPr>
          <p:sp>
            <p:nvSpPr>
              <p:cNvPr id="177" name="Rectangle 176"/>
              <p:cNvSpPr/>
              <p:nvPr/>
            </p:nvSpPr>
            <p:spPr bwMode="auto">
              <a:xfrm>
                <a:off x="-978114" y="4042381"/>
                <a:ext cx="2778018" cy="1344382"/>
              </a:xfrm>
              <a:prstGeom prst="rect">
                <a:avLst/>
              </a:prstGeom>
              <a:solidFill>
                <a:schemeClr val="bg1">
                  <a:lumMod val="95000"/>
                </a:schemeClr>
              </a:solidFill>
              <a:ln w="9525"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sp>
            <p:nvSpPr>
              <p:cNvPr id="178" name="TextBox 199"/>
              <p:cNvSpPr txBox="1">
                <a:spLocks noChangeArrowheads="1"/>
              </p:cNvSpPr>
              <p:nvPr/>
            </p:nvSpPr>
            <p:spPr bwMode="auto">
              <a:xfrm>
                <a:off x="-999973" y="4360336"/>
                <a:ext cx="17150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ingress port = 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Dst = 10.2.0.3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ingress port = 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Dst = 10.2.0.4</a:t>
                </a:r>
              </a:p>
            </p:txBody>
          </p:sp>
          <p:sp>
            <p:nvSpPr>
              <p:cNvPr id="179" name="TextBox 200"/>
              <p:cNvSpPr txBox="1">
                <a:spLocks noChangeArrowheads="1"/>
              </p:cNvSpPr>
              <p:nvPr/>
            </p:nvSpPr>
            <p:spPr bwMode="auto">
              <a:xfrm>
                <a:off x="671327" y="4474229"/>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forward(3)</a:t>
                </a:r>
              </a:p>
            </p:txBody>
          </p:sp>
          <p:cxnSp>
            <p:nvCxnSpPr>
              <p:cNvPr id="180" name="Straight Connector 201"/>
              <p:cNvCxnSpPr>
                <a:cxnSpLocks noChangeShapeType="1"/>
              </p:cNvCxnSpPr>
              <p:nvPr/>
            </p:nvCxnSpPr>
            <p:spPr bwMode="auto">
              <a:xfrm>
                <a:off x="-994833" y="4402666"/>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 name="TextBox 202"/>
              <p:cNvSpPr txBox="1">
                <a:spLocks noChangeArrowheads="1"/>
              </p:cNvSpPr>
              <p:nvPr/>
            </p:nvSpPr>
            <p:spPr bwMode="auto">
              <a:xfrm>
                <a:off x="-674004" y="4051301"/>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匹配</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2" name="TextBox 203"/>
              <p:cNvSpPr txBox="1">
                <a:spLocks noChangeArrowheads="1"/>
              </p:cNvSpPr>
              <p:nvPr/>
            </p:nvSpPr>
            <p:spPr bwMode="auto">
              <a:xfrm>
                <a:off x="875396" y="4055535"/>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动作</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83" name="Straight Connector 204"/>
              <p:cNvCxnSpPr>
                <a:cxnSpLocks noChangeShapeType="1"/>
              </p:cNvCxnSpPr>
              <p:nvPr/>
            </p:nvCxnSpPr>
            <p:spPr bwMode="auto">
              <a:xfrm>
                <a:off x="660503" y="4042833"/>
                <a:ext cx="4690" cy="1349464"/>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Connector 205"/>
              <p:cNvCxnSpPr>
                <a:cxnSpLocks noChangeShapeType="1"/>
              </p:cNvCxnSpPr>
              <p:nvPr/>
            </p:nvCxnSpPr>
            <p:spPr bwMode="auto">
              <a:xfrm>
                <a:off x="-975047" y="4896787"/>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 name="TextBox 206"/>
              <p:cNvSpPr txBox="1">
                <a:spLocks noChangeArrowheads="1"/>
              </p:cNvSpPr>
              <p:nvPr/>
            </p:nvSpPr>
            <p:spPr bwMode="auto">
              <a:xfrm>
                <a:off x="670712" y="497344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forward(4)</a:t>
                </a:r>
              </a:p>
            </p:txBody>
          </p:sp>
        </p:grpSp>
      </p:grpSp>
      <p:grpSp>
        <p:nvGrpSpPr>
          <p:cNvPr id="186" name="Group 185"/>
          <p:cNvGrpSpPr/>
          <p:nvPr/>
        </p:nvGrpSpPr>
        <p:grpSpPr bwMode="auto">
          <a:xfrm>
            <a:off x="971683" y="4398137"/>
            <a:ext cx="3089275" cy="2001837"/>
            <a:chOff x="587526" y="4569769"/>
            <a:chExt cx="3089750" cy="2002482"/>
          </a:xfrm>
        </p:grpSpPr>
        <p:sp>
          <p:nvSpPr>
            <p:cNvPr id="187" name="Freeform 186"/>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rgbClr val="FFFFFF"/>
                </a:gs>
                <a:gs pos="100000">
                  <a:srgbClr val="FFFFFF">
                    <a:lumMod val="75000"/>
                  </a:srgbClr>
                </a:gs>
              </a:gsLst>
              <a:lin ang="5400000" scaled="0"/>
              <a:tileRect/>
            </a:gradFill>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grpSp>
          <p:nvGrpSpPr>
            <p:cNvPr id="188" name="Group 50"/>
            <p:cNvGrpSpPr/>
            <p:nvPr/>
          </p:nvGrpSpPr>
          <p:grpSpPr bwMode="auto">
            <a:xfrm>
              <a:off x="587526" y="5408084"/>
              <a:ext cx="2799193" cy="1164167"/>
              <a:chOff x="-999973" y="4042833"/>
              <a:chExt cx="2799193" cy="1164167"/>
            </a:xfrm>
          </p:grpSpPr>
          <p:sp>
            <p:nvSpPr>
              <p:cNvPr id="189" name="Rectangle 188"/>
              <p:cNvSpPr/>
              <p:nvPr/>
            </p:nvSpPr>
            <p:spPr bwMode="auto">
              <a:xfrm>
                <a:off x="-977745" y="4042988"/>
                <a:ext cx="2776965" cy="116401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S PGothic" panose="020B0600070205080204" pitchFamily="34" charset="-128"/>
                </a:endParaRPr>
              </a:p>
            </p:txBody>
          </p:sp>
          <p:sp>
            <p:nvSpPr>
              <p:cNvPr id="190" name="TextBox 8"/>
              <p:cNvSpPr txBox="1">
                <a:spLocks noChangeArrowheads="1"/>
              </p:cNvSpPr>
              <p:nvPr/>
            </p:nvSpPr>
            <p:spPr bwMode="auto">
              <a:xfrm>
                <a:off x="-999973" y="4360336"/>
                <a:ext cx="1646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ingress port = 1</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Src = 10.3.*.*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IP Dst = 10.2.*.*</a:t>
                </a:r>
              </a:p>
            </p:txBody>
          </p:sp>
          <p:sp>
            <p:nvSpPr>
              <p:cNvPr id="191" name="TextBox 183"/>
              <p:cNvSpPr txBox="1">
                <a:spLocks noChangeArrowheads="1"/>
              </p:cNvSpPr>
              <p:nvPr/>
            </p:nvSpPr>
            <p:spPr bwMode="auto">
              <a:xfrm>
                <a:off x="676427" y="4576235"/>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forward(4)</a:t>
                </a:r>
              </a:p>
            </p:txBody>
          </p:sp>
          <p:cxnSp>
            <p:nvCxnSpPr>
              <p:cNvPr id="192" name="Straight Connector 14"/>
              <p:cNvCxnSpPr>
                <a:cxnSpLocks noChangeShapeType="1"/>
              </p:cNvCxnSpPr>
              <p:nvPr/>
            </p:nvCxnSpPr>
            <p:spPr bwMode="auto">
              <a:xfrm>
                <a:off x="-994833" y="4402666"/>
                <a:ext cx="27940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3" name="TextBox 185"/>
              <p:cNvSpPr txBox="1">
                <a:spLocks noChangeArrowheads="1"/>
              </p:cNvSpPr>
              <p:nvPr/>
            </p:nvSpPr>
            <p:spPr bwMode="auto">
              <a:xfrm>
                <a:off x="-674004" y="4051301"/>
                <a:ext cx="595126" cy="58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匹配</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4" name="TextBox 186"/>
              <p:cNvSpPr txBox="1">
                <a:spLocks noChangeArrowheads="1"/>
              </p:cNvSpPr>
              <p:nvPr/>
            </p:nvSpPr>
            <p:spPr bwMode="auto">
              <a:xfrm>
                <a:off x="875396" y="4055535"/>
                <a:ext cx="595126"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zh-CN" altLang="en-US" sz="1600" kern="0" dirty="0">
                    <a:solidFill>
                      <a:srgbClr val="000000"/>
                    </a:solidFill>
                  </a:rPr>
                  <a:t>动作</a:t>
                </a:r>
                <a:endPar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95" name="Straight Connector 187"/>
              <p:cNvCxnSpPr>
                <a:cxnSpLocks noChangeShapeType="1"/>
              </p:cNvCxnSpPr>
              <p:nvPr/>
            </p:nvCxnSpPr>
            <p:spPr bwMode="auto">
              <a:xfrm>
                <a:off x="634998" y="4042833"/>
                <a:ext cx="0" cy="1164167"/>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196" name="Straight Connector 13"/>
          <p:cNvCxnSpPr>
            <a:cxnSpLocks noChangeShapeType="1"/>
          </p:cNvCxnSpPr>
          <p:nvPr/>
        </p:nvCxnSpPr>
        <p:spPr bwMode="auto">
          <a:xfrm>
            <a:off x="4145096" y="2562225"/>
            <a:ext cx="2157412" cy="1846263"/>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7" name="Straight Connector 11"/>
          <p:cNvCxnSpPr>
            <a:cxnSpLocks noChangeShapeType="1"/>
          </p:cNvCxnSpPr>
          <p:nvPr/>
        </p:nvCxnSpPr>
        <p:spPr bwMode="auto">
          <a:xfrm>
            <a:off x="4424496" y="4497388"/>
            <a:ext cx="2046287"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Straight Connector 6"/>
          <p:cNvCxnSpPr>
            <a:cxnSpLocks noChangeShapeType="1"/>
          </p:cNvCxnSpPr>
          <p:nvPr/>
        </p:nvCxnSpPr>
        <p:spPr bwMode="auto">
          <a:xfrm>
            <a:off x="4226058" y="2690813"/>
            <a:ext cx="0" cy="157480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Straight Connector 64"/>
          <p:cNvCxnSpPr>
            <a:cxnSpLocks noChangeShapeType="1"/>
          </p:cNvCxnSpPr>
          <p:nvPr/>
        </p:nvCxnSpPr>
        <p:spPr bwMode="auto">
          <a:xfrm flipH="1">
            <a:off x="4346708" y="3154363"/>
            <a:ext cx="1477963" cy="1311275"/>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Straight Connector 199"/>
          <p:cNvCxnSpPr/>
          <p:nvPr/>
        </p:nvCxnSpPr>
        <p:spPr>
          <a:xfrm flipH="1" flipV="1">
            <a:off x="4294321" y="4567238"/>
            <a:ext cx="6350" cy="657225"/>
          </a:xfrm>
          <a:prstGeom prst="line">
            <a:avLst/>
          </a:prstGeom>
          <a:noFill/>
          <a:ln w="25400" cap="flat" cmpd="sng" algn="ctr">
            <a:solidFill>
              <a:srgbClr val="000000"/>
            </a:solidFill>
            <a:prstDash val="solid"/>
          </a:ln>
          <a:effectLst/>
        </p:spPr>
      </p:cxnSp>
      <p:cxnSp>
        <p:nvCxnSpPr>
          <p:cNvPr id="201" name="Straight Connector 200"/>
          <p:cNvCxnSpPr/>
          <p:nvPr/>
        </p:nvCxnSpPr>
        <p:spPr>
          <a:xfrm>
            <a:off x="3338646" y="4524375"/>
            <a:ext cx="531812" cy="0"/>
          </a:xfrm>
          <a:prstGeom prst="line">
            <a:avLst/>
          </a:prstGeom>
          <a:noFill/>
          <a:ln w="25400" cap="flat" cmpd="sng" algn="ctr">
            <a:solidFill>
              <a:srgbClr val="000000"/>
            </a:solidFill>
            <a:prstDash val="solid"/>
          </a:ln>
          <a:effectLst/>
        </p:spPr>
      </p:cxnSp>
      <p:grpSp>
        <p:nvGrpSpPr>
          <p:cNvPr id="202" name="Group 44"/>
          <p:cNvGrpSpPr/>
          <p:nvPr/>
        </p:nvGrpSpPr>
        <p:grpSpPr bwMode="auto">
          <a:xfrm>
            <a:off x="2740158" y="4043363"/>
            <a:ext cx="757238" cy="628650"/>
            <a:chOff x="-44" y="1473"/>
            <a:chExt cx="981" cy="1105"/>
          </a:xfrm>
        </p:grpSpPr>
        <p:pic>
          <p:nvPicPr>
            <p:cNvPr id="20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05" name="Group 44"/>
          <p:cNvGrpSpPr/>
          <p:nvPr/>
        </p:nvGrpSpPr>
        <p:grpSpPr bwMode="auto">
          <a:xfrm>
            <a:off x="3803783" y="4892675"/>
            <a:ext cx="757238" cy="628650"/>
            <a:chOff x="188" y="1473"/>
            <a:chExt cx="981" cy="1105"/>
          </a:xfrm>
        </p:grpSpPr>
        <p:pic>
          <p:nvPicPr>
            <p:cNvPr id="20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46"/>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08" name="TextBox 9"/>
          <p:cNvSpPr txBox="1">
            <a:spLocks noChangeArrowheads="1"/>
          </p:cNvSpPr>
          <p:nvPr/>
        </p:nvSpPr>
        <p:spPr bwMode="auto">
          <a:xfrm>
            <a:off x="2145917" y="4216884"/>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h1</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10.1.0.1</a:t>
            </a: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TextBox 58"/>
          <p:cNvSpPr txBox="1">
            <a:spLocks noChangeArrowheads="1"/>
          </p:cNvSpPr>
          <p:nvPr/>
        </p:nvSpPr>
        <p:spPr bwMode="auto">
          <a:xfrm>
            <a:off x="3903312" y="54534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h2</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10.1.0.2</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210" name="Straight Connector 209"/>
          <p:cNvCxnSpPr/>
          <p:nvPr/>
        </p:nvCxnSpPr>
        <p:spPr>
          <a:xfrm flipV="1">
            <a:off x="5992946" y="4568825"/>
            <a:ext cx="306387" cy="490538"/>
          </a:xfrm>
          <a:prstGeom prst="line">
            <a:avLst/>
          </a:prstGeom>
          <a:noFill/>
          <a:ln w="25400" cap="flat" cmpd="sng" algn="ctr">
            <a:solidFill>
              <a:srgbClr val="000000"/>
            </a:solidFill>
            <a:prstDash val="solid"/>
          </a:ln>
          <a:effectLst/>
        </p:spPr>
      </p:cxnSp>
      <p:cxnSp>
        <p:nvCxnSpPr>
          <p:cNvPr id="211" name="Straight Connector 210"/>
          <p:cNvCxnSpPr/>
          <p:nvPr/>
        </p:nvCxnSpPr>
        <p:spPr>
          <a:xfrm>
            <a:off x="6747008" y="4448175"/>
            <a:ext cx="531813" cy="0"/>
          </a:xfrm>
          <a:prstGeom prst="line">
            <a:avLst/>
          </a:prstGeom>
          <a:noFill/>
          <a:ln w="25400" cap="flat" cmpd="sng" algn="ctr">
            <a:solidFill>
              <a:srgbClr val="000000"/>
            </a:solidFill>
            <a:prstDash val="solid"/>
          </a:ln>
          <a:effectLst/>
        </p:spPr>
      </p:cxnSp>
      <p:grpSp>
        <p:nvGrpSpPr>
          <p:cNvPr id="212" name="Group 44"/>
          <p:cNvGrpSpPr/>
          <p:nvPr/>
        </p:nvGrpSpPr>
        <p:grpSpPr bwMode="auto">
          <a:xfrm>
            <a:off x="6953383" y="4221163"/>
            <a:ext cx="757238" cy="628650"/>
            <a:chOff x="-44" y="1473"/>
            <a:chExt cx="981" cy="1105"/>
          </a:xfrm>
        </p:grpSpPr>
        <p:pic>
          <p:nvPicPr>
            <p:cNvPr id="21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15" name="Group 44"/>
          <p:cNvGrpSpPr/>
          <p:nvPr/>
        </p:nvGrpSpPr>
        <p:grpSpPr bwMode="auto">
          <a:xfrm>
            <a:off x="5475421" y="4835525"/>
            <a:ext cx="757237" cy="628650"/>
            <a:chOff x="-44" y="1473"/>
            <a:chExt cx="981" cy="1105"/>
          </a:xfrm>
        </p:grpSpPr>
        <p:pic>
          <p:nvPicPr>
            <p:cNvPr id="2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18" name="TextBox 70"/>
          <p:cNvSpPr txBox="1">
            <a:spLocks noChangeArrowheads="1"/>
          </p:cNvSpPr>
          <p:nvPr/>
        </p:nvSpPr>
        <p:spPr bwMode="auto">
          <a:xfrm>
            <a:off x="7645947"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h4</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10.2.0.4</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9" name="TextBox 71"/>
          <p:cNvSpPr txBox="1">
            <a:spLocks noChangeArrowheads="1"/>
          </p:cNvSpPr>
          <p:nvPr/>
        </p:nvSpPr>
        <p:spPr bwMode="auto">
          <a:xfrm>
            <a:off x="5524907" y="53498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h3</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10.2.0.3</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cxnSp>
        <p:nvCxnSpPr>
          <p:cNvPr id="220" name="Straight Connector 219"/>
          <p:cNvCxnSpPr/>
          <p:nvPr/>
        </p:nvCxnSpPr>
        <p:spPr>
          <a:xfrm>
            <a:off x="3349758" y="2681288"/>
            <a:ext cx="706438" cy="0"/>
          </a:xfrm>
          <a:prstGeom prst="line">
            <a:avLst/>
          </a:prstGeom>
          <a:noFill/>
          <a:ln w="25400" cap="flat" cmpd="sng" algn="ctr">
            <a:solidFill>
              <a:srgbClr val="000000"/>
            </a:solidFill>
            <a:prstDash val="solid"/>
          </a:ln>
          <a:effectLst/>
        </p:spPr>
      </p:cxnSp>
      <p:cxnSp>
        <p:nvCxnSpPr>
          <p:cNvPr id="221" name="Straight Connector 220"/>
          <p:cNvCxnSpPr/>
          <p:nvPr/>
        </p:nvCxnSpPr>
        <p:spPr>
          <a:xfrm flipV="1">
            <a:off x="4327658" y="2014538"/>
            <a:ext cx="0" cy="474662"/>
          </a:xfrm>
          <a:prstGeom prst="line">
            <a:avLst/>
          </a:prstGeom>
          <a:noFill/>
          <a:ln w="25400" cap="flat" cmpd="sng" algn="ctr">
            <a:solidFill>
              <a:srgbClr val="000000"/>
            </a:solidFill>
            <a:prstDash val="solid"/>
          </a:ln>
          <a:effectLst/>
        </p:spPr>
      </p:cxnSp>
      <p:grpSp>
        <p:nvGrpSpPr>
          <p:cNvPr id="222" name="Group 44"/>
          <p:cNvGrpSpPr/>
          <p:nvPr/>
        </p:nvGrpSpPr>
        <p:grpSpPr bwMode="auto">
          <a:xfrm>
            <a:off x="3846646" y="1622425"/>
            <a:ext cx="757237" cy="628650"/>
            <a:chOff x="-44" y="1473"/>
            <a:chExt cx="981" cy="1105"/>
          </a:xfrm>
        </p:grpSpPr>
        <p:pic>
          <p:nvPicPr>
            <p:cNvPr id="22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225" name="Group 44"/>
          <p:cNvGrpSpPr/>
          <p:nvPr/>
        </p:nvGrpSpPr>
        <p:grpSpPr bwMode="auto">
          <a:xfrm>
            <a:off x="2792546" y="2561879"/>
            <a:ext cx="757237" cy="628650"/>
            <a:chOff x="-44" y="1473"/>
            <a:chExt cx="981" cy="1105"/>
          </a:xfrm>
        </p:grpSpPr>
        <p:pic>
          <p:nvPicPr>
            <p:cNvPr id="22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Freeform 4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28" name="TextBox 83"/>
          <p:cNvSpPr txBox="1">
            <a:spLocks noChangeArrowheads="1"/>
          </p:cNvSpPr>
          <p:nvPr/>
        </p:nvSpPr>
        <p:spPr bwMode="auto">
          <a:xfrm>
            <a:off x="2881446" y="3065116"/>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h5</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10.3.0.5</a:t>
            </a:r>
          </a:p>
        </p:txBody>
      </p:sp>
      <p:sp>
        <p:nvSpPr>
          <p:cNvPr id="229" name="TextBox 92"/>
          <p:cNvSpPr txBox="1">
            <a:spLocks noChangeArrowheads="1"/>
          </p:cNvSpPr>
          <p:nvPr/>
        </p:nvSpPr>
        <p:spPr bwMode="auto">
          <a:xfrm>
            <a:off x="4289558"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s1</a:t>
            </a:r>
          </a:p>
        </p:txBody>
      </p:sp>
      <p:sp>
        <p:nvSpPr>
          <p:cNvPr id="230" name="TextBox 93"/>
          <p:cNvSpPr txBox="1">
            <a:spLocks noChangeArrowheads="1"/>
          </p:cNvSpPr>
          <p:nvPr/>
        </p:nvSpPr>
        <p:spPr bwMode="auto">
          <a:xfrm>
            <a:off x="6450146" y="397668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s2</a:t>
            </a:r>
          </a:p>
        </p:txBody>
      </p:sp>
      <p:sp>
        <p:nvSpPr>
          <p:cNvPr id="231" name="TextBox 94"/>
          <p:cNvSpPr txBox="1">
            <a:spLocks noChangeArrowheads="1"/>
          </p:cNvSpPr>
          <p:nvPr/>
        </p:nvSpPr>
        <p:spPr bwMode="auto">
          <a:xfrm>
            <a:off x="4507046"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Arial" panose="020B0604020202020204" pitchFamily="34" charset="0"/>
              </a:rPr>
              <a:t>s3</a:t>
            </a:r>
          </a:p>
        </p:txBody>
      </p:sp>
      <p:cxnSp>
        <p:nvCxnSpPr>
          <p:cNvPr id="232" name="Straight Connector 99"/>
          <p:cNvCxnSpPr>
            <a:cxnSpLocks noChangeShapeType="1"/>
          </p:cNvCxnSpPr>
          <p:nvPr/>
        </p:nvCxnSpPr>
        <p:spPr bwMode="auto">
          <a:xfrm>
            <a:off x="4346708" y="2871788"/>
            <a:ext cx="1392238" cy="219075"/>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 name="Straight Connector 102"/>
          <p:cNvCxnSpPr>
            <a:cxnSpLocks noChangeShapeType="1"/>
          </p:cNvCxnSpPr>
          <p:nvPr/>
        </p:nvCxnSpPr>
        <p:spPr bwMode="auto">
          <a:xfrm>
            <a:off x="5824671" y="3154363"/>
            <a:ext cx="533400" cy="976312"/>
          </a:xfrm>
          <a:prstGeom prst="line">
            <a:avLst/>
          </a:prstGeom>
          <a:noFill/>
          <a:ln w="12700">
            <a:solidFill>
              <a:srgbClr val="CC0000">
                <a:alpha val="50195"/>
              </a:srgb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 name="TextBox 108"/>
          <p:cNvSpPr txBox="1">
            <a:spLocks noChangeArrowheads="1"/>
          </p:cNvSpPr>
          <p:nvPr/>
        </p:nvSpPr>
        <p:spPr bwMode="auto">
          <a:xfrm>
            <a:off x="4118108" y="2173288"/>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235" name="TextBox 109"/>
          <p:cNvSpPr txBox="1">
            <a:spLocks noChangeArrowheads="1"/>
          </p:cNvSpPr>
          <p:nvPr/>
        </p:nvSpPr>
        <p:spPr bwMode="auto">
          <a:xfrm>
            <a:off x="3649796" y="2419350"/>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236" name="TextBox 110"/>
          <p:cNvSpPr txBox="1">
            <a:spLocks noChangeArrowheads="1"/>
          </p:cNvSpPr>
          <p:nvPr/>
        </p:nvSpPr>
        <p:spPr bwMode="auto">
          <a:xfrm>
            <a:off x="4018096" y="2790894"/>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237" name="TextBox 111"/>
          <p:cNvSpPr txBox="1">
            <a:spLocks noChangeArrowheads="1"/>
          </p:cNvSpPr>
          <p:nvPr/>
        </p:nvSpPr>
        <p:spPr bwMode="auto">
          <a:xfrm>
            <a:off x="4495933"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238" name="TextBox 112"/>
          <p:cNvSpPr txBox="1">
            <a:spLocks noChangeArrowheads="1"/>
          </p:cNvSpPr>
          <p:nvPr/>
        </p:nvSpPr>
        <p:spPr bwMode="auto">
          <a:xfrm>
            <a:off x="4021271" y="400685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239" name="TextBox 113"/>
          <p:cNvSpPr txBox="1">
            <a:spLocks noChangeArrowheads="1"/>
          </p:cNvSpPr>
          <p:nvPr/>
        </p:nvSpPr>
        <p:spPr bwMode="auto">
          <a:xfrm>
            <a:off x="3664083" y="4276725"/>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240" name="TextBox 114"/>
          <p:cNvSpPr txBox="1">
            <a:spLocks noChangeArrowheads="1"/>
          </p:cNvSpPr>
          <p:nvPr/>
        </p:nvSpPr>
        <p:spPr bwMode="auto">
          <a:xfrm>
            <a:off x="4046671" y="4624388"/>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241" name="TextBox 115"/>
          <p:cNvSpPr txBox="1">
            <a:spLocks noChangeArrowheads="1"/>
          </p:cNvSpPr>
          <p:nvPr/>
        </p:nvSpPr>
        <p:spPr bwMode="auto">
          <a:xfrm>
            <a:off x="4554671"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242" name="TextBox 117"/>
          <p:cNvSpPr txBox="1">
            <a:spLocks noChangeArrowheads="1"/>
          </p:cNvSpPr>
          <p:nvPr/>
        </p:nvSpPr>
        <p:spPr bwMode="auto">
          <a:xfrm>
            <a:off x="5811971" y="408940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a:t>
            </a:r>
          </a:p>
        </p:txBody>
      </p:sp>
      <p:sp>
        <p:nvSpPr>
          <p:cNvPr id="243" name="TextBox 118"/>
          <p:cNvSpPr txBox="1">
            <a:spLocks noChangeArrowheads="1"/>
          </p:cNvSpPr>
          <p:nvPr/>
        </p:nvSpPr>
        <p:spPr bwMode="auto">
          <a:xfrm>
            <a:off x="5783396" y="4437063"/>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2</a:t>
            </a:r>
          </a:p>
        </p:txBody>
      </p:sp>
      <p:sp>
        <p:nvSpPr>
          <p:cNvPr id="244" name="TextBox 119"/>
          <p:cNvSpPr txBox="1">
            <a:spLocks noChangeArrowheads="1"/>
          </p:cNvSpPr>
          <p:nvPr/>
        </p:nvSpPr>
        <p:spPr bwMode="auto">
          <a:xfrm>
            <a:off x="6150108" y="464185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3</a:t>
            </a:r>
          </a:p>
        </p:txBody>
      </p:sp>
      <p:sp>
        <p:nvSpPr>
          <p:cNvPr id="245" name="TextBox 120"/>
          <p:cNvSpPr txBox="1">
            <a:spLocks noChangeArrowheads="1"/>
          </p:cNvSpPr>
          <p:nvPr/>
        </p:nvSpPr>
        <p:spPr bwMode="auto">
          <a:xfrm>
            <a:off x="6708908" y="4394200"/>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4</a:t>
            </a:r>
          </a:p>
        </p:txBody>
      </p:sp>
      <p:sp>
        <p:nvSpPr>
          <p:cNvPr id="246" name="TextBox 150"/>
          <p:cNvSpPr txBox="1">
            <a:spLocks noChangeArrowheads="1"/>
          </p:cNvSpPr>
          <p:nvPr/>
        </p:nvSpPr>
        <p:spPr bwMode="auto">
          <a:xfrm>
            <a:off x="4469291" y="1666393"/>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MS PGothic" panose="020B0600070205080204" pitchFamily="34" charset="-128"/>
                <a:cs typeface="Arial" panose="020B0604020202020204" pitchFamily="34" charset="0"/>
              </a:rPr>
              <a:t>Host h6</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10.3.0.6</a:t>
            </a:r>
          </a:p>
        </p:txBody>
      </p:sp>
      <p:grpSp>
        <p:nvGrpSpPr>
          <p:cNvPr id="277" name="Group 88"/>
          <p:cNvGrpSpPr/>
          <p:nvPr/>
        </p:nvGrpSpPr>
        <p:grpSpPr bwMode="auto">
          <a:xfrm>
            <a:off x="5400808" y="1862138"/>
            <a:ext cx="1270000" cy="1482725"/>
            <a:chOff x="5418667" y="1587500"/>
            <a:chExt cx="1270000" cy="1481667"/>
          </a:xfrm>
        </p:grpSpPr>
        <p:grpSp>
          <p:nvGrpSpPr>
            <p:cNvPr id="278" name="Group 79"/>
            <p:cNvGrpSpPr/>
            <p:nvPr/>
          </p:nvGrpSpPr>
          <p:grpSpPr bwMode="auto">
            <a:xfrm>
              <a:off x="5440087" y="1742411"/>
              <a:ext cx="1047344" cy="1163369"/>
              <a:chOff x="5440087" y="1742411"/>
              <a:chExt cx="1047344" cy="1163369"/>
            </a:xfrm>
          </p:grpSpPr>
          <p:grpSp>
            <p:nvGrpSpPr>
              <p:cNvPr id="280" name="Group 950"/>
              <p:cNvGrpSpPr/>
              <p:nvPr/>
            </p:nvGrpSpPr>
            <p:grpSpPr bwMode="auto">
              <a:xfrm>
                <a:off x="5838397" y="2273382"/>
                <a:ext cx="350328" cy="632398"/>
                <a:chOff x="4140" y="429"/>
                <a:chExt cx="1425" cy="2396"/>
              </a:xfrm>
            </p:grpSpPr>
            <p:sp>
              <p:nvSpPr>
                <p:cNvPr id="283" name="Freeform 951"/>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5" name="Freeform 953"/>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6" name="Freeform 954"/>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87" name="Rectangle 955"/>
                <p:cNvSpPr>
                  <a:spLocks noChangeArrowheads="1"/>
                </p:cNvSpPr>
                <p:nvPr/>
              </p:nvSpPr>
              <p:spPr bwMode="auto">
                <a:xfrm>
                  <a:off x="4210" y="690"/>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8" name="Group 956"/>
                <p:cNvGrpSpPr/>
                <p:nvPr/>
              </p:nvGrpSpPr>
              <p:grpSpPr bwMode="auto">
                <a:xfrm>
                  <a:off x="4749" y="668"/>
                  <a:ext cx="581" cy="145"/>
                  <a:chOff x="614" y="2568"/>
                  <a:chExt cx="725" cy="139"/>
                </a:xfrm>
              </p:grpSpPr>
              <p:sp>
                <p:nvSpPr>
                  <p:cNvPr id="313" name="AutoShape 957"/>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9" name="Rectangle 959"/>
                <p:cNvSpPr>
                  <a:spLocks noChangeArrowheads="1"/>
                </p:cNvSpPr>
                <p:nvPr/>
              </p:nvSpPr>
              <p:spPr bwMode="auto">
                <a:xfrm>
                  <a:off x="4220" y="1022"/>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90" name="Group 960"/>
                <p:cNvGrpSpPr/>
                <p:nvPr/>
              </p:nvGrpSpPr>
              <p:grpSpPr bwMode="auto">
                <a:xfrm>
                  <a:off x="4747" y="994"/>
                  <a:ext cx="581" cy="134"/>
                  <a:chOff x="614" y="2568"/>
                  <a:chExt cx="725" cy="139"/>
                </a:xfrm>
              </p:grpSpPr>
              <p:sp>
                <p:nvSpPr>
                  <p:cNvPr id="311" name="AutoShape 961"/>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1" name="Rectangle 963"/>
                <p:cNvSpPr>
                  <a:spLocks noChangeArrowheads="1"/>
                </p:cNvSpPr>
                <p:nvPr/>
              </p:nvSpPr>
              <p:spPr bwMode="auto">
                <a:xfrm>
                  <a:off x="4220" y="1354"/>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2" name="Rectangle 964"/>
                <p:cNvSpPr>
                  <a:spLocks noChangeArrowheads="1"/>
                </p:cNvSpPr>
                <p:nvPr/>
              </p:nvSpPr>
              <p:spPr bwMode="auto">
                <a:xfrm>
                  <a:off x="4230" y="1655"/>
                  <a:ext cx="598" cy="47"/>
                </a:xfrm>
                <a:prstGeom prst="rect">
                  <a:avLst/>
                </a:prstGeom>
                <a:solidFill>
                  <a:srgbClr val="000000"/>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93" name="Group 965"/>
                <p:cNvGrpSpPr/>
                <p:nvPr/>
              </p:nvGrpSpPr>
              <p:grpSpPr bwMode="auto">
                <a:xfrm>
                  <a:off x="4735" y="1627"/>
                  <a:ext cx="582" cy="151"/>
                  <a:chOff x="614" y="2568"/>
                  <a:chExt cx="725" cy="139"/>
                </a:xfrm>
              </p:grpSpPr>
              <p:sp>
                <p:nvSpPr>
                  <p:cNvPr id="309" name="AutoShape 966"/>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4" name="Freeform 968"/>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295" name="Group 969"/>
                <p:cNvGrpSpPr/>
                <p:nvPr/>
              </p:nvGrpSpPr>
              <p:grpSpPr bwMode="auto">
                <a:xfrm>
                  <a:off x="4739" y="1327"/>
                  <a:ext cx="582" cy="139"/>
                  <a:chOff x="614" y="2568"/>
                  <a:chExt cx="725" cy="139"/>
                </a:xfrm>
              </p:grpSpPr>
              <p:sp>
                <p:nvSpPr>
                  <p:cNvPr id="307" name="AutoShape 970"/>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7" name="Freeform 973"/>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8" name="Freeform 974"/>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9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Freeform 976"/>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0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2" name="AutoShape 978"/>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6" name="Rectangle 982"/>
                <p:cNvSpPr>
                  <a:spLocks noChangeArrowheads="1"/>
                </p:cNvSpPr>
                <p:nvPr/>
              </p:nvSpPr>
              <p:spPr bwMode="auto">
                <a:xfrm>
                  <a:off x="5067" y="1837"/>
                  <a:ext cx="80" cy="759"/>
                </a:xfrm>
                <a:prstGeom prst="rect">
                  <a:avLst/>
                </a:prstGeom>
                <a:solidFill>
                  <a:srgbClr val="292929"/>
                </a:solidFill>
                <a:ln w="9525">
                  <a:solidFill>
                    <a:srgbClr val="000000"/>
                  </a:solidFill>
                  <a:miter lim="800000"/>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28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t>controller</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9" name="Rectangle 82"/>
            <p:cNvSpPr>
              <a:spLocks noChangeArrowheads="1"/>
            </p:cNvSpPr>
            <p:nvPr/>
          </p:nvSpPr>
          <p:spPr bwMode="auto">
            <a:xfrm>
              <a:off x="5418667" y="1587500"/>
              <a:ext cx="1270000" cy="1481667"/>
            </a:xfrm>
            <a:prstGeom prst="rect">
              <a:avLst/>
            </a:prstGeom>
            <a:solidFill>
              <a:srgbClr val="FFFFFF">
                <a:alpha val="65881"/>
              </a:srgbClr>
            </a:solidFill>
            <a:ln>
              <a:noFill/>
            </a:ln>
            <a:extLst>
              <a:ext uri="{91240B29-F687-4F45-9708-019B960494DF}">
                <a14:hiddenLine xmlns:a14="http://schemas.microsoft.com/office/drawing/2010/main" w="9525">
                  <a:solidFill>
                    <a:srgbClr val="000000"/>
                  </a:solidFill>
                  <a:round/>
                </a14:hiddenLine>
              </a:ext>
            </a:extLst>
          </p:spPr>
          <p:txBody>
            <a:bodyPr wrap="none"/>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316" name="Group 315"/>
          <p:cNvGrpSpPr/>
          <p:nvPr/>
        </p:nvGrpSpPr>
        <p:grpSpPr>
          <a:xfrm>
            <a:off x="3869633" y="4253948"/>
            <a:ext cx="728870" cy="410817"/>
            <a:chOff x="7493876" y="2774731"/>
            <a:chExt cx="1481958" cy="894622"/>
          </a:xfrm>
          <a:effectLst>
            <a:outerShdw blurRad="50800" dist="38100" dir="18900000" algn="bl" rotWithShape="0">
              <a:prstClr val="black">
                <a:alpha val="40000"/>
              </a:prstClr>
            </a:outerShdw>
          </a:effectLst>
        </p:grpSpPr>
        <p:sp>
          <p:nvSpPr>
            <p:cNvPr id="317" name="Freeform 31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8" name="Oval 317"/>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9" name="Group 318"/>
            <p:cNvGrpSpPr/>
            <p:nvPr/>
          </p:nvGrpSpPr>
          <p:grpSpPr>
            <a:xfrm>
              <a:off x="7713663" y="2848339"/>
              <a:ext cx="1042107" cy="425543"/>
              <a:chOff x="7786941" y="2884917"/>
              <a:chExt cx="897649" cy="353919"/>
            </a:xfrm>
          </p:grpSpPr>
          <p:sp>
            <p:nvSpPr>
              <p:cNvPr id="320" name="Freeform 31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1" name="Freeform 32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Freeform 32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Freeform 32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4" name="Group 323"/>
          <p:cNvGrpSpPr/>
          <p:nvPr/>
        </p:nvGrpSpPr>
        <p:grpSpPr>
          <a:xfrm>
            <a:off x="6009859" y="4287078"/>
            <a:ext cx="728870" cy="410817"/>
            <a:chOff x="7493876" y="2774731"/>
            <a:chExt cx="1481958" cy="894622"/>
          </a:xfrm>
          <a:effectLst>
            <a:outerShdw blurRad="50800" dist="38100" dir="18900000" algn="bl" rotWithShape="0">
              <a:prstClr val="black">
                <a:alpha val="40000"/>
              </a:prstClr>
            </a:outerShdw>
          </a:effectLst>
        </p:grpSpPr>
        <p:sp>
          <p:nvSpPr>
            <p:cNvPr id="325" name="Freeform 32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6" name="Oval 325"/>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7" name="Group 326"/>
            <p:cNvGrpSpPr/>
            <p:nvPr/>
          </p:nvGrpSpPr>
          <p:grpSpPr>
            <a:xfrm>
              <a:off x="7713663" y="2848339"/>
              <a:ext cx="1042107" cy="425543"/>
              <a:chOff x="7786941" y="2884917"/>
              <a:chExt cx="897649" cy="353919"/>
            </a:xfrm>
          </p:grpSpPr>
          <p:sp>
            <p:nvSpPr>
              <p:cNvPr id="328" name="Freeform 32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9" name="Freeform 32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Freeform 32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1" name="Freeform 33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2" name="Group 331"/>
          <p:cNvGrpSpPr/>
          <p:nvPr/>
        </p:nvGrpSpPr>
        <p:grpSpPr>
          <a:xfrm>
            <a:off x="3882885" y="2411896"/>
            <a:ext cx="728870" cy="410817"/>
            <a:chOff x="7493876" y="2774731"/>
            <a:chExt cx="1481958" cy="894622"/>
          </a:xfrm>
          <a:effectLst>
            <a:outerShdw blurRad="50800" dist="38100" dir="18900000" algn="bl" rotWithShape="0">
              <a:prstClr val="black">
                <a:alpha val="40000"/>
              </a:prstClr>
            </a:outerShdw>
          </a:effectLst>
        </p:grpSpPr>
        <p:sp>
          <p:nvSpPr>
            <p:cNvPr id="333" name="Freeform 33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34" name="Oval 333"/>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35" name="Group 334"/>
            <p:cNvGrpSpPr/>
            <p:nvPr/>
          </p:nvGrpSpPr>
          <p:grpSpPr>
            <a:xfrm>
              <a:off x="7713663" y="2848339"/>
              <a:ext cx="1042107" cy="425543"/>
              <a:chOff x="7786941" y="2884917"/>
              <a:chExt cx="897649" cy="353919"/>
            </a:xfrm>
          </p:grpSpPr>
          <p:sp>
            <p:nvSpPr>
              <p:cNvPr id="336" name="Freeform 33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Freeform 33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Freeform 33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Freeform 33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49" name="TextBox 211"/>
          <p:cNvSpPr txBox="1">
            <a:spLocks noChangeArrowheads="1"/>
          </p:cNvSpPr>
          <p:nvPr/>
        </p:nvSpPr>
        <p:spPr bwMode="auto">
          <a:xfrm>
            <a:off x="7200352" y="1519586"/>
            <a:ext cx="4808145" cy="17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prstClr val="black"/>
                </a:solidFill>
                <a:latin typeface="Times New Roman" panose="02020603050405020304" pitchFamily="18" charset="0"/>
                <a:ea typeface="+mn-ea"/>
                <a:cs typeface="Times New Roman" panose="02020603050405020304" pitchFamily="18" charset="0"/>
              </a:rPr>
              <a:t>精心设计的流表可以实现</a:t>
            </a:r>
            <a:r>
              <a:rPr lang="zh-CN" altLang="en-US" sz="2800" b="1" u="sng" dirty="0">
                <a:solidFill>
                  <a:srgbClr val="C00000"/>
                </a:solidFill>
                <a:latin typeface="Times New Roman" panose="02020603050405020304" pitchFamily="18" charset="0"/>
                <a:ea typeface="+mn-ea"/>
                <a:cs typeface="Times New Roman" panose="02020603050405020304" pitchFamily="18" charset="0"/>
              </a:rPr>
              <a:t>全网范围</a:t>
            </a:r>
            <a:r>
              <a:rPr lang="zh-CN" altLang="en-US" sz="2800" dirty="0">
                <a:solidFill>
                  <a:prstClr val="black"/>
                </a:solidFill>
                <a:latin typeface="Times New Roman" panose="02020603050405020304" pitchFamily="18" charset="0"/>
                <a:ea typeface="+mn-ea"/>
                <a:cs typeface="Times New Roman" panose="02020603050405020304" pitchFamily="18" charset="0"/>
              </a:rPr>
              <a:t>内操作：</a:t>
            </a:r>
            <a:endParaRPr kumimoji="0" lang="en-US"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225425" algn="l" defTabSz="914400" rtl="0" eaLnBrk="1" fontAlgn="auto" latinLnBrk="0" hangingPunct="1">
              <a:lnSpc>
                <a:spcPct val="90000"/>
              </a:lnSpc>
              <a:spcBef>
                <a:spcPts val="600"/>
              </a:spcBef>
              <a:spcAft>
                <a:spcPts val="0"/>
              </a:spcAft>
              <a:buClr>
                <a:srgbClr val="0000A8"/>
              </a:buClr>
              <a:buSzTx/>
              <a:buFont typeface="Wingdings" panose="05000000000000000000" pitchFamily="2" charset="2"/>
              <a:buChar char="§"/>
              <a:defRPr/>
            </a:pPr>
            <a:r>
              <a:rPr lang="zh-CN" altLang="en-US" sz="2600" dirty="0">
                <a:solidFill>
                  <a:prstClr val="black"/>
                </a:solidFill>
                <a:latin typeface="Times New Roman" panose="02020603050405020304" pitchFamily="18" charset="0"/>
                <a:ea typeface="+mn-ea"/>
                <a:cs typeface="Times New Roman" panose="02020603050405020304" pitchFamily="18" charset="0"/>
              </a:rPr>
              <a:t>从主机</a:t>
            </a:r>
            <a:r>
              <a:rPr lang="en-US" altLang="zh-CN" sz="2600" dirty="0">
                <a:solidFill>
                  <a:prstClr val="black"/>
                </a:solidFill>
                <a:latin typeface="Times New Roman" panose="02020603050405020304" pitchFamily="18" charset="0"/>
                <a:ea typeface="+mn-ea"/>
                <a:cs typeface="Times New Roman" panose="02020603050405020304" pitchFamily="18" charset="0"/>
              </a:rPr>
              <a:t>h5</a:t>
            </a:r>
            <a:r>
              <a:rPr lang="zh-CN" altLang="en-US" sz="2600" dirty="0">
                <a:solidFill>
                  <a:prstClr val="black"/>
                </a:solidFill>
                <a:latin typeface="Times New Roman" panose="02020603050405020304" pitchFamily="18" charset="0"/>
                <a:ea typeface="+mn-ea"/>
                <a:cs typeface="Times New Roman" panose="02020603050405020304" pitchFamily="18" charset="0"/>
              </a:rPr>
              <a:t>和</a:t>
            </a:r>
            <a:r>
              <a:rPr lang="en-US" altLang="zh-CN" sz="2600" dirty="0">
                <a:solidFill>
                  <a:prstClr val="black"/>
                </a:solidFill>
                <a:latin typeface="Times New Roman" panose="02020603050405020304" pitchFamily="18" charset="0"/>
                <a:ea typeface="+mn-ea"/>
                <a:cs typeface="Times New Roman" panose="02020603050405020304" pitchFamily="18" charset="0"/>
              </a:rPr>
              <a:t>h6</a:t>
            </a:r>
            <a:r>
              <a:rPr lang="zh-CN" altLang="en-US" sz="2600" dirty="0">
                <a:solidFill>
                  <a:prstClr val="black"/>
                </a:solidFill>
                <a:latin typeface="Times New Roman" panose="02020603050405020304" pitchFamily="18" charset="0"/>
                <a:ea typeface="+mn-ea"/>
                <a:cs typeface="Times New Roman" panose="02020603050405020304" pitchFamily="18" charset="0"/>
              </a:rPr>
              <a:t>发往</a:t>
            </a:r>
            <a:r>
              <a:rPr lang="en-US" altLang="zh-CN" sz="2600" dirty="0">
                <a:solidFill>
                  <a:prstClr val="black"/>
                </a:solidFill>
                <a:latin typeface="Times New Roman" panose="02020603050405020304" pitchFamily="18" charset="0"/>
                <a:ea typeface="+mn-ea"/>
                <a:cs typeface="Times New Roman" panose="02020603050405020304" pitchFamily="18" charset="0"/>
              </a:rPr>
              <a:t>h3</a:t>
            </a:r>
            <a:r>
              <a:rPr lang="zh-CN" altLang="en-US" sz="2600" dirty="0">
                <a:solidFill>
                  <a:prstClr val="black"/>
                </a:solidFill>
                <a:latin typeface="Times New Roman" panose="02020603050405020304" pitchFamily="18" charset="0"/>
                <a:ea typeface="+mn-ea"/>
                <a:cs typeface="Times New Roman" panose="02020603050405020304" pitchFamily="18" charset="0"/>
              </a:rPr>
              <a:t>或</a:t>
            </a:r>
            <a:r>
              <a:rPr lang="en-US" altLang="zh-CN" sz="2600" dirty="0">
                <a:solidFill>
                  <a:prstClr val="black"/>
                </a:solidFill>
                <a:latin typeface="Times New Roman" panose="02020603050405020304" pitchFamily="18" charset="0"/>
                <a:ea typeface="+mn-ea"/>
                <a:cs typeface="Times New Roman" panose="02020603050405020304" pitchFamily="18" charset="0"/>
              </a:rPr>
              <a:t>h4</a:t>
            </a:r>
            <a:r>
              <a:rPr lang="zh-CN" altLang="en-US" sz="2600" dirty="0">
                <a:solidFill>
                  <a:prstClr val="black"/>
                </a:solidFill>
                <a:latin typeface="Times New Roman" panose="02020603050405020304" pitchFamily="18" charset="0"/>
                <a:ea typeface="+mn-ea"/>
                <a:cs typeface="Times New Roman" panose="02020603050405020304" pitchFamily="18" charset="0"/>
              </a:rPr>
              <a:t>的报文段，先后经过</a:t>
            </a:r>
            <a:r>
              <a:rPr lang="en-US" altLang="zh-CN" sz="2600" dirty="0">
                <a:solidFill>
                  <a:prstClr val="black"/>
                </a:solidFill>
                <a:latin typeface="Times New Roman" panose="02020603050405020304" pitchFamily="18" charset="0"/>
                <a:ea typeface="+mn-ea"/>
                <a:cs typeface="Times New Roman" panose="02020603050405020304" pitchFamily="18" charset="0"/>
              </a:rPr>
              <a:t>s1</a:t>
            </a:r>
            <a:r>
              <a:rPr lang="zh-CN" altLang="en-US" sz="2600" dirty="0">
                <a:solidFill>
                  <a:prstClr val="black"/>
                </a:solidFill>
                <a:latin typeface="Times New Roman" panose="02020603050405020304" pitchFamily="18" charset="0"/>
                <a:ea typeface="+mn-ea"/>
                <a:cs typeface="Times New Roman" panose="02020603050405020304" pitchFamily="18" charset="0"/>
              </a:rPr>
              <a:t>和</a:t>
            </a:r>
            <a:r>
              <a:rPr lang="en-US" altLang="zh-CN" sz="2600" dirty="0">
                <a:solidFill>
                  <a:prstClr val="black"/>
                </a:solidFill>
                <a:latin typeface="Times New Roman" panose="02020603050405020304" pitchFamily="18" charset="0"/>
                <a:ea typeface="+mn-ea"/>
                <a:cs typeface="Times New Roman" panose="02020603050405020304" pitchFamily="18" charset="0"/>
              </a:rPr>
              <a:t>s2</a:t>
            </a:r>
            <a:endParaRPr kumimoji="0" lang="en-US" altLang="en-US" sz="2600" b="0" i="0" u="none" strike="noStrike" kern="1200" cap="none" spc="0" normalizeH="0" baseline="0" noProof="0" dirty="0">
              <a:ln>
                <a:noFill/>
              </a:ln>
              <a:solidFill>
                <a:prstClr val="black"/>
              </a:solidFill>
              <a:effectLst/>
              <a:highlight>
                <a:srgbClr val="FF00FF"/>
              </a:highlight>
              <a:uLnTx/>
              <a:uFillTx/>
              <a:latin typeface="Times New Roman" panose="02020603050405020304" pitchFamily="18" charset="0"/>
              <a:ea typeface="+mn-ea"/>
              <a:cs typeface="Times New Roman" panose="02020603050405020304" pitchFamily="18" charset="0"/>
            </a:endParaRPr>
          </a:p>
        </p:txBody>
      </p:sp>
      <p:sp>
        <p:nvSpPr>
          <p:cNvPr id="150" name="Slide Number Placeholder 3"/>
          <p:cNvSpPr>
            <a:spLocks noGrp="1"/>
          </p:cNvSpPr>
          <p:nvPr>
            <p:ph type="sldNum" sz="quarter" idx="4"/>
          </p:nvPr>
        </p:nvSpPr>
        <p:spPr>
          <a:xfrm>
            <a:off x="9219616" y="6443089"/>
            <a:ext cx="2743200" cy="365125"/>
          </a:xfrm>
        </p:spPr>
        <p:txBody>
          <a:bodyPr/>
          <a:lstStyle/>
          <a:p>
            <a:r>
              <a:rPr lang="en-US" dirty="0"/>
              <a:t>Network Layer: 4-</a:t>
            </a:r>
            <a:fld id="{C4204591-24BD-A542-B9D5-F8D8A88D2FEE}" type="slidenum">
              <a:rPr lang="en-US" smtClean="0"/>
              <a:t>99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dissolve">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dissolve">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dissolve">
                                      <p:cBhvr>
                                        <p:cTn id="17"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1b41feda-ea9d-4eba-983a-c02542868616}"/>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b41feda-ea9d-4eba-983a-c025428686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1458</TotalTime>
  <Words>10058</Words>
  <Application>Microsoft Office PowerPoint</Application>
  <PresentationFormat>宽屏</PresentationFormat>
  <Paragraphs>2530</Paragraphs>
  <Slides>101</Slides>
  <Notes>95</Notes>
  <HiddenSlides>9</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101</vt:i4>
      </vt:variant>
    </vt:vector>
  </HeadingPairs>
  <TitlesOfParts>
    <vt:vector size="120" baseType="lpstr">
      <vt:lpstr>游ゴシック</vt:lpstr>
      <vt:lpstr>ZapfDingbats</vt:lpstr>
      <vt:lpstr>等线</vt:lpstr>
      <vt:lpstr>仿宋</vt:lpstr>
      <vt:lpstr>Microsoft YaHei</vt:lpstr>
      <vt:lpstr>Microsoft YaHei</vt:lpstr>
      <vt:lpstr>Arial</vt:lpstr>
      <vt:lpstr>Calibri</vt:lpstr>
      <vt:lpstr>Calibri Light</vt:lpstr>
      <vt:lpstr>Cambria Math</vt:lpstr>
      <vt:lpstr>Comic Sans MS</vt:lpstr>
      <vt:lpstr>Courier New</vt:lpstr>
      <vt:lpstr>Gill Sans MT</vt:lpstr>
      <vt:lpstr>Symbol</vt:lpstr>
      <vt:lpstr>Tahoma</vt:lpstr>
      <vt:lpstr>Times</vt:lpstr>
      <vt:lpstr>Times New Roman</vt:lpstr>
      <vt:lpstr>Wingdings</vt:lpstr>
      <vt:lpstr>Office Theme</vt:lpstr>
      <vt:lpstr>网络层：数据平面+控制平面</vt:lpstr>
      <vt:lpstr>网络层：数据平面</vt:lpstr>
      <vt:lpstr>网络层：数据平面</vt:lpstr>
      <vt:lpstr>网络层的服务与协议</vt:lpstr>
      <vt:lpstr>网络层的两个关键功能</vt:lpstr>
      <vt:lpstr>网络层：数据平面+控制平面</vt:lpstr>
      <vt:lpstr>网络层：数据平面+控制平面</vt:lpstr>
      <vt:lpstr>Per-router control plane（传统路由算法）</vt:lpstr>
      <vt:lpstr>Software-Defined Networking (SDN) 控制平面</vt:lpstr>
      <vt:lpstr>网络层服务模型</vt:lpstr>
      <vt:lpstr>网络层服务模型</vt:lpstr>
      <vt:lpstr>网络层服务模型</vt:lpstr>
      <vt:lpstr>尽力而为服务</vt:lpstr>
      <vt:lpstr>网络层：数据平面</vt:lpstr>
      <vt:lpstr>路由器体系结构（四个组件）</vt:lpstr>
      <vt:lpstr>输入端口Input port</vt:lpstr>
      <vt:lpstr>输入端口Input port</vt:lpstr>
      <vt:lpstr>基于目的地的转发</vt:lpstr>
      <vt:lpstr>Longest prefix matching 最长前缀匹配规则</vt:lpstr>
      <vt:lpstr>Longest prefix matching 最长前缀匹配规则</vt:lpstr>
      <vt:lpstr>Longest prefix matching 最长前缀匹配规则</vt:lpstr>
      <vt:lpstr>Longest prefix matching 最长前缀匹配规则</vt:lpstr>
      <vt:lpstr>Switching fabrics 交换结构</vt:lpstr>
      <vt:lpstr>Switching fabrics 交换结构</vt:lpstr>
      <vt:lpstr>经内存交换</vt:lpstr>
      <vt:lpstr>经总线交换</vt:lpstr>
      <vt:lpstr>经总线交换</vt:lpstr>
      <vt:lpstr>经互联网络交换</vt:lpstr>
      <vt:lpstr>经互联网络交换</vt:lpstr>
      <vt:lpstr>经互联网络交换</vt:lpstr>
      <vt:lpstr>何处出现排队</vt:lpstr>
      <vt:lpstr>输入端口（队列）</vt:lpstr>
      <vt:lpstr>输入端口（队列）</vt:lpstr>
      <vt:lpstr>输出端口（队列）</vt:lpstr>
      <vt:lpstr>输出端口（队列）</vt:lpstr>
      <vt:lpstr>路由器缓存吸收流量负载的波动，需要多少缓存？</vt:lpstr>
      <vt:lpstr>缓存管理</vt:lpstr>
      <vt:lpstr>分组调度</vt:lpstr>
      <vt:lpstr>分组调度</vt:lpstr>
      <vt:lpstr>分组调度</vt:lpstr>
      <vt:lpstr>分组调度</vt:lpstr>
      <vt:lpstr>PowerPoint 演示文稿</vt:lpstr>
      <vt:lpstr>Sidebar: Network Neutrality</vt:lpstr>
      <vt:lpstr>Sidebar: Network Neutrality</vt:lpstr>
      <vt:lpstr>网络层：数据平面</vt:lpstr>
      <vt:lpstr>网络层</vt:lpstr>
      <vt:lpstr>IPv4 数据报格式</vt:lpstr>
      <vt:lpstr>PowerPoint 演示文稿</vt:lpstr>
      <vt:lpstr>IPv4数据报分片与重组</vt:lpstr>
      <vt:lpstr>IPv4数据报分片与重组</vt:lpstr>
      <vt:lpstr>IPv4编址</vt:lpstr>
      <vt:lpstr>IPv4编址</vt:lpstr>
      <vt:lpstr>Subnets 子网</vt:lpstr>
      <vt:lpstr>Subnets 子网</vt:lpstr>
      <vt:lpstr>Subnets 子网</vt:lpstr>
      <vt:lpstr>无类别域间路由选择CIDR</vt:lpstr>
      <vt:lpstr>无类别域间路由选择CIDR</vt:lpstr>
      <vt:lpstr>无类别域间路由选择CIDR</vt:lpstr>
      <vt:lpstr>IP地址：如何获取？</vt:lpstr>
      <vt:lpstr>DHCP: 动态主机配置协议</vt:lpstr>
      <vt:lpstr>DHCP: 动态主机配置协议</vt:lpstr>
      <vt:lpstr>DHCP: 动态主机配置协议</vt:lpstr>
      <vt:lpstr>DHCP: 动态主机配置协议</vt:lpstr>
      <vt:lpstr>DHCP: 动态主机配置协议</vt:lpstr>
      <vt:lpstr>DHCP: 动态主机配置协议</vt:lpstr>
      <vt:lpstr>IP地址：如何获取？</vt:lpstr>
      <vt:lpstr>层次编制与路由聚合</vt:lpstr>
      <vt:lpstr>层次编制</vt:lpstr>
      <vt:lpstr>层次编制</vt:lpstr>
      <vt:lpstr>IP地址</vt:lpstr>
      <vt:lpstr>NAT: network address translation 网络地址转换</vt:lpstr>
      <vt:lpstr>NAT: network address translation 网络地址转换</vt:lpstr>
      <vt:lpstr>NAT: network address translation 网络地址转换</vt:lpstr>
      <vt:lpstr>NAT: network address translation 网络地址转换</vt:lpstr>
      <vt:lpstr>NAT: network address translation 网络地址转换</vt:lpstr>
      <vt:lpstr>Middleboxes</vt:lpstr>
      <vt:lpstr>Middleboxes everywhere!</vt:lpstr>
      <vt:lpstr>IPv6: 动机</vt:lpstr>
      <vt:lpstr>IPv6 数据报格式</vt:lpstr>
      <vt:lpstr>PowerPoint 演示文稿</vt:lpstr>
      <vt:lpstr>PowerPoint 演示文稿</vt:lpstr>
      <vt:lpstr>PowerPoint 演示文稿</vt:lpstr>
      <vt:lpstr>PowerPoint 演示文稿</vt:lpstr>
      <vt:lpstr>从IPv4到IPv6的迁移</vt:lpstr>
      <vt:lpstr>建隧道与封装</vt:lpstr>
      <vt:lpstr>建隧道与封装</vt:lpstr>
      <vt:lpstr>建隧道</vt:lpstr>
      <vt:lpstr>IPv6: adoption</vt:lpstr>
      <vt:lpstr>IPv6: adoption</vt:lpstr>
      <vt:lpstr>网络层：数据平面</vt:lpstr>
      <vt:lpstr>通用转发：动作+匹配</vt:lpstr>
      <vt:lpstr>Flow table 流表</vt:lpstr>
      <vt:lpstr>Flow table 流表</vt:lpstr>
      <vt:lpstr>OpenFlow: 流表表项</vt:lpstr>
      <vt:lpstr>OpenFlow: 示例</vt:lpstr>
      <vt:lpstr>OpenFlow: 示例</vt:lpstr>
      <vt:lpstr>OpenFlow</vt:lpstr>
      <vt:lpstr>OpenFlow: 示例</vt:lpstr>
      <vt:lpstr>OpenFlow: 示例</vt:lpstr>
      <vt:lpstr>第四章</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Lu Luke</cp:lastModifiedBy>
  <cp:revision>789</cp:revision>
  <dcterms:created xsi:type="dcterms:W3CDTF">2020-01-18T07:24:00Z</dcterms:created>
  <dcterms:modified xsi:type="dcterms:W3CDTF">2024-04-28T02:22:44Z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9A2AB63C8305403CA8FD14BD23C4CA0A</vt:lpwstr>
  </property>
  <property fmtid="{D5CDD505-2E9C-101B-9397-08002B2CF9AE}" pid="3" name="KSOProductBuildVer">
    <vt:lpwstr>2052-11.1.0.11045</vt:lpwstr>
  </property>
</Properties>
</file>